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0104100" cy="15081250"/>
  <p:notesSz cx="20104100" cy="1508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40" autoAdjust="0"/>
  </p:normalViewPr>
  <p:slideViewPr>
    <p:cSldViewPr>
      <p:cViewPr varScale="1">
        <p:scale>
          <a:sx n="48" d="100"/>
          <a:sy n="48" d="100"/>
        </p:scale>
        <p:origin x="-1158" y="-12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4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1387138" y="0"/>
            <a:ext cx="8712200" cy="754063"/>
          </a:xfrm>
          <a:prstGeom prst="rect">
            <a:avLst/>
          </a:prstGeom>
        </p:spPr>
        <p:txBody>
          <a:bodyPr vert="horz" lIns="91440" tIns="45720" rIns="91440" bIns="45720" rtlCol="0"/>
          <a:lstStyle>
            <a:lvl1pPr algn="r">
              <a:defRPr sz="1200"/>
            </a:lvl1pPr>
          </a:lstStyle>
          <a:p>
            <a:fld id="{1E1FF9A6-905B-D148-B829-0C84D0CF51CB}" type="datetimeFigureOut">
              <a:rPr lang="en-US" smtClean="0"/>
              <a:t>6/18/2018</a:t>
            </a:fld>
            <a:endParaRPr lang="en-US"/>
          </a:p>
        </p:txBody>
      </p:sp>
      <p:sp>
        <p:nvSpPr>
          <p:cNvPr id="4" name="Footer Placeholder 3"/>
          <p:cNvSpPr>
            <a:spLocks noGrp="1"/>
          </p:cNvSpPr>
          <p:nvPr>
            <p:ph type="ftr" sz="quarter" idx="2"/>
          </p:nvPr>
        </p:nvSpPr>
        <p:spPr>
          <a:xfrm>
            <a:off x="0" y="14324013"/>
            <a:ext cx="8712200" cy="7540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1387138" y="14324013"/>
            <a:ext cx="8712200" cy="754062"/>
          </a:xfrm>
          <a:prstGeom prst="rect">
            <a:avLst/>
          </a:prstGeom>
        </p:spPr>
        <p:txBody>
          <a:bodyPr vert="horz" lIns="91440" tIns="45720" rIns="91440" bIns="45720" rtlCol="0" anchor="b"/>
          <a:lstStyle>
            <a:lvl1pPr algn="r">
              <a:defRPr sz="1200"/>
            </a:lvl1pPr>
          </a:lstStyle>
          <a:p>
            <a:fld id="{71CC4AFC-B7F2-FC40-8922-37BEF6A1C5C8}" type="slidenum">
              <a:rPr lang="en-US" smtClean="0"/>
              <a:t>‹#›</a:t>
            </a:fld>
            <a:endParaRPr lang="en-US"/>
          </a:p>
        </p:txBody>
      </p:sp>
    </p:spTree>
    <p:extLst>
      <p:ext uri="{BB962C8B-B14F-4D97-AF65-F5344CB8AC3E}">
        <p14:creationId xmlns:p14="http://schemas.microsoft.com/office/powerpoint/2010/main" val="3446495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4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4063"/>
          </a:xfrm>
          <a:prstGeom prst="rect">
            <a:avLst/>
          </a:prstGeom>
        </p:spPr>
        <p:txBody>
          <a:bodyPr vert="horz" lIns="91440" tIns="45720" rIns="91440" bIns="45720" rtlCol="0"/>
          <a:lstStyle>
            <a:lvl1pPr algn="r">
              <a:defRPr sz="1200"/>
            </a:lvl1pPr>
          </a:lstStyle>
          <a:p>
            <a:fld id="{27D338B7-CA04-4A49-9D3E-01B66D61FAC1}" type="datetimeFigureOut">
              <a:rPr lang="en-US" smtClean="0"/>
              <a:t>6/18/2018</a:t>
            </a:fld>
            <a:endParaRPr lang="en-US"/>
          </a:p>
        </p:txBody>
      </p:sp>
      <p:sp>
        <p:nvSpPr>
          <p:cNvPr id="4" name="Slide Image Placeholder 3"/>
          <p:cNvSpPr>
            <a:spLocks noGrp="1" noRot="1" noChangeAspect="1"/>
          </p:cNvSpPr>
          <p:nvPr>
            <p:ph type="sldImg" idx="2"/>
          </p:nvPr>
        </p:nvSpPr>
        <p:spPr>
          <a:xfrm>
            <a:off x="6283325" y="1131888"/>
            <a:ext cx="7537450" cy="5654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164388"/>
            <a:ext cx="16084550" cy="6786562"/>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14324013"/>
            <a:ext cx="8712200" cy="754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24013"/>
            <a:ext cx="8712200" cy="754062"/>
          </a:xfrm>
          <a:prstGeom prst="rect">
            <a:avLst/>
          </a:prstGeom>
        </p:spPr>
        <p:txBody>
          <a:bodyPr vert="horz" lIns="91440" tIns="45720" rIns="91440" bIns="45720" rtlCol="0" anchor="b"/>
          <a:lstStyle>
            <a:lvl1pPr algn="r">
              <a:defRPr sz="1200"/>
            </a:lvl1pPr>
          </a:lstStyle>
          <a:p>
            <a:fld id="{9AACEAC6-4B8E-824E-B42E-6A2337D02DA9}" type="slidenum">
              <a:rPr lang="en-US" smtClean="0"/>
              <a:t>‹#›</a:t>
            </a:fld>
            <a:endParaRPr lang="en-US"/>
          </a:p>
        </p:txBody>
      </p:sp>
    </p:spTree>
    <p:extLst>
      <p:ext uri="{BB962C8B-B14F-4D97-AF65-F5344CB8AC3E}">
        <p14:creationId xmlns:p14="http://schemas.microsoft.com/office/powerpoint/2010/main" val="18016992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ard">
    <p:bg>
      <p:bgPr>
        <a:solidFill>
          <a:schemeClr val="tx1"/>
        </a:solidFill>
        <a:effectLst/>
      </p:bgPr>
    </p:bg>
    <p:spTree>
      <p:nvGrpSpPr>
        <p:cNvPr id="1" name=""/>
        <p:cNvGrpSpPr/>
        <p:nvPr/>
      </p:nvGrpSpPr>
      <p:grpSpPr>
        <a:xfrm>
          <a:off x="0" y="0"/>
          <a:ext cx="0" cy="0"/>
          <a:chOff x="0" y="0"/>
          <a:chExt cx="0" cy="0"/>
        </a:xfrm>
      </p:grpSpPr>
      <p:sp>
        <p:nvSpPr>
          <p:cNvPr id="7" name="object 5"/>
          <p:cNvSpPr/>
          <p:nvPr userDrawn="1"/>
        </p:nvSpPr>
        <p:spPr>
          <a:xfrm>
            <a:off x="753903" y="753903"/>
            <a:ext cx="18596610" cy="245110"/>
          </a:xfrm>
          <a:custGeom>
            <a:avLst/>
            <a:gdLst/>
            <a:ahLst/>
            <a:cxnLst/>
            <a:rect l="l" t="t" r="r" b="b"/>
            <a:pathLst>
              <a:path w="18596610" h="245109">
                <a:moveTo>
                  <a:pt x="0" y="244516"/>
                </a:moveTo>
                <a:lnTo>
                  <a:pt x="18596292" y="244516"/>
                </a:lnTo>
                <a:lnTo>
                  <a:pt x="18596292" y="0"/>
                </a:lnTo>
                <a:lnTo>
                  <a:pt x="0" y="0"/>
                </a:lnTo>
                <a:lnTo>
                  <a:pt x="0" y="244516"/>
                </a:lnTo>
                <a:close/>
              </a:path>
            </a:pathLst>
          </a:custGeom>
          <a:solidFill>
            <a:srgbClr val="FFFFFF"/>
          </a:solidFill>
        </p:spPr>
        <p:txBody>
          <a:bodyPr wrap="square" lIns="0" tIns="0" rIns="0" bIns="0" rtlCol="0"/>
          <a:lstStyle/>
          <a:p>
            <a:endParaRPr/>
          </a:p>
        </p:txBody>
      </p:sp>
      <p:sp>
        <p:nvSpPr>
          <p:cNvPr id="8" name="object 8"/>
          <p:cNvSpPr/>
          <p:nvPr userDrawn="1"/>
        </p:nvSpPr>
        <p:spPr>
          <a:xfrm>
            <a:off x="753903" y="13004840"/>
            <a:ext cx="18596610" cy="0"/>
          </a:xfrm>
          <a:custGeom>
            <a:avLst/>
            <a:gdLst/>
            <a:ahLst/>
            <a:cxnLst/>
            <a:rect l="l" t="t" r="r" b="b"/>
            <a:pathLst>
              <a:path w="18596610">
                <a:moveTo>
                  <a:pt x="0" y="0"/>
                </a:moveTo>
                <a:lnTo>
                  <a:pt x="18596292" y="0"/>
                </a:lnTo>
              </a:path>
            </a:pathLst>
          </a:custGeom>
          <a:ln w="25130">
            <a:solidFill>
              <a:srgbClr val="FFFFFF"/>
            </a:solidFill>
          </a:ln>
        </p:spPr>
        <p:txBody>
          <a:bodyPr wrap="square" lIns="0" tIns="0" rIns="0" bIns="0" rtlCol="0"/>
          <a:lstStyle/>
          <a:p>
            <a:endParaRPr/>
          </a:p>
        </p:txBody>
      </p:sp>
      <p:sp>
        <p:nvSpPr>
          <p:cNvPr id="2" name="Holder 2"/>
          <p:cNvSpPr>
            <a:spLocks noGrp="1"/>
          </p:cNvSpPr>
          <p:nvPr>
            <p:ph type="title"/>
          </p:nvPr>
        </p:nvSpPr>
        <p:spPr>
          <a:xfrm>
            <a:off x="679450" y="1770859"/>
            <a:ext cx="18516600" cy="1871453"/>
          </a:xfrm>
        </p:spPr>
        <p:txBody>
          <a:bodyPr lIns="0" tIns="0" rIns="0" bIns="0"/>
          <a:lstStyle>
            <a:lvl1pPr>
              <a:lnSpc>
                <a:spcPts val="14200"/>
              </a:lnSpc>
              <a:defRPr sz="13800" b="1" i="0" cap="all">
                <a:solidFill>
                  <a:schemeClr val="bg1"/>
                </a:solidFill>
                <a:latin typeface="Arial"/>
                <a:cs typeface="Arial"/>
              </a:defRPr>
            </a:lvl1pPr>
          </a:lstStyle>
          <a:p>
            <a:endParaRPr dirty="0"/>
          </a:p>
        </p:txBody>
      </p:sp>
      <p:sp>
        <p:nvSpPr>
          <p:cNvPr id="10" name="object 9"/>
          <p:cNvSpPr/>
          <p:nvPr userDrawn="1"/>
        </p:nvSpPr>
        <p:spPr>
          <a:xfrm>
            <a:off x="16883259" y="13451515"/>
            <a:ext cx="2466936" cy="872656"/>
          </a:xfrm>
          <a:prstGeom prst="rect">
            <a:avLst/>
          </a:prstGeom>
          <a:blipFill>
            <a:blip r:embed="rId2" cstate="print"/>
            <a:stretch>
              <a:fillRect/>
            </a:stretch>
          </a:blipFill>
        </p:spPr>
        <p:txBody>
          <a:bodyPr wrap="square" lIns="0" tIns="0" rIns="0" bIns="0" rtlCol="0"/>
          <a:lstStyle/>
          <a:p>
            <a:endParaRPr/>
          </a:p>
        </p:txBody>
      </p:sp>
      <p:sp>
        <p:nvSpPr>
          <p:cNvPr id="12" name="Text Placeholder 11"/>
          <p:cNvSpPr>
            <a:spLocks noGrp="1"/>
          </p:cNvSpPr>
          <p:nvPr>
            <p:ph type="body" sz="quarter" idx="10"/>
          </p:nvPr>
        </p:nvSpPr>
        <p:spPr>
          <a:xfrm>
            <a:off x="679450" y="5940425"/>
            <a:ext cx="9829800" cy="5447645"/>
          </a:xfrm>
        </p:spPr>
        <p:txBody>
          <a:bodyPr vert="horz"/>
          <a:lstStyle>
            <a:lvl1pPr>
              <a:defRPr sz="5900">
                <a:solidFill>
                  <a:schemeClr val="bg1"/>
                </a:solidFill>
                <a:latin typeface="+mj-lt"/>
              </a:defRPr>
            </a:lvl1pPr>
            <a:lvl2pPr>
              <a:defRPr sz="5900">
                <a:solidFill>
                  <a:schemeClr val="bg1"/>
                </a:solidFill>
                <a:latin typeface="+mj-lt"/>
              </a:defRPr>
            </a:lvl2pPr>
            <a:lvl3pPr>
              <a:defRPr sz="5900">
                <a:solidFill>
                  <a:schemeClr val="bg1"/>
                </a:solidFill>
                <a:latin typeface="+mj-lt"/>
              </a:defRPr>
            </a:lvl3pPr>
            <a:lvl4pPr>
              <a:defRPr sz="5900">
                <a:solidFill>
                  <a:schemeClr val="bg1"/>
                </a:solidFill>
                <a:latin typeface="+mj-lt"/>
              </a:defRPr>
            </a:lvl4pPr>
            <a:lvl5pPr>
              <a:defRPr sz="5900">
                <a:solidFill>
                  <a:schemeClr val="bg1"/>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3"/>
          <a:stretch>
            <a:fillRect/>
          </a:stretch>
        </p:blipFill>
        <p:spPr>
          <a:xfrm>
            <a:off x="755650" y="13484225"/>
            <a:ext cx="3517900" cy="88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2"/>
        </a:solidFill>
        <a:effectLst/>
      </p:bgPr>
    </p:bg>
    <p:spTree>
      <p:nvGrpSpPr>
        <p:cNvPr id="1" name=""/>
        <p:cNvGrpSpPr/>
        <p:nvPr/>
      </p:nvGrpSpPr>
      <p:grpSpPr>
        <a:xfrm>
          <a:off x="0" y="0"/>
          <a:ext cx="0" cy="0"/>
          <a:chOff x="0" y="0"/>
          <a:chExt cx="0" cy="0"/>
        </a:xfrm>
      </p:grpSpPr>
      <p:sp>
        <p:nvSpPr>
          <p:cNvPr id="17" name="bk object 17"/>
          <p:cNvSpPr/>
          <p:nvPr/>
        </p:nvSpPr>
        <p:spPr>
          <a:xfrm>
            <a:off x="753903" y="753903"/>
            <a:ext cx="18596610" cy="245110"/>
          </a:xfrm>
          <a:custGeom>
            <a:avLst/>
            <a:gdLst/>
            <a:ahLst/>
            <a:cxnLst/>
            <a:rect l="l" t="t" r="r" b="b"/>
            <a:pathLst>
              <a:path w="18596610" h="245109">
                <a:moveTo>
                  <a:pt x="0" y="244516"/>
                </a:moveTo>
                <a:lnTo>
                  <a:pt x="18596292" y="244516"/>
                </a:lnTo>
                <a:lnTo>
                  <a:pt x="18596292" y="0"/>
                </a:lnTo>
                <a:lnTo>
                  <a:pt x="0" y="0"/>
                </a:lnTo>
                <a:lnTo>
                  <a:pt x="0" y="244516"/>
                </a:lnTo>
                <a:close/>
              </a:path>
            </a:pathLst>
          </a:custGeom>
          <a:solidFill>
            <a:srgbClr val="FFFFFF"/>
          </a:solidFill>
        </p:spPr>
        <p:txBody>
          <a:bodyPr wrap="square" lIns="0" tIns="0" rIns="0" bIns="0" rtlCol="0"/>
          <a:lstStyle/>
          <a:p>
            <a:endParaRPr/>
          </a:p>
        </p:txBody>
      </p:sp>
      <p:sp>
        <p:nvSpPr>
          <p:cNvPr id="18" name="bk object 18"/>
          <p:cNvSpPr/>
          <p:nvPr/>
        </p:nvSpPr>
        <p:spPr>
          <a:xfrm>
            <a:off x="753903" y="13797991"/>
            <a:ext cx="18596610" cy="0"/>
          </a:xfrm>
          <a:custGeom>
            <a:avLst/>
            <a:gdLst/>
            <a:ahLst/>
            <a:cxnLst/>
            <a:rect l="l" t="t" r="r" b="b"/>
            <a:pathLst>
              <a:path w="18596610">
                <a:moveTo>
                  <a:pt x="0" y="0"/>
                </a:moveTo>
                <a:lnTo>
                  <a:pt x="18596292" y="0"/>
                </a:lnTo>
              </a:path>
            </a:pathLst>
          </a:custGeom>
          <a:ln w="25130">
            <a:solidFill>
              <a:srgbClr val="000000"/>
            </a:solidFill>
          </a:ln>
        </p:spPr>
        <p:txBody>
          <a:bodyPr wrap="square" lIns="0" tIns="0" rIns="0" bIns="0" rtlCol="0"/>
          <a:lstStyle/>
          <a:p>
            <a:endParaRPr/>
          </a:p>
        </p:txBody>
      </p:sp>
      <p:sp>
        <p:nvSpPr>
          <p:cNvPr id="2" name="Holder 2"/>
          <p:cNvSpPr>
            <a:spLocks noGrp="1"/>
          </p:cNvSpPr>
          <p:nvPr>
            <p:ph type="title"/>
          </p:nvPr>
        </p:nvSpPr>
        <p:spPr>
          <a:xfrm>
            <a:off x="755650" y="1770859"/>
            <a:ext cx="18592800" cy="1871453"/>
          </a:xfrm>
        </p:spPr>
        <p:txBody>
          <a:bodyPr lIns="0" tIns="0" rIns="0" bIns="0"/>
          <a:lstStyle>
            <a:lvl1pPr>
              <a:lnSpc>
                <a:spcPts val="14200"/>
              </a:lnSpc>
              <a:defRPr sz="13800" b="1" i="0" cap="all">
                <a:solidFill>
                  <a:schemeClr val="tx1"/>
                </a:solidFill>
                <a:latin typeface="Arial"/>
                <a:cs typeface="Arial"/>
              </a:defRPr>
            </a:lvl1pPr>
          </a:lstStyle>
          <a:p>
            <a:endParaRPr dirty="0"/>
          </a:p>
        </p:txBody>
      </p:sp>
      <p:sp>
        <p:nvSpPr>
          <p:cNvPr id="4" name="Holder 4"/>
          <p:cNvSpPr>
            <a:spLocks noGrp="1"/>
          </p:cNvSpPr>
          <p:nvPr>
            <p:ph type="ftr" sz="quarter" idx="5"/>
          </p:nvPr>
        </p:nvSpPr>
        <p:spPr/>
        <p:txBody>
          <a:bodyPr lIns="0" tIns="0" rIns="0" bIns="0"/>
          <a:lstStyle>
            <a:lvl1pPr>
              <a:defRPr sz="2350" b="0" i="0">
                <a:solidFill>
                  <a:schemeClr val="tx1"/>
                </a:solidFill>
                <a:latin typeface="Arial"/>
                <a:cs typeface="Arial"/>
              </a:defRPr>
            </a:lvl1pPr>
          </a:lstStyle>
          <a:p>
            <a:pPr marL="12700">
              <a:lnSpc>
                <a:spcPts val="2720"/>
              </a:lnSpc>
            </a:pPr>
            <a:r>
              <a:rPr lang="en-GB" spc="10" smtClean="0"/>
              <a:t>Philip Dixon - Technical Instructor</a:t>
            </a:r>
            <a:endParaRPr spc="15" dirty="0"/>
          </a:p>
        </p:txBody>
      </p:sp>
      <p:sp>
        <p:nvSpPr>
          <p:cNvPr id="5" name="Holder 5"/>
          <p:cNvSpPr>
            <a:spLocks noGrp="1"/>
          </p:cNvSpPr>
          <p:nvPr>
            <p:ph type="dt" sz="half" idx="6"/>
          </p:nvPr>
        </p:nvSpPr>
        <p:spPr/>
        <p:txBody>
          <a:bodyPr lIns="0" tIns="0" rIns="0" bIns="0"/>
          <a:lstStyle>
            <a:lvl1pPr>
              <a:defRPr sz="2350" b="0" i="0">
                <a:solidFill>
                  <a:schemeClr val="tx1"/>
                </a:solidFill>
                <a:latin typeface="Arial"/>
                <a:cs typeface="Arial"/>
              </a:defRPr>
            </a:lvl1pPr>
          </a:lstStyle>
          <a:p>
            <a:pPr marL="12700">
              <a:lnSpc>
                <a:spcPts val="2720"/>
              </a:lnSpc>
            </a:pPr>
            <a:fld id="{EEBF41C1-2716-4994-90AE-53D92047DC5D}" type="datetime3">
              <a:rPr lang="en-US" spc="5" smtClean="0"/>
              <a:t>18 June 2018</a:t>
            </a:fld>
            <a:endParaRPr spc="5" dirty="0"/>
          </a:p>
        </p:txBody>
      </p:sp>
      <p:sp>
        <p:nvSpPr>
          <p:cNvPr id="6" name="Holder 6"/>
          <p:cNvSpPr>
            <a:spLocks noGrp="1"/>
          </p:cNvSpPr>
          <p:nvPr>
            <p:ph type="sldNum" sz="quarter" idx="7"/>
          </p:nvPr>
        </p:nvSpPr>
        <p:spPr/>
        <p:txBody>
          <a:bodyPr lIns="0" tIns="0" rIns="0" bIns="0"/>
          <a:lstStyle>
            <a:lvl1pPr>
              <a:defRPr sz="2350" b="0" i="0">
                <a:solidFill>
                  <a:schemeClr val="tx1"/>
                </a:solidFill>
                <a:latin typeface="Arial"/>
                <a:cs typeface="Arial"/>
              </a:defRPr>
            </a:lvl1pPr>
          </a:lstStyle>
          <a:p>
            <a:pPr marL="25400">
              <a:lnSpc>
                <a:spcPts val="2720"/>
              </a:lnSpc>
            </a:pPr>
            <a:fld id="{81D60167-4931-47E6-BA6A-407CBD079E47}" type="slidenum">
              <a:rPr spc="10" dirty="0"/>
              <a:t>‹#›</a:t>
            </a:fld>
            <a:endParaRPr spc="1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re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127250" y="4492625"/>
            <a:ext cx="15697200" cy="3770263"/>
          </a:xfrm>
        </p:spPr>
        <p:txBody>
          <a:bodyPr vert="horz" anchor="ctr" anchorCtr="0"/>
          <a:lstStyle>
            <a:lvl1pPr algn="ctr">
              <a:defRPr sz="4900" kern="1200"/>
            </a:lvl1pPr>
            <a:lvl2pPr algn="ctr">
              <a:defRPr sz="4900" kern="1200"/>
            </a:lvl2pPr>
            <a:lvl3pPr algn="ctr">
              <a:defRPr sz="4900" kern="1200"/>
            </a:lvl3pPr>
            <a:lvl4pPr algn="ctr">
              <a:defRPr sz="4900" kern="1200"/>
            </a:lvl4pPr>
            <a:lvl5pPr algn="ctr">
              <a:defRPr sz="4900" kern="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Grid">
    <p:spTree>
      <p:nvGrpSpPr>
        <p:cNvPr id="1" name=""/>
        <p:cNvGrpSpPr/>
        <p:nvPr/>
      </p:nvGrpSpPr>
      <p:grpSpPr>
        <a:xfrm>
          <a:off x="0" y="0"/>
          <a:ext cx="0" cy="0"/>
          <a:chOff x="0" y="0"/>
          <a:chExt cx="0" cy="0"/>
        </a:xfrm>
      </p:grpSpPr>
      <p:sp>
        <p:nvSpPr>
          <p:cNvPr id="2" name="Title 1"/>
          <p:cNvSpPr>
            <a:spLocks noGrp="1"/>
          </p:cNvSpPr>
          <p:nvPr>
            <p:ph type="title"/>
          </p:nvPr>
        </p:nvSpPr>
        <p:spPr>
          <a:xfrm>
            <a:off x="755650" y="682625"/>
            <a:ext cx="11663788" cy="744219"/>
          </a:xfrm>
        </p:spPr>
        <p:txBody>
          <a:bodyPr vert="horz"/>
          <a:lstStyle>
            <a:lvl1pPr>
              <a:defRPr b="0" i="0" kern="1200">
                <a:latin typeface="+mn-lt"/>
              </a:defRPr>
            </a:lvl1pPr>
          </a:lstStyle>
          <a:p>
            <a:r>
              <a:rPr lang="en-GB" dirty="0" smtClean="0"/>
              <a:t>Click to edit Master title style</a:t>
            </a:r>
            <a:endParaRPr lang="en-US" dirty="0"/>
          </a:p>
        </p:txBody>
      </p:sp>
      <p:sp>
        <p:nvSpPr>
          <p:cNvPr id="3" name="Footer Placeholder 2"/>
          <p:cNvSpPr>
            <a:spLocks noGrp="1"/>
          </p:cNvSpPr>
          <p:nvPr>
            <p:ph type="ftr" sz="quarter" idx="10"/>
          </p:nvPr>
        </p:nvSpPr>
        <p:spPr/>
        <p:txBody>
          <a:bodyPr/>
          <a:lstStyle/>
          <a:p>
            <a:pPr marL="12700">
              <a:lnSpc>
                <a:spcPts val="2720"/>
              </a:lnSpc>
            </a:pPr>
            <a:r>
              <a:rPr lang="da-DK" spc="10" smtClean="0"/>
              <a:t>Philip Dixon - Technical Instructor</a:t>
            </a:r>
            <a:endParaRPr lang="da-DK" spc="15" dirty="0"/>
          </a:p>
        </p:txBody>
      </p:sp>
      <p:sp>
        <p:nvSpPr>
          <p:cNvPr id="4" name="Date Placeholder 3"/>
          <p:cNvSpPr>
            <a:spLocks noGrp="1"/>
          </p:cNvSpPr>
          <p:nvPr>
            <p:ph type="dt" sz="half" idx="11"/>
          </p:nvPr>
        </p:nvSpPr>
        <p:spPr/>
        <p:txBody>
          <a:bodyPr/>
          <a:lstStyle/>
          <a:p>
            <a:pPr marL="12700">
              <a:lnSpc>
                <a:spcPts val="2720"/>
              </a:lnSpc>
            </a:pPr>
            <a:fld id="{8E7D8876-83F2-43E8-B7AD-96886A766C49}" type="datetime3">
              <a:rPr lang="en-US" spc="5" smtClean="0"/>
              <a:t>18 June 2018</a:t>
            </a:fld>
            <a:endParaRPr lang="mr-IN" spc="5" dirty="0"/>
          </a:p>
        </p:txBody>
      </p:sp>
      <p:sp>
        <p:nvSpPr>
          <p:cNvPr id="5" name="Slide Number Placeholder 4"/>
          <p:cNvSpPr>
            <a:spLocks noGrp="1"/>
          </p:cNvSpPr>
          <p:nvPr>
            <p:ph type="sldNum" sz="quarter" idx="12"/>
          </p:nvPr>
        </p:nvSpPr>
        <p:spPr/>
        <p:txBody>
          <a:bodyPr/>
          <a:lstStyle/>
          <a:p>
            <a:pPr marL="25400">
              <a:lnSpc>
                <a:spcPts val="2720"/>
              </a:lnSpc>
            </a:pPr>
            <a:fld id="{81D60167-4931-47E6-BA6A-407CBD079E47}" type="slidenum">
              <a:rPr lang="uk-UA" spc="10" smtClean="0"/>
              <a:t>‹#›</a:t>
            </a:fld>
            <a:endParaRPr lang="uk-UA" spc="10" dirty="0"/>
          </a:p>
        </p:txBody>
      </p:sp>
      <p:sp>
        <p:nvSpPr>
          <p:cNvPr id="6" name="bk object 18"/>
          <p:cNvSpPr/>
          <p:nvPr userDrawn="1"/>
        </p:nvSpPr>
        <p:spPr>
          <a:xfrm>
            <a:off x="753903" y="13797991"/>
            <a:ext cx="18596610" cy="0"/>
          </a:xfrm>
          <a:custGeom>
            <a:avLst/>
            <a:gdLst/>
            <a:ahLst/>
            <a:cxnLst/>
            <a:rect l="l" t="t" r="r" b="b"/>
            <a:pathLst>
              <a:path w="18596610">
                <a:moveTo>
                  <a:pt x="0" y="0"/>
                </a:moveTo>
                <a:lnTo>
                  <a:pt x="18596292" y="0"/>
                </a:lnTo>
              </a:path>
            </a:pathLst>
          </a:custGeom>
          <a:ln w="25130">
            <a:solidFill>
              <a:srgbClr val="000000"/>
            </a:solidFill>
          </a:ln>
        </p:spPr>
        <p:txBody>
          <a:bodyPr wrap="square" lIns="0" tIns="0" rIns="0" bIns="0" rtlCol="0"/>
          <a:lstStyle/>
          <a:p>
            <a:endParaRPr/>
          </a:p>
        </p:txBody>
      </p:sp>
      <p:sp>
        <p:nvSpPr>
          <p:cNvPr id="10" name="Picture Placeholder 9"/>
          <p:cNvSpPr>
            <a:spLocks noGrp="1" noChangeAspect="1"/>
          </p:cNvSpPr>
          <p:nvPr>
            <p:ph type="pic" sz="quarter" idx="13"/>
          </p:nvPr>
        </p:nvSpPr>
        <p:spPr>
          <a:xfrm>
            <a:off x="755650" y="2282825"/>
            <a:ext cx="4495800" cy="3048000"/>
          </a:xfrm>
        </p:spPr>
        <p:txBody>
          <a:bodyPr vert="horz">
            <a:normAutofit/>
          </a:bodyPr>
          <a:lstStyle/>
          <a:p>
            <a:endParaRPr lang="en-US"/>
          </a:p>
        </p:txBody>
      </p:sp>
      <p:sp>
        <p:nvSpPr>
          <p:cNvPr id="16" name="Picture Placeholder 9"/>
          <p:cNvSpPr>
            <a:spLocks noGrp="1" noChangeAspect="1"/>
          </p:cNvSpPr>
          <p:nvPr>
            <p:ph type="pic" sz="quarter" idx="14"/>
          </p:nvPr>
        </p:nvSpPr>
        <p:spPr>
          <a:xfrm>
            <a:off x="5480050" y="2282825"/>
            <a:ext cx="4495800" cy="3048000"/>
          </a:xfrm>
        </p:spPr>
        <p:txBody>
          <a:bodyPr vert="horz">
            <a:normAutofit/>
          </a:bodyPr>
          <a:lstStyle/>
          <a:p>
            <a:endParaRPr lang="en-US"/>
          </a:p>
        </p:txBody>
      </p:sp>
      <p:sp>
        <p:nvSpPr>
          <p:cNvPr id="17" name="Picture Placeholder 9"/>
          <p:cNvSpPr>
            <a:spLocks noGrp="1" noChangeAspect="1"/>
          </p:cNvSpPr>
          <p:nvPr>
            <p:ph type="pic" sz="quarter" idx="15"/>
          </p:nvPr>
        </p:nvSpPr>
        <p:spPr>
          <a:xfrm>
            <a:off x="10204450" y="2282825"/>
            <a:ext cx="4495800" cy="3048000"/>
          </a:xfrm>
        </p:spPr>
        <p:txBody>
          <a:bodyPr vert="horz">
            <a:normAutofit/>
          </a:bodyPr>
          <a:lstStyle/>
          <a:p>
            <a:endParaRPr lang="en-US"/>
          </a:p>
        </p:txBody>
      </p:sp>
      <p:sp>
        <p:nvSpPr>
          <p:cNvPr id="18" name="Picture Placeholder 9"/>
          <p:cNvSpPr>
            <a:spLocks noGrp="1" noChangeAspect="1"/>
          </p:cNvSpPr>
          <p:nvPr>
            <p:ph type="pic" sz="quarter" idx="16"/>
          </p:nvPr>
        </p:nvSpPr>
        <p:spPr>
          <a:xfrm>
            <a:off x="14928850" y="2282825"/>
            <a:ext cx="4495800" cy="3048000"/>
          </a:xfrm>
        </p:spPr>
        <p:txBody>
          <a:bodyPr vert="horz">
            <a:normAutofit/>
          </a:bodyPr>
          <a:lstStyle/>
          <a:p>
            <a:endParaRPr lang="en-US"/>
          </a:p>
        </p:txBody>
      </p:sp>
      <p:sp>
        <p:nvSpPr>
          <p:cNvPr id="19" name="Picture Placeholder 9"/>
          <p:cNvSpPr>
            <a:spLocks noGrp="1" noChangeAspect="1"/>
          </p:cNvSpPr>
          <p:nvPr>
            <p:ph type="pic" sz="quarter" idx="17"/>
          </p:nvPr>
        </p:nvSpPr>
        <p:spPr>
          <a:xfrm>
            <a:off x="755650" y="5559425"/>
            <a:ext cx="4495800" cy="3048000"/>
          </a:xfrm>
        </p:spPr>
        <p:txBody>
          <a:bodyPr vert="horz">
            <a:normAutofit/>
          </a:bodyPr>
          <a:lstStyle/>
          <a:p>
            <a:endParaRPr lang="en-US"/>
          </a:p>
        </p:txBody>
      </p:sp>
      <p:sp>
        <p:nvSpPr>
          <p:cNvPr id="20" name="Picture Placeholder 9"/>
          <p:cNvSpPr>
            <a:spLocks noGrp="1" noChangeAspect="1"/>
          </p:cNvSpPr>
          <p:nvPr>
            <p:ph type="pic" sz="quarter" idx="18"/>
          </p:nvPr>
        </p:nvSpPr>
        <p:spPr>
          <a:xfrm>
            <a:off x="5480050" y="5559425"/>
            <a:ext cx="4495800" cy="3048000"/>
          </a:xfrm>
        </p:spPr>
        <p:txBody>
          <a:bodyPr vert="horz">
            <a:normAutofit/>
          </a:bodyPr>
          <a:lstStyle/>
          <a:p>
            <a:endParaRPr lang="en-US"/>
          </a:p>
        </p:txBody>
      </p:sp>
      <p:sp>
        <p:nvSpPr>
          <p:cNvPr id="21" name="Picture Placeholder 9"/>
          <p:cNvSpPr>
            <a:spLocks noGrp="1" noChangeAspect="1"/>
          </p:cNvSpPr>
          <p:nvPr>
            <p:ph type="pic" sz="quarter" idx="19"/>
          </p:nvPr>
        </p:nvSpPr>
        <p:spPr>
          <a:xfrm>
            <a:off x="10204450" y="5559425"/>
            <a:ext cx="4495800" cy="3048000"/>
          </a:xfrm>
        </p:spPr>
        <p:txBody>
          <a:bodyPr vert="horz">
            <a:normAutofit/>
          </a:bodyPr>
          <a:lstStyle/>
          <a:p>
            <a:endParaRPr lang="en-US"/>
          </a:p>
        </p:txBody>
      </p:sp>
      <p:sp>
        <p:nvSpPr>
          <p:cNvPr id="22" name="Picture Placeholder 9"/>
          <p:cNvSpPr>
            <a:spLocks noGrp="1" noChangeAspect="1"/>
          </p:cNvSpPr>
          <p:nvPr>
            <p:ph type="pic" sz="quarter" idx="20"/>
          </p:nvPr>
        </p:nvSpPr>
        <p:spPr>
          <a:xfrm>
            <a:off x="14928850" y="5559425"/>
            <a:ext cx="4495800" cy="3048000"/>
          </a:xfrm>
        </p:spPr>
        <p:txBody>
          <a:bodyPr vert="horz">
            <a:normAutofit/>
          </a:bodyPr>
          <a:lstStyle/>
          <a:p>
            <a:endParaRPr lang="en-US"/>
          </a:p>
        </p:txBody>
      </p:sp>
      <p:sp>
        <p:nvSpPr>
          <p:cNvPr id="23" name="Picture Placeholder 9"/>
          <p:cNvSpPr>
            <a:spLocks noGrp="1" noChangeAspect="1"/>
          </p:cNvSpPr>
          <p:nvPr>
            <p:ph type="pic" sz="quarter" idx="21"/>
          </p:nvPr>
        </p:nvSpPr>
        <p:spPr>
          <a:xfrm>
            <a:off x="755650" y="8912225"/>
            <a:ext cx="4495800" cy="3048000"/>
          </a:xfrm>
        </p:spPr>
        <p:txBody>
          <a:bodyPr vert="horz">
            <a:normAutofit/>
          </a:bodyPr>
          <a:lstStyle/>
          <a:p>
            <a:endParaRPr lang="en-US"/>
          </a:p>
        </p:txBody>
      </p:sp>
      <p:sp>
        <p:nvSpPr>
          <p:cNvPr id="24" name="Picture Placeholder 9"/>
          <p:cNvSpPr>
            <a:spLocks noGrp="1" noChangeAspect="1"/>
          </p:cNvSpPr>
          <p:nvPr>
            <p:ph type="pic" sz="quarter" idx="22"/>
          </p:nvPr>
        </p:nvSpPr>
        <p:spPr>
          <a:xfrm>
            <a:off x="5480050" y="8912225"/>
            <a:ext cx="4495800" cy="3048000"/>
          </a:xfrm>
        </p:spPr>
        <p:txBody>
          <a:bodyPr vert="horz">
            <a:normAutofit/>
          </a:bodyPr>
          <a:lstStyle/>
          <a:p>
            <a:endParaRPr lang="en-US"/>
          </a:p>
        </p:txBody>
      </p:sp>
      <p:sp>
        <p:nvSpPr>
          <p:cNvPr id="25" name="Picture Placeholder 9"/>
          <p:cNvSpPr>
            <a:spLocks noGrp="1" noChangeAspect="1"/>
          </p:cNvSpPr>
          <p:nvPr>
            <p:ph type="pic" sz="quarter" idx="23"/>
          </p:nvPr>
        </p:nvSpPr>
        <p:spPr>
          <a:xfrm>
            <a:off x="10204450" y="8912225"/>
            <a:ext cx="4495800" cy="3048000"/>
          </a:xfrm>
        </p:spPr>
        <p:txBody>
          <a:bodyPr vert="horz">
            <a:normAutofit/>
          </a:bodyPr>
          <a:lstStyle/>
          <a:p>
            <a:endParaRPr lang="en-US"/>
          </a:p>
        </p:txBody>
      </p:sp>
      <p:sp>
        <p:nvSpPr>
          <p:cNvPr id="26" name="Picture Placeholder 9"/>
          <p:cNvSpPr>
            <a:spLocks noGrp="1" noChangeAspect="1"/>
          </p:cNvSpPr>
          <p:nvPr>
            <p:ph type="pic" sz="quarter" idx="24"/>
          </p:nvPr>
        </p:nvSpPr>
        <p:spPr>
          <a:xfrm>
            <a:off x="14928850" y="8912225"/>
            <a:ext cx="4495800" cy="3048000"/>
          </a:xfrm>
        </p:spPr>
        <p:txBody>
          <a:bodyPr vert="horz">
            <a:normAutofit/>
          </a:bodyPr>
          <a:lstStyle/>
          <a:p>
            <a:endParaRPr lang="en-US"/>
          </a:p>
        </p:txBody>
      </p:sp>
    </p:spTree>
    <p:extLst>
      <p:ext uri="{BB962C8B-B14F-4D97-AF65-F5344CB8AC3E}">
        <p14:creationId xmlns:p14="http://schemas.microsoft.com/office/powerpoint/2010/main" val="113908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a:xfrm>
            <a:off x="8833003" y="14012740"/>
            <a:ext cx="2438400" cy="362584"/>
          </a:xfrm>
        </p:spPr>
        <p:txBody>
          <a:bodyPr/>
          <a:lstStyle/>
          <a:p>
            <a:pPr marL="12700">
              <a:lnSpc>
                <a:spcPts val="2720"/>
              </a:lnSpc>
            </a:pPr>
            <a:r>
              <a:rPr lang="da-DK" spc="10" smtClean="0"/>
              <a:t>Philip Dixon - Technical Instructor</a:t>
            </a:r>
            <a:endParaRPr lang="da-DK" spc="15" dirty="0"/>
          </a:p>
        </p:txBody>
      </p:sp>
      <p:sp>
        <p:nvSpPr>
          <p:cNvPr id="16" name="Date Placeholder 3"/>
          <p:cNvSpPr>
            <a:spLocks noGrp="1"/>
          </p:cNvSpPr>
          <p:nvPr>
            <p:ph type="dt" sz="half" idx="11"/>
          </p:nvPr>
        </p:nvSpPr>
        <p:spPr>
          <a:xfrm>
            <a:off x="741203" y="14012740"/>
            <a:ext cx="1198880" cy="362584"/>
          </a:xfrm>
        </p:spPr>
        <p:txBody>
          <a:bodyPr/>
          <a:lstStyle/>
          <a:p>
            <a:pPr marL="12700">
              <a:lnSpc>
                <a:spcPts val="2720"/>
              </a:lnSpc>
            </a:pPr>
            <a:fld id="{92874A6E-86EE-4760-916E-DFA6BB5983AF}" type="datetime3">
              <a:rPr lang="en-US" spc="5" smtClean="0"/>
              <a:t>18 June 2018</a:t>
            </a:fld>
            <a:endParaRPr lang="mr-IN" spc="5" dirty="0"/>
          </a:p>
        </p:txBody>
      </p:sp>
      <p:sp>
        <p:nvSpPr>
          <p:cNvPr id="18" name="Slide Number Placeholder 4"/>
          <p:cNvSpPr>
            <a:spLocks noGrp="1"/>
          </p:cNvSpPr>
          <p:nvPr>
            <p:ph type="sldNum" sz="quarter" idx="12"/>
          </p:nvPr>
        </p:nvSpPr>
        <p:spPr>
          <a:xfrm>
            <a:off x="18989259" y="14012740"/>
            <a:ext cx="386080" cy="362584"/>
          </a:xfrm>
        </p:spPr>
        <p:txBody>
          <a:bodyPr/>
          <a:lstStyle/>
          <a:p>
            <a:pPr marL="25400">
              <a:lnSpc>
                <a:spcPts val="2720"/>
              </a:lnSpc>
            </a:pPr>
            <a:fld id="{81D60167-4931-47E6-BA6A-407CBD079E47}" type="slidenum">
              <a:rPr lang="uk-UA" spc="10" smtClean="0"/>
              <a:t>‹#›</a:t>
            </a:fld>
            <a:endParaRPr lang="uk-UA" spc="10" dirty="0"/>
          </a:p>
        </p:txBody>
      </p:sp>
      <p:sp>
        <p:nvSpPr>
          <p:cNvPr id="19" name="bk object 18"/>
          <p:cNvSpPr/>
          <p:nvPr userDrawn="1"/>
        </p:nvSpPr>
        <p:spPr>
          <a:xfrm>
            <a:off x="753903" y="13797991"/>
            <a:ext cx="18596610" cy="0"/>
          </a:xfrm>
          <a:custGeom>
            <a:avLst/>
            <a:gdLst/>
            <a:ahLst/>
            <a:cxnLst/>
            <a:rect l="l" t="t" r="r" b="b"/>
            <a:pathLst>
              <a:path w="18596610">
                <a:moveTo>
                  <a:pt x="0" y="0"/>
                </a:moveTo>
                <a:lnTo>
                  <a:pt x="18596292" y="0"/>
                </a:lnTo>
              </a:path>
            </a:pathLst>
          </a:custGeom>
          <a:ln w="25130">
            <a:solidFill>
              <a:srgbClr val="000000"/>
            </a:solidFill>
          </a:ln>
        </p:spPr>
        <p:txBody>
          <a:bodyPr wrap="square" lIns="0" tIns="0" rIns="0" bIns="0" rtlCol="0"/>
          <a:lstStyle/>
          <a:p>
            <a:endParaRPr/>
          </a:p>
        </p:txBody>
      </p:sp>
      <p:sp>
        <p:nvSpPr>
          <p:cNvPr id="3" name="Text Placeholder 2"/>
          <p:cNvSpPr>
            <a:spLocks noGrp="1"/>
          </p:cNvSpPr>
          <p:nvPr>
            <p:ph type="body" sz="quarter" idx="13"/>
          </p:nvPr>
        </p:nvSpPr>
        <p:spPr>
          <a:xfrm>
            <a:off x="831850" y="3121025"/>
            <a:ext cx="7543800" cy="2693045"/>
          </a:xfrm>
        </p:spPr>
        <p:txBody>
          <a:bodyPr vert="horz"/>
          <a:lstStyle>
            <a:lvl1pPr marL="457200" indent="-457200">
              <a:buFont typeface="Arial"/>
              <a:buChar char="•"/>
              <a:defRPr sz="3500" kern="1200" normalizeH="0"/>
            </a:lvl1pPr>
            <a:lvl2pPr marL="914400" indent="-457200">
              <a:buFont typeface="Arial"/>
              <a:buChar char="•"/>
              <a:defRPr sz="3500" kern="1200" normalizeH="0"/>
            </a:lvl2pPr>
            <a:lvl3pPr marL="1371600" indent="-457200">
              <a:buFont typeface="Arial"/>
              <a:buChar char="•"/>
              <a:defRPr sz="3500" kern="1200" normalizeH="0"/>
            </a:lvl3pPr>
            <a:lvl4pPr marL="1828800" indent="-457200">
              <a:buFont typeface="Arial"/>
              <a:buChar char="•"/>
              <a:defRPr sz="3500" kern="1200" normalizeH="0"/>
            </a:lvl4pPr>
            <a:lvl5pPr marL="2286000" indent="-457200">
              <a:buFont typeface="Arial"/>
              <a:buChar char="•"/>
              <a:defRPr sz="3500" kern="1200" normalizeH="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21" name="Holder 2"/>
          <p:cNvSpPr>
            <a:spLocks noGrp="1"/>
          </p:cNvSpPr>
          <p:nvPr>
            <p:ph type="title"/>
          </p:nvPr>
        </p:nvSpPr>
        <p:spPr>
          <a:xfrm>
            <a:off x="755650" y="606425"/>
            <a:ext cx="7620000" cy="715581"/>
          </a:xfrm>
        </p:spPr>
        <p:txBody>
          <a:bodyPr lIns="0" tIns="0" rIns="0" bIns="0"/>
          <a:lstStyle>
            <a:lvl1pPr algn="l">
              <a:lnSpc>
                <a:spcPts val="5400"/>
              </a:lnSpc>
              <a:defRPr sz="5400" b="1" i="0" kern="1200" cap="all" baseline="0">
                <a:solidFill>
                  <a:schemeClr val="tx1"/>
                </a:solidFill>
                <a:latin typeface="Arial"/>
                <a:cs typeface="Arial"/>
              </a:defRPr>
            </a:lvl1pPr>
          </a:lstStyle>
          <a:p>
            <a:endParaRPr dirty="0"/>
          </a:p>
        </p:txBody>
      </p:sp>
      <p:sp>
        <p:nvSpPr>
          <p:cNvPr id="25" name="Picture Placeholder 23"/>
          <p:cNvSpPr>
            <a:spLocks noGrp="1"/>
          </p:cNvSpPr>
          <p:nvPr>
            <p:ph type="pic" sz="quarter" idx="14"/>
          </p:nvPr>
        </p:nvSpPr>
        <p:spPr>
          <a:xfrm>
            <a:off x="8528050" y="3121025"/>
            <a:ext cx="10820400" cy="8610600"/>
          </a:xfrm>
        </p:spPr>
        <p:txBody>
          <a:bodyPr vert="horz">
            <a:norm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ent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12700">
              <a:lnSpc>
                <a:spcPts val="2720"/>
              </a:lnSpc>
            </a:pPr>
            <a:r>
              <a:rPr lang="da-DK" spc="10" smtClean="0"/>
              <a:t>Philip Dixon - Technical Instructor</a:t>
            </a:r>
            <a:endParaRPr lang="da-DK" spc="15" dirty="0"/>
          </a:p>
        </p:txBody>
      </p:sp>
      <p:sp>
        <p:nvSpPr>
          <p:cNvPr id="4" name="Date Placeholder 3"/>
          <p:cNvSpPr>
            <a:spLocks noGrp="1"/>
          </p:cNvSpPr>
          <p:nvPr>
            <p:ph type="dt" sz="half" idx="11"/>
          </p:nvPr>
        </p:nvSpPr>
        <p:spPr/>
        <p:txBody>
          <a:bodyPr/>
          <a:lstStyle/>
          <a:p>
            <a:pPr marL="12700">
              <a:lnSpc>
                <a:spcPts val="2720"/>
              </a:lnSpc>
            </a:pPr>
            <a:fld id="{4BACDB64-B422-4E67-B904-3E0A265164AB}" type="datetime3">
              <a:rPr lang="en-US" spc="5" smtClean="0"/>
              <a:t>18 June 2018</a:t>
            </a:fld>
            <a:endParaRPr lang="mr-IN" spc="5" dirty="0"/>
          </a:p>
        </p:txBody>
      </p:sp>
      <p:sp>
        <p:nvSpPr>
          <p:cNvPr id="5" name="Slide Number Placeholder 4"/>
          <p:cNvSpPr>
            <a:spLocks noGrp="1"/>
          </p:cNvSpPr>
          <p:nvPr>
            <p:ph type="sldNum" sz="quarter" idx="12"/>
          </p:nvPr>
        </p:nvSpPr>
        <p:spPr/>
        <p:txBody>
          <a:bodyPr/>
          <a:lstStyle/>
          <a:p>
            <a:pPr marL="25400">
              <a:lnSpc>
                <a:spcPts val="2720"/>
              </a:lnSpc>
            </a:pPr>
            <a:fld id="{81D60167-4931-47E6-BA6A-407CBD079E47}" type="slidenum">
              <a:rPr lang="uk-UA" spc="10" smtClean="0"/>
              <a:t>‹#›</a:t>
            </a:fld>
            <a:endParaRPr lang="uk-UA" spc="10" dirty="0"/>
          </a:p>
        </p:txBody>
      </p:sp>
      <p:sp>
        <p:nvSpPr>
          <p:cNvPr id="6" name="bk object 18"/>
          <p:cNvSpPr/>
          <p:nvPr userDrawn="1"/>
        </p:nvSpPr>
        <p:spPr>
          <a:xfrm>
            <a:off x="753903" y="13797991"/>
            <a:ext cx="18596610" cy="0"/>
          </a:xfrm>
          <a:custGeom>
            <a:avLst/>
            <a:gdLst/>
            <a:ahLst/>
            <a:cxnLst/>
            <a:rect l="l" t="t" r="r" b="b"/>
            <a:pathLst>
              <a:path w="18596610">
                <a:moveTo>
                  <a:pt x="0" y="0"/>
                </a:moveTo>
                <a:lnTo>
                  <a:pt x="18596292" y="0"/>
                </a:lnTo>
              </a:path>
            </a:pathLst>
          </a:custGeom>
          <a:ln w="25130">
            <a:solidFill>
              <a:srgbClr val="000000"/>
            </a:solidFill>
          </a:ln>
        </p:spPr>
        <p:txBody>
          <a:bodyPr wrap="square" lIns="0" tIns="0" rIns="0" bIns="0" rtlCol="0"/>
          <a:lstStyle/>
          <a:p>
            <a:endParaRPr/>
          </a:p>
        </p:txBody>
      </p:sp>
      <p:sp>
        <p:nvSpPr>
          <p:cNvPr id="7" name="Holder 2"/>
          <p:cNvSpPr>
            <a:spLocks noGrp="1"/>
          </p:cNvSpPr>
          <p:nvPr>
            <p:ph type="title"/>
          </p:nvPr>
        </p:nvSpPr>
        <p:spPr>
          <a:xfrm>
            <a:off x="755650" y="2740025"/>
            <a:ext cx="18592800" cy="715581"/>
          </a:xfrm>
        </p:spPr>
        <p:txBody>
          <a:bodyPr lIns="0" tIns="0" rIns="0" bIns="0" anchor="t" anchorCtr="1"/>
          <a:lstStyle>
            <a:lvl1pPr algn="ctr">
              <a:lnSpc>
                <a:spcPts val="5400"/>
              </a:lnSpc>
              <a:defRPr sz="5400" b="1" i="0" kern="1200" cap="all" baseline="0">
                <a:solidFill>
                  <a:schemeClr val="tx1"/>
                </a:solidFill>
                <a:latin typeface="Arial"/>
                <a:cs typeface="Arial"/>
              </a:defRPr>
            </a:lvl1pPr>
          </a:lstStyle>
          <a:p>
            <a:endParaRPr dirty="0"/>
          </a:p>
        </p:txBody>
      </p:sp>
      <p:sp>
        <p:nvSpPr>
          <p:cNvPr id="8" name="Picture Placeholder 23"/>
          <p:cNvSpPr>
            <a:spLocks noGrp="1"/>
          </p:cNvSpPr>
          <p:nvPr>
            <p:ph type="pic" sz="quarter" idx="14"/>
          </p:nvPr>
        </p:nvSpPr>
        <p:spPr>
          <a:xfrm>
            <a:off x="3270250" y="3883025"/>
            <a:ext cx="13563600" cy="8382000"/>
          </a:xfrm>
        </p:spPr>
        <p:txBody>
          <a:bodyPr vert="horz">
            <a:normAutofit/>
          </a:bodyPr>
          <a:lstStyle/>
          <a:p>
            <a:endParaRPr lang="en-US"/>
          </a:p>
        </p:txBody>
      </p:sp>
    </p:spTree>
    <p:extLst>
      <p:ext uri="{BB962C8B-B14F-4D97-AF65-F5344CB8AC3E}">
        <p14:creationId xmlns:p14="http://schemas.microsoft.com/office/powerpoint/2010/main" val="159781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12700">
              <a:lnSpc>
                <a:spcPts val="2720"/>
              </a:lnSpc>
            </a:pPr>
            <a:r>
              <a:rPr lang="da-DK" spc="10" smtClean="0"/>
              <a:t>Philip Dixon - Technical Instructor</a:t>
            </a:r>
            <a:endParaRPr lang="da-DK" spc="15" dirty="0"/>
          </a:p>
        </p:txBody>
      </p:sp>
      <p:sp>
        <p:nvSpPr>
          <p:cNvPr id="4" name="Date Placeholder 3"/>
          <p:cNvSpPr>
            <a:spLocks noGrp="1"/>
          </p:cNvSpPr>
          <p:nvPr>
            <p:ph type="dt" sz="half" idx="11"/>
          </p:nvPr>
        </p:nvSpPr>
        <p:spPr/>
        <p:txBody>
          <a:bodyPr/>
          <a:lstStyle/>
          <a:p>
            <a:pPr marL="12700">
              <a:lnSpc>
                <a:spcPts val="2720"/>
              </a:lnSpc>
            </a:pPr>
            <a:fld id="{493C0D49-0482-4EE3-8A3A-0921485189D1}" type="datetime3">
              <a:rPr lang="en-US" spc="5" smtClean="0"/>
              <a:t>18 June 2018</a:t>
            </a:fld>
            <a:endParaRPr lang="mr-IN" spc="5" dirty="0"/>
          </a:p>
        </p:txBody>
      </p:sp>
      <p:sp>
        <p:nvSpPr>
          <p:cNvPr id="5" name="Slide Number Placeholder 4"/>
          <p:cNvSpPr>
            <a:spLocks noGrp="1"/>
          </p:cNvSpPr>
          <p:nvPr>
            <p:ph type="sldNum" sz="quarter" idx="12"/>
          </p:nvPr>
        </p:nvSpPr>
        <p:spPr/>
        <p:txBody>
          <a:bodyPr/>
          <a:lstStyle/>
          <a:p>
            <a:pPr marL="25400">
              <a:lnSpc>
                <a:spcPts val="2720"/>
              </a:lnSpc>
            </a:pPr>
            <a:fld id="{81D60167-4931-47E6-BA6A-407CBD079E47}" type="slidenum">
              <a:rPr lang="uk-UA" spc="10" smtClean="0"/>
              <a:t>‹#›</a:t>
            </a:fld>
            <a:endParaRPr lang="uk-UA" spc="10" dirty="0"/>
          </a:p>
        </p:txBody>
      </p:sp>
      <p:sp>
        <p:nvSpPr>
          <p:cNvPr id="6" name="bk object 18"/>
          <p:cNvSpPr/>
          <p:nvPr userDrawn="1"/>
        </p:nvSpPr>
        <p:spPr>
          <a:xfrm>
            <a:off x="753903" y="13797991"/>
            <a:ext cx="18596610" cy="0"/>
          </a:xfrm>
          <a:custGeom>
            <a:avLst/>
            <a:gdLst/>
            <a:ahLst/>
            <a:cxnLst/>
            <a:rect l="l" t="t" r="r" b="b"/>
            <a:pathLst>
              <a:path w="18596610">
                <a:moveTo>
                  <a:pt x="0" y="0"/>
                </a:moveTo>
                <a:lnTo>
                  <a:pt x="18596292" y="0"/>
                </a:lnTo>
              </a:path>
            </a:pathLst>
          </a:custGeom>
          <a:ln w="25130">
            <a:solidFill>
              <a:srgbClr val="000000"/>
            </a:solidFill>
          </a:ln>
        </p:spPr>
        <p:txBody>
          <a:bodyPr wrap="square" lIns="0" tIns="0" rIns="0" bIns="0" rtlCol="0"/>
          <a:lstStyle/>
          <a:p>
            <a:endParaRPr/>
          </a:p>
        </p:txBody>
      </p:sp>
      <p:sp>
        <p:nvSpPr>
          <p:cNvPr id="7" name="Holder 2"/>
          <p:cNvSpPr>
            <a:spLocks noGrp="1"/>
          </p:cNvSpPr>
          <p:nvPr>
            <p:ph type="title"/>
          </p:nvPr>
        </p:nvSpPr>
        <p:spPr>
          <a:xfrm>
            <a:off x="755650" y="606425"/>
            <a:ext cx="7620000" cy="715581"/>
          </a:xfrm>
        </p:spPr>
        <p:txBody>
          <a:bodyPr lIns="0" tIns="0" rIns="0" bIns="0"/>
          <a:lstStyle>
            <a:lvl1pPr algn="l">
              <a:lnSpc>
                <a:spcPts val="5400"/>
              </a:lnSpc>
              <a:defRPr sz="5400" b="1" i="0" kern="1200" cap="all" baseline="0">
                <a:solidFill>
                  <a:schemeClr val="tx1"/>
                </a:solidFill>
                <a:latin typeface="Arial"/>
                <a:cs typeface="Arial"/>
              </a:defRPr>
            </a:lvl1pPr>
          </a:lstStyle>
          <a:p>
            <a:endParaRPr dirty="0"/>
          </a:p>
        </p:txBody>
      </p:sp>
      <p:sp>
        <p:nvSpPr>
          <p:cNvPr id="8" name="Holder 3"/>
          <p:cNvSpPr>
            <a:spLocks noGrp="1"/>
          </p:cNvSpPr>
          <p:nvPr>
            <p:ph idx="1"/>
          </p:nvPr>
        </p:nvSpPr>
        <p:spPr>
          <a:xfrm>
            <a:off x="1005205" y="3468687"/>
            <a:ext cx="18093690" cy="538609"/>
          </a:xfrm>
          <a:prstGeom prst="rect">
            <a:avLst/>
          </a:prstGeom>
        </p:spPr>
        <p:txBody>
          <a:bodyPr wrap="square" lIns="0" tIns="0" rIns="0" bIns="0">
            <a:spAutoFit/>
          </a:bodyPr>
          <a:lstStyle>
            <a:lvl1pPr>
              <a:defRPr sz="3500" kern="1200"/>
            </a:lvl1pPr>
          </a:lstStyle>
          <a:p>
            <a:endParaRPr dirty="0"/>
          </a:p>
        </p:txBody>
      </p:sp>
    </p:spTree>
    <p:extLst>
      <p:ext uri="{BB962C8B-B14F-4D97-AF65-F5344CB8AC3E}">
        <p14:creationId xmlns:p14="http://schemas.microsoft.com/office/powerpoint/2010/main" val="225979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0155" y="1770859"/>
            <a:ext cx="11663788" cy="744219"/>
          </a:xfrm>
          <a:prstGeom prst="rect">
            <a:avLst/>
          </a:prstGeom>
        </p:spPr>
        <p:txBody>
          <a:bodyPr wrap="square" lIns="0" tIns="0" rIns="0" bIns="0">
            <a:spAutoFit/>
          </a:bodyPr>
          <a:lstStyle>
            <a:lvl1pPr>
              <a:defRPr sz="4750" b="1" i="0">
                <a:solidFill>
                  <a:schemeClr val="tx1"/>
                </a:solidFill>
                <a:latin typeface="Arial"/>
                <a:cs typeface="Arial"/>
              </a:defRPr>
            </a:lvl1pPr>
          </a:lstStyle>
          <a:p>
            <a:endParaRPr/>
          </a:p>
        </p:txBody>
      </p:sp>
      <p:sp>
        <p:nvSpPr>
          <p:cNvPr id="3" name="Holder 3"/>
          <p:cNvSpPr>
            <a:spLocks noGrp="1"/>
          </p:cNvSpPr>
          <p:nvPr>
            <p:ph type="body" idx="1"/>
          </p:nvPr>
        </p:nvSpPr>
        <p:spPr>
          <a:xfrm>
            <a:off x="1005205" y="3468687"/>
            <a:ext cx="18093690" cy="995362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8833003" y="14012740"/>
            <a:ext cx="2438400" cy="362584"/>
          </a:xfrm>
          <a:prstGeom prst="rect">
            <a:avLst/>
          </a:prstGeom>
        </p:spPr>
        <p:txBody>
          <a:bodyPr wrap="square" lIns="0" tIns="0" rIns="0" bIns="0">
            <a:spAutoFit/>
          </a:bodyPr>
          <a:lstStyle>
            <a:lvl1pPr>
              <a:defRPr sz="2350" b="0" i="0">
                <a:solidFill>
                  <a:schemeClr val="tx1"/>
                </a:solidFill>
                <a:latin typeface="Arial"/>
                <a:cs typeface="Arial"/>
              </a:defRPr>
            </a:lvl1pPr>
          </a:lstStyle>
          <a:p>
            <a:pPr marL="12700">
              <a:lnSpc>
                <a:spcPts val="2720"/>
              </a:lnSpc>
            </a:pPr>
            <a:r>
              <a:rPr lang="en-GB" spc="10" smtClean="0"/>
              <a:t>Philip Dixon - Technical Instructor</a:t>
            </a:r>
            <a:endParaRPr spc="15" dirty="0"/>
          </a:p>
        </p:txBody>
      </p:sp>
      <p:sp>
        <p:nvSpPr>
          <p:cNvPr id="5" name="Holder 5"/>
          <p:cNvSpPr>
            <a:spLocks noGrp="1"/>
          </p:cNvSpPr>
          <p:nvPr>
            <p:ph type="dt" sz="half" idx="6"/>
          </p:nvPr>
        </p:nvSpPr>
        <p:spPr>
          <a:xfrm>
            <a:off x="741203" y="14012740"/>
            <a:ext cx="1198880" cy="362584"/>
          </a:xfrm>
          <a:prstGeom prst="rect">
            <a:avLst/>
          </a:prstGeom>
        </p:spPr>
        <p:txBody>
          <a:bodyPr wrap="square" lIns="0" tIns="0" rIns="0" bIns="0">
            <a:spAutoFit/>
          </a:bodyPr>
          <a:lstStyle>
            <a:lvl1pPr>
              <a:defRPr sz="2350" b="0" i="0">
                <a:solidFill>
                  <a:schemeClr val="tx1"/>
                </a:solidFill>
                <a:latin typeface="Arial"/>
                <a:cs typeface="Arial"/>
              </a:defRPr>
            </a:lvl1pPr>
          </a:lstStyle>
          <a:p>
            <a:pPr marL="12700">
              <a:lnSpc>
                <a:spcPts val="2720"/>
              </a:lnSpc>
            </a:pPr>
            <a:fld id="{AFAB1EDE-32F0-44D0-8FFA-67FFACBC589A}" type="datetime3">
              <a:rPr lang="en-US" spc="5" smtClean="0"/>
              <a:t>18 June 2018</a:t>
            </a:fld>
            <a:endParaRPr spc="5" dirty="0"/>
          </a:p>
        </p:txBody>
      </p:sp>
      <p:sp>
        <p:nvSpPr>
          <p:cNvPr id="6" name="Holder 6"/>
          <p:cNvSpPr>
            <a:spLocks noGrp="1"/>
          </p:cNvSpPr>
          <p:nvPr>
            <p:ph type="sldNum" sz="quarter" idx="7"/>
          </p:nvPr>
        </p:nvSpPr>
        <p:spPr>
          <a:xfrm>
            <a:off x="18989259" y="14012740"/>
            <a:ext cx="386080" cy="362584"/>
          </a:xfrm>
          <a:prstGeom prst="rect">
            <a:avLst/>
          </a:prstGeom>
        </p:spPr>
        <p:txBody>
          <a:bodyPr wrap="square" lIns="0" tIns="0" rIns="0" bIns="0">
            <a:spAutoFit/>
          </a:bodyPr>
          <a:lstStyle>
            <a:lvl1pPr>
              <a:defRPr sz="2350" b="0" i="0">
                <a:solidFill>
                  <a:schemeClr val="tx1"/>
                </a:solidFill>
                <a:latin typeface="Arial"/>
                <a:cs typeface="Arial"/>
              </a:defRPr>
            </a:lvl1pPr>
          </a:lstStyle>
          <a:p>
            <a:pPr marL="25400">
              <a:lnSpc>
                <a:spcPts val="272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 id="2147483666" r:id="rId4"/>
    <p:sldLayoutId id="2147483661" r:id="rId5"/>
    <p:sldLayoutId id="2147483667" r:id="rId6"/>
    <p:sldLayoutId id="2147483668" r:id="rId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1770859"/>
            <a:ext cx="18516600" cy="10926068"/>
          </a:xfrm>
        </p:spPr>
        <p:txBody>
          <a:bodyPr/>
          <a:lstStyle/>
          <a:p>
            <a:pPr algn="ctr"/>
            <a:r>
              <a:rPr lang="en-US" dirty="0" smtClean="0"/>
              <a:t>3d </a:t>
            </a:r>
            <a:r>
              <a:rPr lang="en-US" dirty="0" smtClean="0"/>
              <a:t>Machining - </a:t>
            </a:r>
            <a:r>
              <a:rPr lang="en-US" dirty="0" err="1" smtClean="0"/>
              <a:t>hsm</a:t>
            </a:r>
            <a:r>
              <a:rPr lang="en-US" dirty="0" smtClean="0"/>
              <a:t/>
            </a:r>
            <a:br>
              <a:rPr lang="en-US" dirty="0" smtClean="0"/>
            </a:br>
            <a:r>
              <a:rPr lang="en-US" dirty="0"/>
              <a:t/>
            </a:r>
            <a:br>
              <a:rPr lang="en-US" dirty="0"/>
            </a:br>
            <a:r>
              <a:rPr lang="en-US" sz="9600" dirty="0" smtClean="0"/>
              <a:t>Rotary &amp; Helmets</a:t>
            </a:r>
            <a:r>
              <a:rPr lang="en-US" dirty="0" smtClean="0"/>
              <a:t/>
            </a:r>
            <a:br>
              <a:rPr lang="en-US" dirty="0" smtClean="0"/>
            </a:br>
            <a:r>
              <a:rPr lang="en-US" dirty="0"/>
              <a:t/>
            </a:r>
            <a:br>
              <a:rPr lang="en-US" dirty="0"/>
            </a:br>
            <a:r>
              <a:rPr lang="en-US" dirty="0" smtClean="0"/>
              <a:t/>
            </a:r>
            <a:br>
              <a:rPr lang="en-US" dirty="0" smtClean="0"/>
            </a:br>
            <a:r>
              <a:rPr lang="en-US" sz="7200" dirty="0" smtClean="0"/>
              <a:t>Phil Dixon – Technical instructor</a:t>
            </a:r>
            <a:endParaRPr lang="en-US" sz="7200" dirty="0"/>
          </a:p>
        </p:txBody>
      </p:sp>
    </p:spTree>
    <p:extLst>
      <p:ext uri="{BB962C8B-B14F-4D97-AF65-F5344CB8AC3E}">
        <p14:creationId xmlns:p14="http://schemas.microsoft.com/office/powerpoint/2010/main" val="111341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493C0D49-0482-4EE3-8A3A-0921485189D1}" type="datetime3">
              <a:rPr lang="en-US" spc="5" smtClean="0"/>
              <a:t>19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10</a:t>
            </a:fld>
            <a:endParaRPr lang="uk-UA" spc="1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1597025"/>
            <a:ext cx="76295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94050" y="6931025"/>
            <a:ext cx="14706600" cy="1477328"/>
          </a:xfrm>
          <a:prstGeom prst="rect">
            <a:avLst/>
          </a:prstGeom>
          <a:noFill/>
        </p:spPr>
        <p:txBody>
          <a:bodyPr wrap="square" rtlCol="0">
            <a:spAutoFit/>
          </a:bodyPr>
          <a:lstStyle/>
          <a:p>
            <a:r>
              <a:rPr lang="en-GB" dirty="0" smtClean="0"/>
              <a:t>So far, so good! We have half the helmet machined and it’s taken just over an hour to machine. There’s still a clash to contend with, but we’ll ignore that for the purposes of this tutorial. </a:t>
            </a:r>
          </a:p>
          <a:p>
            <a:r>
              <a:rPr lang="en-GB" dirty="0"/>
              <a:t> </a:t>
            </a:r>
            <a:r>
              <a:rPr lang="en-GB" dirty="0" smtClean="0"/>
              <a:t>Next we are going to manually rotate the part 180 degrees and then run our second job. If we had a CNC controlled rotary axis, the machine would do this and we would output all of the jobs in a single file.</a:t>
            </a:r>
          </a:p>
          <a:p>
            <a:r>
              <a:rPr lang="en-GB" dirty="0"/>
              <a:t> </a:t>
            </a:r>
            <a:r>
              <a:rPr lang="en-GB" dirty="0" smtClean="0"/>
              <a:t>As it is, we’ll create each job separately and load each as we go. In other words we’ll treat it as 2 jobs rather than one.</a:t>
            </a:r>
            <a:endParaRPr lang="en-GB" dirty="0"/>
          </a:p>
        </p:txBody>
      </p:sp>
    </p:spTree>
    <p:extLst>
      <p:ext uri="{BB962C8B-B14F-4D97-AF65-F5344CB8AC3E}">
        <p14:creationId xmlns:p14="http://schemas.microsoft.com/office/powerpoint/2010/main" val="81786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64D285F4-3B23-4ABB-94FC-8F73A4297FDF}" type="datetime3">
              <a:rPr lang="en-US" spc="5" smtClean="0"/>
              <a:t>19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11</a:t>
            </a:fld>
            <a:endParaRPr lang="uk-UA" spc="10" dirty="0"/>
          </a:p>
        </p:txBody>
      </p:sp>
      <p:sp>
        <p:nvSpPr>
          <p:cNvPr id="4" name="Title 3"/>
          <p:cNvSpPr>
            <a:spLocks noGrp="1"/>
          </p:cNvSpPr>
          <p:nvPr>
            <p:ph type="title"/>
          </p:nvPr>
        </p:nvSpPr>
        <p:spPr>
          <a:xfrm>
            <a:off x="755650" y="606426"/>
            <a:ext cx="18135600" cy="692497"/>
          </a:xfrm>
        </p:spPr>
        <p:txBody>
          <a:bodyPr/>
          <a:lstStyle/>
          <a:p>
            <a:pPr algn="ctr"/>
            <a:r>
              <a:rPr lang="en-GB" dirty="0" smtClean="0"/>
              <a:t>Setting up our Second job – 180 Degrees</a:t>
            </a:r>
            <a:endParaRPr lang="en-GB" dirty="0"/>
          </a:p>
        </p:txBody>
      </p:sp>
      <p:sp>
        <p:nvSpPr>
          <p:cNvPr id="5" name="TextBox 4"/>
          <p:cNvSpPr txBox="1"/>
          <p:nvPr/>
        </p:nvSpPr>
        <p:spPr>
          <a:xfrm>
            <a:off x="1289050" y="1520825"/>
            <a:ext cx="17297400" cy="1200329"/>
          </a:xfrm>
          <a:prstGeom prst="rect">
            <a:avLst/>
          </a:prstGeom>
          <a:noFill/>
        </p:spPr>
        <p:txBody>
          <a:bodyPr wrap="square" rtlCol="0">
            <a:spAutoFit/>
          </a:bodyPr>
          <a:lstStyle/>
          <a:p>
            <a:r>
              <a:rPr lang="en-GB" dirty="0" smtClean="0"/>
              <a:t>Up to now, everything we have done is pretty much the same as any other 3D machined part. From here it gets a little more tricky! Remember, we don’t rotate the part, we program from another plane.</a:t>
            </a:r>
          </a:p>
          <a:p>
            <a:r>
              <a:rPr lang="en-GB" dirty="0"/>
              <a:t> </a:t>
            </a:r>
            <a:r>
              <a:rPr lang="en-GB" dirty="0" smtClean="0"/>
              <a:t>To do this, first we need to define a new coordinate system. This will have the Z pointing down rather than up and the Y mirrored to how it is now. I have created a point on the stock for the origin.</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3273425"/>
            <a:ext cx="527144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2850" y="2787650"/>
            <a:ext cx="6705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75450" y="3238361"/>
            <a:ext cx="5576248" cy="2862322"/>
          </a:xfrm>
          <a:prstGeom prst="rect">
            <a:avLst/>
          </a:prstGeom>
          <a:noFill/>
        </p:spPr>
        <p:txBody>
          <a:bodyPr wrap="square" rtlCol="0">
            <a:spAutoFit/>
          </a:bodyPr>
          <a:lstStyle/>
          <a:p>
            <a:r>
              <a:rPr lang="en-GB" dirty="0" smtClean="0"/>
              <a:t>Select the point as the </a:t>
            </a:r>
            <a:r>
              <a:rPr lang="en-GB" dirty="0"/>
              <a:t>o</a:t>
            </a:r>
            <a:r>
              <a:rPr lang="en-GB" dirty="0" smtClean="0"/>
              <a:t>rigin point. I’d suggest selecting the table edge as the X and the downright of the fixture as Z. Flip Y until you get the orientations correct:</a:t>
            </a:r>
          </a:p>
          <a:p>
            <a:r>
              <a:rPr lang="en-GB" dirty="0" smtClean="0"/>
              <a:t>Z pointing down</a:t>
            </a:r>
          </a:p>
          <a:p>
            <a:r>
              <a:rPr lang="en-GB" dirty="0" smtClean="0"/>
              <a:t>Y pointing towards the front</a:t>
            </a:r>
          </a:p>
          <a:p>
            <a:r>
              <a:rPr lang="en-GB" dirty="0" smtClean="0"/>
              <a:t>X as before, pointing left to right  </a:t>
            </a:r>
          </a:p>
          <a:p>
            <a:endParaRPr lang="en-GB" dirty="0"/>
          </a:p>
          <a:p>
            <a:r>
              <a:rPr lang="en-GB" dirty="0" smtClean="0"/>
              <a:t>I have renamed this  to Rotate 180. This  will then appear on our setting sheet which is helpful.</a:t>
            </a:r>
            <a:endParaRPr lang="en-GB"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323" y="7151895"/>
            <a:ext cx="73437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204450" y="8074025"/>
            <a:ext cx="8915400" cy="923330"/>
          </a:xfrm>
          <a:prstGeom prst="rect">
            <a:avLst/>
          </a:prstGeom>
          <a:noFill/>
        </p:spPr>
        <p:txBody>
          <a:bodyPr wrap="square" rtlCol="0">
            <a:spAutoFit/>
          </a:bodyPr>
          <a:lstStyle/>
          <a:p>
            <a:r>
              <a:rPr lang="en-GB" dirty="0" smtClean="0"/>
              <a:t>From here, it’s probably best to start hiding some of the assembly. It can get confusing as you start to machine. I have hidden the table, the rotary fixture and the coordinate system. I have left the jaws as I need to ensure the cutter doesn’t clash.</a:t>
            </a:r>
            <a:endParaRPr lang="en-GB" dirty="0"/>
          </a:p>
        </p:txBody>
      </p:sp>
    </p:spTree>
    <p:extLst>
      <p:ext uri="{BB962C8B-B14F-4D97-AF65-F5344CB8AC3E}">
        <p14:creationId xmlns:p14="http://schemas.microsoft.com/office/powerpoint/2010/main" val="26406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493C0D49-0482-4EE3-8A3A-0921485189D1}" type="datetime3">
              <a:rPr lang="en-US" spc="5" smtClean="0"/>
              <a:t>19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12</a:t>
            </a:fld>
            <a:endParaRPr lang="uk-UA" spc="1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51" y="1673225"/>
            <a:ext cx="8382000" cy="523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28250" y="1673225"/>
            <a:ext cx="9144000" cy="1200329"/>
          </a:xfrm>
          <a:prstGeom prst="rect">
            <a:avLst/>
          </a:prstGeom>
          <a:noFill/>
        </p:spPr>
        <p:txBody>
          <a:bodyPr wrap="square" rtlCol="0">
            <a:spAutoFit/>
          </a:bodyPr>
          <a:lstStyle/>
          <a:p>
            <a:r>
              <a:rPr lang="en-GB" dirty="0" smtClean="0"/>
              <a:t>In the same file, create a new job. Definition is pretty much as before, The same model and  stock should be selected. The main difference is the selection of the new Coordinate system as our datum.</a:t>
            </a:r>
          </a:p>
          <a:p>
            <a:r>
              <a:rPr lang="en-GB" dirty="0"/>
              <a:t> </a:t>
            </a:r>
            <a:r>
              <a:rPr lang="en-GB" dirty="0" smtClean="0"/>
              <a:t>In the view shown I have manually rotated the </a:t>
            </a:r>
            <a:r>
              <a:rPr lang="en-GB" b="1" dirty="0" smtClean="0"/>
              <a:t>view </a:t>
            </a:r>
            <a:r>
              <a:rPr lang="en-GB" dirty="0" smtClean="0"/>
              <a:t>NOT the </a:t>
            </a:r>
            <a:r>
              <a:rPr lang="en-GB" b="1" dirty="0" smtClean="0"/>
              <a:t>model!</a:t>
            </a:r>
            <a:endParaRPr lang="en-GB" b="1" dirty="0"/>
          </a:p>
        </p:txBody>
      </p:sp>
      <p:sp>
        <p:nvSpPr>
          <p:cNvPr id="9" name="TextBox 8"/>
          <p:cNvSpPr txBox="1"/>
          <p:nvPr/>
        </p:nvSpPr>
        <p:spPr>
          <a:xfrm>
            <a:off x="12162597" y="3121025"/>
            <a:ext cx="6980306" cy="923330"/>
          </a:xfrm>
          <a:prstGeom prst="rect">
            <a:avLst/>
          </a:prstGeom>
          <a:noFill/>
        </p:spPr>
        <p:txBody>
          <a:bodyPr wrap="square" rtlCol="0">
            <a:spAutoFit/>
          </a:bodyPr>
          <a:lstStyle/>
          <a:p>
            <a:r>
              <a:rPr lang="en-GB" dirty="0" smtClean="0"/>
              <a:t>I have also checked the Continue Machining From Previous Job. This will look at material removed already and not attempt to </a:t>
            </a:r>
            <a:r>
              <a:rPr lang="en-GB" dirty="0" err="1" smtClean="0"/>
              <a:t>remachine</a:t>
            </a:r>
            <a:r>
              <a:rPr lang="en-GB" dirty="0" smtClean="0"/>
              <a:t> those areas.</a:t>
            </a:r>
            <a:endParaRPr lang="en-GB" dirty="0"/>
          </a:p>
        </p:txBody>
      </p:sp>
      <p:cxnSp>
        <p:nvCxnSpPr>
          <p:cNvPr id="11" name="Straight Arrow Connector 10"/>
          <p:cNvCxnSpPr/>
          <p:nvPr/>
        </p:nvCxnSpPr>
        <p:spPr>
          <a:xfrm flipH="1">
            <a:off x="1670050" y="3425825"/>
            <a:ext cx="9982200" cy="25307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542" y="4258140"/>
            <a:ext cx="9144000" cy="517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41449" y="7235825"/>
            <a:ext cx="8000999" cy="1754326"/>
          </a:xfrm>
          <a:prstGeom prst="rect">
            <a:avLst/>
          </a:prstGeom>
          <a:noFill/>
        </p:spPr>
        <p:txBody>
          <a:bodyPr wrap="square" rtlCol="0">
            <a:spAutoFit/>
          </a:bodyPr>
          <a:lstStyle/>
          <a:p>
            <a:r>
              <a:rPr lang="en-GB" dirty="0" smtClean="0"/>
              <a:t>As our sequences are the same, copy those from the previous job and paste them into the new job,  You may need to change a few heights (such as the face selection for the facing op) but it should be pretty much good to go. Hit generate toolpath.</a:t>
            </a:r>
          </a:p>
          <a:p>
            <a:r>
              <a:rPr lang="en-GB" dirty="0"/>
              <a:t> </a:t>
            </a:r>
            <a:r>
              <a:rPr lang="en-GB" dirty="0" smtClean="0"/>
              <a:t>Second side should not take more than 5 minutes to program as we took care with the first side to get everything correct.</a:t>
            </a:r>
            <a:endParaRPr lang="en-GB"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50" y="8990151"/>
            <a:ext cx="7742368" cy="465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2162596" y="9674225"/>
            <a:ext cx="6728653" cy="2585323"/>
          </a:xfrm>
          <a:prstGeom prst="rect">
            <a:avLst/>
          </a:prstGeom>
          <a:noFill/>
        </p:spPr>
        <p:txBody>
          <a:bodyPr wrap="square" rtlCol="0">
            <a:spAutoFit/>
          </a:bodyPr>
          <a:lstStyle/>
          <a:p>
            <a:r>
              <a:rPr lang="en-GB" dirty="0" smtClean="0"/>
              <a:t>A simulation of both jobs shows us a fully machined helmet. Looking good!</a:t>
            </a:r>
          </a:p>
          <a:p>
            <a:endParaRPr lang="en-GB" dirty="0"/>
          </a:p>
          <a:p>
            <a:r>
              <a:rPr lang="en-GB" dirty="0" smtClean="0"/>
              <a:t>We could further refine the face detail by defining a new coordinate system and rotating it 90 degrees, I’m sure by now you can see how that is achieved.</a:t>
            </a:r>
          </a:p>
          <a:p>
            <a:endParaRPr lang="en-GB" dirty="0"/>
          </a:p>
          <a:p>
            <a:r>
              <a:rPr lang="en-GB" dirty="0" smtClean="0"/>
              <a:t>Output each job as usual, create a setting sheet and machine your part!</a:t>
            </a:r>
            <a:endParaRPr lang="en-GB" dirty="0"/>
          </a:p>
        </p:txBody>
      </p:sp>
    </p:spTree>
    <p:extLst>
      <p:ext uri="{BB962C8B-B14F-4D97-AF65-F5344CB8AC3E}">
        <p14:creationId xmlns:p14="http://schemas.microsoft.com/office/powerpoint/2010/main" val="176817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741202" y="14012739"/>
            <a:ext cx="1995647" cy="385885"/>
          </a:xfrm>
        </p:spPr>
        <p:txBody>
          <a:bodyPr/>
          <a:lstStyle/>
          <a:p>
            <a:pPr marL="12700">
              <a:lnSpc>
                <a:spcPts val="2720"/>
              </a:lnSpc>
            </a:pPr>
            <a:fld id="{41EC11D1-C5ED-4BC3-92DF-BA7A7506EAB3}" type="datetime3">
              <a:rPr lang="en-US" spc="5" smtClean="0"/>
              <a:t>18 June 2018</a:t>
            </a:fld>
            <a:endParaRPr lang="en-GB" spc="5" dirty="0"/>
          </a:p>
        </p:txBody>
      </p:sp>
      <p:sp>
        <p:nvSpPr>
          <p:cNvPr id="5" name="Slide Number Placeholder 4"/>
          <p:cNvSpPr>
            <a:spLocks noGrp="1"/>
          </p:cNvSpPr>
          <p:nvPr>
            <p:ph type="sldNum" sz="quarter" idx="12"/>
          </p:nvPr>
        </p:nvSpPr>
        <p:spPr/>
        <p:txBody>
          <a:bodyPr/>
          <a:lstStyle/>
          <a:p>
            <a:pPr marL="25400">
              <a:lnSpc>
                <a:spcPts val="2720"/>
              </a:lnSpc>
            </a:pPr>
            <a:fld id="{81D60167-4931-47E6-BA6A-407CBD079E47}" type="slidenum">
              <a:rPr lang="en-GB" spc="10" smtClean="0"/>
              <a:t>2</a:t>
            </a:fld>
            <a:endParaRPr lang="en-GB" spc="1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1978025"/>
            <a:ext cx="10334625" cy="728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911219" y="2418941"/>
            <a:ext cx="7086600" cy="923330"/>
          </a:xfrm>
          <a:prstGeom prst="rect">
            <a:avLst/>
          </a:prstGeom>
          <a:noFill/>
        </p:spPr>
        <p:txBody>
          <a:bodyPr wrap="square" rtlCol="0">
            <a:spAutoFit/>
          </a:bodyPr>
          <a:lstStyle/>
          <a:p>
            <a:r>
              <a:rPr lang="en-GB" dirty="0" smtClean="0"/>
              <a:t>As usual, copy the template from </a:t>
            </a:r>
            <a:r>
              <a:rPr lang="en-GB" dirty="0" err="1" smtClean="0"/>
              <a:t>Teachdoc</a:t>
            </a:r>
            <a:r>
              <a:rPr lang="en-GB" dirty="0" smtClean="0"/>
              <a:t>, Select XYZ Table With </a:t>
            </a:r>
            <a:r>
              <a:rPr lang="en-GB" dirty="0" err="1" smtClean="0"/>
              <a:t>Rotary.SLDASM</a:t>
            </a:r>
            <a:r>
              <a:rPr lang="en-GB" dirty="0" smtClean="0"/>
              <a:t>.</a:t>
            </a:r>
          </a:p>
          <a:p>
            <a:r>
              <a:rPr lang="en-GB" dirty="0"/>
              <a:t> </a:t>
            </a:r>
            <a:r>
              <a:rPr lang="en-GB" dirty="0" smtClean="0"/>
              <a:t>This is our predefined template. </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850" y="3959225"/>
            <a:ext cx="110271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02578" y="11045825"/>
            <a:ext cx="17678400" cy="2400657"/>
          </a:xfrm>
          <a:prstGeom prst="rect">
            <a:avLst/>
          </a:prstGeom>
          <a:noFill/>
        </p:spPr>
        <p:txBody>
          <a:bodyPr wrap="square" rtlCol="0">
            <a:spAutoFit/>
          </a:bodyPr>
          <a:lstStyle/>
          <a:p>
            <a:pPr algn="ctr"/>
            <a:r>
              <a:rPr lang="en-GB" sz="2400" b="1" dirty="0" smtClean="0"/>
              <a:t>Note the rotary axis: THIS IS NOT POWERED (NOT CNC CONTROLLED)</a:t>
            </a:r>
          </a:p>
          <a:p>
            <a:endParaRPr lang="en-GB" dirty="0"/>
          </a:p>
          <a:p>
            <a:r>
              <a:rPr lang="en-GB" dirty="0" smtClean="0"/>
              <a:t>We will use this as a fixture to allow multiple machining passes by creating multiple programs at varying degrees to rotation (0, 90, 180, 270 typically). Note the location of the datum. It is usual when using rotary axes to set it on the axis of rotation. </a:t>
            </a:r>
          </a:p>
          <a:p>
            <a:endParaRPr lang="en-GB" dirty="0"/>
          </a:p>
          <a:p>
            <a:r>
              <a:rPr lang="en-GB" dirty="0" smtClean="0"/>
              <a:t>The stock will need </a:t>
            </a:r>
            <a:r>
              <a:rPr lang="en-GB" b="1" dirty="0" smtClean="0"/>
              <a:t>pre machining </a:t>
            </a:r>
            <a:r>
              <a:rPr lang="en-GB" dirty="0" smtClean="0"/>
              <a:t>to give a boss that can be held in the chuck. </a:t>
            </a:r>
            <a:r>
              <a:rPr lang="en-GB" b="1" dirty="0" smtClean="0"/>
              <a:t>MAX BOSS SIZE IS 150mm it should be 40mm long. MAX MACHINABLE BLANK IS 200x200x200</a:t>
            </a:r>
          </a:p>
          <a:p>
            <a:endParaRPr lang="en-GB" dirty="0"/>
          </a:p>
        </p:txBody>
      </p:sp>
    </p:spTree>
    <p:extLst>
      <p:ext uri="{BB962C8B-B14F-4D97-AF65-F5344CB8AC3E}">
        <p14:creationId xmlns:p14="http://schemas.microsoft.com/office/powerpoint/2010/main" val="246411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1A4AB9F4-6B6B-4747-B257-CBDC18199EB8}" type="datetime3">
              <a:rPr lang="en-US" spc="5" smtClean="0"/>
              <a:t>18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3</a:t>
            </a:fld>
            <a:endParaRPr lang="uk-UA" spc="1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13622"/>
            <a:ext cx="9379391"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55850" y="682625"/>
            <a:ext cx="16459200" cy="830997"/>
          </a:xfrm>
          <a:prstGeom prst="rect">
            <a:avLst/>
          </a:prstGeom>
          <a:noFill/>
        </p:spPr>
        <p:txBody>
          <a:bodyPr wrap="square" rtlCol="0">
            <a:spAutoFit/>
          </a:bodyPr>
          <a:lstStyle/>
          <a:p>
            <a:pPr algn="ctr"/>
            <a:r>
              <a:rPr lang="en-GB" sz="4800" dirty="0" smtClean="0"/>
              <a:t>Assembling the part</a:t>
            </a:r>
            <a:endParaRPr lang="en-GB" sz="4800" dirty="0"/>
          </a:p>
        </p:txBody>
      </p:sp>
      <p:sp>
        <p:nvSpPr>
          <p:cNvPr id="8" name="TextBox 7"/>
          <p:cNvSpPr txBox="1"/>
          <p:nvPr/>
        </p:nvSpPr>
        <p:spPr>
          <a:xfrm>
            <a:off x="1103796" y="7389415"/>
            <a:ext cx="7162800" cy="3693319"/>
          </a:xfrm>
          <a:prstGeom prst="rect">
            <a:avLst/>
          </a:prstGeom>
          <a:noFill/>
        </p:spPr>
        <p:txBody>
          <a:bodyPr wrap="square" rtlCol="0">
            <a:spAutoFit/>
          </a:bodyPr>
          <a:lstStyle/>
          <a:p>
            <a:r>
              <a:rPr lang="en-GB" dirty="0" smtClean="0"/>
              <a:t>Care need to be taken to correctly assemble the part. If you are rotating it then the point of rotation (usually the centre line) needs to be located accurately. To this end I am using the split line and setting it coincident with the </a:t>
            </a:r>
            <a:r>
              <a:rPr lang="en-GB" b="1" dirty="0" smtClean="0"/>
              <a:t>AXIS OF THE ROTARY FIXTURE</a:t>
            </a:r>
            <a:r>
              <a:rPr lang="en-GB" dirty="0" smtClean="0"/>
              <a:t>. This ensures that it will rotate around the rotation point. Set this parallel to the Y axis too to lock the X rotation to the cube. Repeat with the perpendicular plane, you don’t need to lock it rotationally as the part will be constrained by the last mate – a distance from the remaining plane to the end of the block..</a:t>
            </a:r>
          </a:p>
          <a:p>
            <a:endParaRPr lang="en-GB" dirty="0"/>
          </a:p>
          <a:p>
            <a:r>
              <a:rPr lang="en-GB" dirty="0" smtClean="0"/>
              <a:t>Note, there a 4 mates, 3 axial to position the part and one parallel (in this case) to lock it rotationally. </a:t>
            </a:r>
            <a:endParaRPr lang="en-GB" dirty="0"/>
          </a:p>
          <a:p>
            <a:r>
              <a:rPr lang="en-GB" dirty="0" smtClean="0"/>
              <a:t> </a:t>
            </a:r>
            <a:endParaRPr lang="en-GB" sz="24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928" y="1513622"/>
            <a:ext cx="937939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450" y="6321425"/>
            <a:ext cx="8849824"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0" y="9598025"/>
            <a:ext cx="7372639"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224250" y="9598025"/>
            <a:ext cx="3481068" cy="3508653"/>
          </a:xfrm>
          <a:prstGeom prst="rect">
            <a:avLst/>
          </a:prstGeom>
          <a:noFill/>
        </p:spPr>
        <p:txBody>
          <a:bodyPr wrap="square" rtlCol="0">
            <a:spAutoFit/>
          </a:bodyPr>
          <a:lstStyle/>
          <a:p>
            <a:r>
              <a:rPr lang="en-GB" dirty="0"/>
              <a:t>This has the part located in the machining stock but the block </a:t>
            </a:r>
            <a:r>
              <a:rPr lang="en-GB" b="1" dirty="0"/>
              <a:t>ALSO NEEDS FIXING ROTATIONALLY</a:t>
            </a:r>
            <a:r>
              <a:rPr lang="en-GB" dirty="0"/>
              <a:t>. It has been left to freely </a:t>
            </a:r>
            <a:r>
              <a:rPr lang="en-GB" dirty="0" smtClean="0"/>
              <a:t>move. </a:t>
            </a:r>
            <a:r>
              <a:rPr lang="en-GB" dirty="0"/>
              <a:t>Failure to secure the material </a:t>
            </a:r>
            <a:r>
              <a:rPr lang="en-GB" dirty="0" smtClean="0"/>
              <a:t>can result </a:t>
            </a:r>
            <a:r>
              <a:rPr lang="en-GB" dirty="0"/>
              <a:t>in you </a:t>
            </a:r>
            <a:r>
              <a:rPr lang="en-GB" sz="2400" b="1" dirty="0" smtClean="0"/>
              <a:t>scrapping the </a:t>
            </a:r>
            <a:r>
              <a:rPr lang="en-GB" sz="2400" b="1" dirty="0"/>
              <a:t>part!</a:t>
            </a:r>
          </a:p>
          <a:p>
            <a:endParaRPr lang="en-GB" dirty="0" smtClean="0"/>
          </a:p>
          <a:p>
            <a:r>
              <a:rPr lang="en-GB" dirty="0" smtClean="0"/>
              <a:t>To fix the block I have used a parallel mate and aligned the material cube parallel to the machine table.</a:t>
            </a:r>
            <a:endParaRPr lang="en-GB" dirty="0"/>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24443" r="18246"/>
          <a:stretch/>
        </p:blipFill>
        <p:spPr>
          <a:xfrm>
            <a:off x="1441450" y="11215232"/>
            <a:ext cx="2154079" cy="2177366"/>
          </a:xfrm>
          <a:prstGeom prst="rect">
            <a:avLst/>
          </a:prstGeom>
          <a:ln>
            <a:solidFill>
              <a:schemeClr val="tx1"/>
            </a:solidFill>
          </a:ln>
        </p:spPr>
      </p:pic>
      <p:sp>
        <p:nvSpPr>
          <p:cNvPr id="10" name="TextBox 9"/>
          <p:cNvSpPr txBox="1"/>
          <p:nvPr/>
        </p:nvSpPr>
        <p:spPr>
          <a:xfrm>
            <a:off x="4032250" y="11842250"/>
            <a:ext cx="3962400" cy="923330"/>
          </a:xfrm>
          <a:prstGeom prst="rect">
            <a:avLst/>
          </a:prstGeom>
          <a:noFill/>
        </p:spPr>
        <p:txBody>
          <a:bodyPr wrap="square" rtlCol="0">
            <a:spAutoFit/>
          </a:bodyPr>
          <a:lstStyle/>
          <a:p>
            <a:r>
              <a:rPr lang="en-GB" dirty="0" smtClean="0"/>
              <a:t>Remember! The six limits of freedom! On a 3D machined part it is VITAL all movement is constrained.</a:t>
            </a:r>
            <a:endParaRPr lang="en-GB" dirty="0"/>
          </a:p>
        </p:txBody>
      </p:sp>
    </p:spTree>
    <p:extLst>
      <p:ext uri="{BB962C8B-B14F-4D97-AF65-F5344CB8AC3E}">
        <p14:creationId xmlns:p14="http://schemas.microsoft.com/office/powerpoint/2010/main" val="232569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CD714E72-AD7E-493A-B055-0A8DB7CB3FDB}" type="datetime3">
              <a:rPr lang="en-US" spc="5" smtClean="0"/>
              <a:t>18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4</a:t>
            </a:fld>
            <a:endParaRPr lang="uk-UA" spc="1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439863"/>
            <a:ext cx="89725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1650" y="1439863"/>
            <a:ext cx="8763000" cy="1200329"/>
          </a:xfrm>
          <a:prstGeom prst="rect">
            <a:avLst/>
          </a:prstGeom>
          <a:noFill/>
        </p:spPr>
        <p:txBody>
          <a:bodyPr wrap="square" rtlCol="0">
            <a:spAutoFit/>
          </a:bodyPr>
          <a:lstStyle/>
          <a:p>
            <a:r>
              <a:rPr lang="en-GB" dirty="0" smtClean="0"/>
              <a:t>As can be seen from the top view, the model will not fit within the confines of the block. To fix this, rather than setting the model, parallel to the cube, we will change it to an angle mate of 45degrees.</a:t>
            </a:r>
          </a:p>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2816225"/>
            <a:ext cx="10963275"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9837" y="6456228"/>
            <a:ext cx="7143750" cy="1200329"/>
          </a:xfrm>
          <a:prstGeom prst="rect">
            <a:avLst/>
          </a:prstGeom>
          <a:noFill/>
        </p:spPr>
        <p:txBody>
          <a:bodyPr wrap="square" rtlCol="0">
            <a:spAutoFit/>
          </a:bodyPr>
          <a:lstStyle/>
          <a:p>
            <a:r>
              <a:rPr lang="en-GB" dirty="0" smtClean="0"/>
              <a:t>Whilst this fixes the initial problem, it does make it tricky if we were to attempt to machine the model in 2 passes (0 and 180 </a:t>
            </a:r>
            <a:r>
              <a:rPr lang="en-GB" dirty="0" err="1" smtClean="0"/>
              <a:t>deg</a:t>
            </a:r>
            <a:r>
              <a:rPr lang="en-GB" dirty="0" smtClean="0"/>
              <a:t>), so we will now alter the cube mate to 315 degrees (360-45) to allow the model to sit flat again. His is why the cube is left to initially rotate.</a:t>
            </a:r>
            <a:endParaRPr lang="en-GB"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8302625"/>
            <a:ext cx="1134814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795250" y="10131425"/>
            <a:ext cx="6629400" cy="2308324"/>
          </a:xfrm>
          <a:prstGeom prst="rect">
            <a:avLst/>
          </a:prstGeom>
          <a:noFill/>
        </p:spPr>
        <p:txBody>
          <a:bodyPr wrap="square" rtlCol="0">
            <a:spAutoFit/>
          </a:bodyPr>
          <a:lstStyle/>
          <a:p>
            <a:r>
              <a:rPr lang="en-GB" dirty="0" smtClean="0"/>
              <a:t>This puts the part flat. Note there is a lot of material to machine off. We could have sawn this off or started with a round billet. We’ll just machine it off using a face operation.</a:t>
            </a:r>
          </a:p>
          <a:p>
            <a:endParaRPr lang="en-GB" dirty="0"/>
          </a:p>
          <a:p>
            <a:r>
              <a:rPr lang="en-GB" dirty="0" smtClean="0"/>
              <a:t>Note that during all of this the coordinate system did not move. It is not defined using the material stock. Remember this when you come to rotate the part: </a:t>
            </a:r>
            <a:r>
              <a:rPr lang="en-GB" b="1" dirty="0" smtClean="0"/>
              <a:t>you need to define a NEW coordinate system rather than rotate the part!</a:t>
            </a:r>
            <a:endParaRPr lang="en-GB" b="1" dirty="0"/>
          </a:p>
        </p:txBody>
      </p:sp>
    </p:spTree>
    <p:extLst>
      <p:ext uri="{BB962C8B-B14F-4D97-AF65-F5344CB8AC3E}">
        <p14:creationId xmlns:p14="http://schemas.microsoft.com/office/powerpoint/2010/main" val="3484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64D285F4-3B23-4ABB-94FC-8F73A4297FDF}" type="datetime3">
              <a:rPr lang="en-US" spc="5" smtClean="0"/>
              <a:t>18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5</a:t>
            </a:fld>
            <a:endParaRPr lang="uk-UA" spc="10" dirty="0"/>
          </a:p>
        </p:txBody>
      </p:sp>
      <p:sp>
        <p:nvSpPr>
          <p:cNvPr id="4" name="Title 3"/>
          <p:cNvSpPr>
            <a:spLocks noGrp="1"/>
          </p:cNvSpPr>
          <p:nvPr>
            <p:ph type="title"/>
          </p:nvPr>
        </p:nvSpPr>
        <p:spPr>
          <a:xfrm>
            <a:off x="755650" y="606426"/>
            <a:ext cx="18135600" cy="692497"/>
          </a:xfrm>
        </p:spPr>
        <p:txBody>
          <a:bodyPr/>
          <a:lstStyle/>
          <a:p>
            <a:pPr algn="ctr"/>
            <a:r>
              <a:rPr lang="en-GB" dirty="0" smtClean="0"/>
              <a:t>Setting up our first job</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1" y="2130425"/>
            <a:ext cx="10210800" cy="597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7050" y="2130425"/>
            <a:ext cx="6248400" cy="5355312"/>
          </a:xfrm>
          <a:prstGeom prst="rect">
            <a:avLst/>
          </a:prstGeom>
          <a:noFill/>
        </p:spPr>
        <p:txBody>
          <a:bodyPr wrap="square" rtlCol="0">
            <a:spAutoFit/>
          </a:bodyPr>
          <a:lstStyle/>
          <a:p>
            <a:r>
              <a:rPr lang="en-GB" dirty="0" smtClean="0"/>
              <a:t>From the CAM tab, select JOB, I have already created this first job, so edit the job folder.</a:t>
            </a:r>
          </a:p>
          <a:p>
            <a:r>
              <a:rPr lang="en-GB" dirty="0"/>
              <a:t> </a:t>
            </a:r>
            <a:r>
              <a:rPr lang="en-GB" dirty="0" smtClean="0"/>
              <a:t>Select the model to machine, the stock has already been selected.</a:t>
            </a:r>
          </a:p>
          <a:p>
            <a:endParaRPr lang="en-GB" dirty="0"/>
          </a:p>
          <a:p>
            <a:r>
              <a:rPr lang="en-GB" dirty="0" smtClean="0"/>
              <a:t>IMPORTANT! Select the coordinate system. For the first operation, this will be the predefined coordinate system, </a:t>
            </a:r>
            <a:r>
              <a:rPr lang="en-GB" b="1" dirty="0" smtClean="0"/>
              <a:t>for following operations you will need to define and select additional coordinate systems. </a:t>
            </a:r>
          </a:p>
          <a:p>
            <a:endParaRPr lang="en-GB" dirty="0"/>
          </a:p>
          <a:p>
            <a:r>
              <a:rPr lang="en-GB" dirty="0" smtClean="0"/>
              <a:t>As the helmet is symmetrical and not too deep, I am going to rough and finish in 2 halves, 0 and 180 degrees, anything requiring detailing I will rotate and finish off after.</a:t>
            </a:r>
          </a:p>
          <a:p>
            <a:r>
              <a:rPr lang="en-GB" dirty="0"/>
              <a:t> W</a:t>
            </a:r>
            <a:r>
              <a:rPr lang="en-GB" dirty="0" smtClean="0"/>
              <a:t>herever possible machine as much as you can in each operation rather than keep rotating the part. This is not a controlled axis, movement introduces error!</a:t>
            </a:r>
          </a:p>
          <a:p>
            <a:r>
              <a:rPr lang="en-GB" dirty="0"/>
              <a:t> </a:t>
            </a:r>
            <a:r>
              <a:rPr lang="en-GB" dirty="0" smtClean="0"/>
              <a:t>We are still treating this as a milling job rather than a multi-axis job. If we were using a controlled rotary, then we would select the type </a:t>
            </a:r>
            <a:r>
              <a:rPr lang="en-GB" b="1" dirty="0" smtClean="0"/>
              <a:t>mill-turn</a:t>
            </a:r>
            <a:r>
              <a:rPr lang="en-GB" dirty="0" smtClean="0"/>
              <a:t>.</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378" y="8378825"/>
            <a:ext cx="61912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51850" y="9369425"/>
            <a:ext cx="10668000" cy="2862322"/>
          </a:xfrm>
          <a:prstGeom prst="rect">
            <a:avLst/>
          </a:prstGeom>
          <a:noFill/>
        </p:spPr>
        <p:txBody>
          <a:bodyPr wrap="square" rtlCol="0">
            <a:spAutoFit/>
          </a:bodyPr>
          <a:lstStyle/>
          <a:p>
            <a:pPr algn="ctr"/>
            <a:r>
              <a:rPr lang="en-GB" sz="5400" b="1" dirty="0" smtClean="0"/>
              <a:t>MIND THE GAPS!</a:t>
            </a:r>
          </a:p>
          <a:p>
            <a:endParaRPr lang="en-GB" dirty="0"/>
          </a:p>
          <a:p>
            <a:r>
              <a:rPr lang="en-GB" dirty="0" smtClean="0"/>
              <a:t>Be wary when machining to avoid the fixture both with the cutter and with the tool holder. It is vital that you model the tool holder  and correct tool lengths when defining  tooling.</a:t>
            </a:r>
          </a:p>
          <a:p>
            <a:r>
              <a:rPr lang="en-GB" dirty="0"/>
              <a:t> </a:t>
            </a:r>
            <a:r>
              <a:rPr lang="en-GB" dirty="0" smtClean="0"/>
              <a:t>The model has been set as a “worst case” with the chuck jaw  facing up, It may be possible to rotate the chuck before machining or make the boss smaller. </a:t>
            </a:r>
          </a:p>
          <a:p>
            <a:r>
              <a:rPr lang="en-GB" dirty="0"/>
              <a:t> </a:t>
            </a:r>
            <a:r>
              <a:rPr lang="en-GB" dirty="0" smtClean="0"/>
              <a:t>Be careful with your roughing that it doesn’t go too far over the side and clash with the tool. I have left a 2mm gap. As before this could be changed by lengthening the boss.</a:t>
            </a:r>
            <a:endParaRPr lang="en-GB" dirty="0"/>
          </a:p>
        </p:txBody>
      </p:sp>
    </p:spTree>
    <p:extLst>
      <p:ext uri="{BB962C8B-B14F-4D97-AF65-F5344CB8AC3E}">
        <p14:creationId xmlns:p14="http://schemas.microsoft.com/office/powerpoint/2010/main" val="352011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2437AB07-5116-4D26-9177-02AFAEF171FA}" type="datetime3">
              <a:rPr lang="en-US" spc="5" smtClean="0"/>
              <a:t>18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6</a:t>
            </a:fld>
            <a:endParaRPr lang="uk-UA" spc="10" dirty="0"/>
          </a:p>
        </p:txBody>
      </p:sp>
      <p:sp>
        <p:nvSpPr>
          <p:cNvPr id="4" name="Title 3"/>
          <p:cNvSpPr>
            <a:spLocks noGrp="1"/>
          </p:cNvSpPr>
          <p:nvPr>
            <p:ph type="title"/>
          </p:nvPr>
        </p:nvSpPr>
        <p:spPr>
          <a:xfrm>
            <a:off x="755650" y="606426"/>
            <a:ext cx="17678400" cy="692497"/>
          </a:xfrm>
        </p:spPr>
        <p:txBody>
          <a:bodyPr/>
          <a:lstStyle/>
          <a:p>
            <a:pPr algn="ctr"/>
            <a:r>
              <a:rPr lang="en-GB" dirty="0" smtClean="0"/>
              <a:t>Side one – 0 degrees</a:t>
            </a:r>
            <a:endParaRPr lang="en-GB" dirty="0"/>
          </a:p>
        </p:txBody>
      </p:sp>
      <p:sp>
        <p:nvSpPr>
          <p:cNvPr id="6" name="TextBox 5"/>
          <p:cNvSpPr txBox="1"/>
          <p:nvPr/>
        </p:nvSpPr>
        <p:spPr>
          <a:xfrm>
            <a:off x="5939044" y="1458015"/>
            <a:ext cx="7391400" cy="369332"/>
          </a:xfrm>
          <a:prstGeom prst="rect">
            <a:avLst/>
          </a:prstGeom>
          <a:noFill/>
        </p:spPr>
        <p:txBody>
          <a:bodyPr wrap="square" rtlCol="0">
            <a:spAutoFit/>
          </a:bodyPr>
          <a:lstStyle/>
          <a:p>
            <a:r>
              <a:rPr lang="en-GB" b="1" i="1" dirty="0" smtClean="0"/>
              <a:t>Remove the bulk of the stock point by facing to height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2450" y="606425"/>
            <a:ext cx="2286000" cy="309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1" y="2663825"/>
            <a:ext cx="6138939" cy="294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3705947"/>
            <a:ext cx="7574437" cy="381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83500" y="2511425"/>
            <a:ext cx="8282333" cy="646331"/>
          </a:xfrm>
          <a:prstGeom prst="rect">
            <a:avLst/>
          </a:prstGeom>
          <a:noFill/>
        </p:spPr>
        <p:txBody>
          <a:bodyPr wrap="square" rtlCol="0">
            <a:spAutoFit/>
          </a:bodyPr>
          <a:lstStyle/>
          <a:p>
            <a:r>
              <a:rPr lang="en-GB" dirty="0" smtClean="0"/>
              <a:t>Select Face from the 2D menu, import the tools (I’m using the masters tooling) OR define your own.</a:t>
            </a:r>
            <a:endParaRPr lang="en-GB" dirty="0"/>
          </a:p>
        </p:txBody>
      </p:sp>
      <p:sp>
        <p:nvSpPr>
          <p:cNvPr id="8" name="TextBox 7"/>
          <p:cNvSpPr txBox="1"/>
          <p:nvPr/>
        </p:nvSpPr>
        <p:spPr>
          <a:xfrm>
            <a:off x="527050" y="6119612"/>
            <a:ext cx="6934199" cy="1477328"/>
          </a:xfrm>
          <a:prstGeom prst="rect">
            <a:avLst/>
          </a:prstGeom>
          <a:noFill/>
        </p:spPr>
        <p:txBody>
          <a:bodyPr wrap="square" rtlCol="0">
            <a:spAutoFit/>
          </a:bodyPr>
          <a:lstStyle/>
          <a:p>
            <a:r>
              <a:rPr lang="en-GB" dirty="0" smtClean="0"/>
              <a:t>Whereas in other 2D programs, this pretty much defines the cycle, we need to define the height to machine to, alter the bottom to selection and select the top of our model.</a:t>
            </a:r>
          </a:p>
          <a:p>
            <a:r>
              <a:rPr lang="en-GB" dirty="0"/>
              <a:t> </a:t>
            </a:r>
            <a:r>
              <a:rPr lang="en-GB" dirty="0" smtClean="0"/>
              <a:t>You can see that it is also attempting to machine the entire stock. This won’t work for us as we are holding part of it in the chuck.</a:t>
            </a:r>
            <a:endParaRPr lang="en-GB"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650" y="9140825"/>
            <a:ext cx="8828985" cy="388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17549" y="8054687"/>
            <a:ext cx="6553200" cy="923330"/>
          </a:xfrm>
          <a:prstGeom prst="rect">
            <a:avLst/>
          </a:prstGeom>
          <a:noFill/>
        </p:spPr>
        <p:txBody>
          <a:bodyPr wrap="square" rtlCol="0">
            <a:spAutoFit/>
          </a:bodyPr>
          <a:lstStyle/>
          <a:p>
            <a:r>
              <a:rPr lang="en-GB" dirty="0" smtClean="0"/>
              <a:t>Go to the Geometry tab, and check the stock contours box. This allows us to set the area to machine. Pick the 2 outer edges of the cube.</a:t>
            </a:r>
            <a:endParaRPr lang="en-GB" dirty="0"/>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4666" y="8054687"/>
            <a:ext cx="5261251" cy="383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824666" y="12036425"/>
            <a:ext cx="7523784" cy="1200329"/>
          </a:xfrm>
          <a:prstGeom prst="rect">
            <a:avLst/>
          </a:prstGeom>
          <a:noFill/>
        </p:spPr>
        <p:txBody>
          <a:bodyPr wrap="square" rtlCol="0">
            <a:spAutoFit/>
          </a:bodyPr>
          <a:lstStyle/>
          <a:p>
            <a:r>
              <a:rPr lang="en-GB" dirty="0" smtClean="0"/>
              <a:t>A few other things, I have set to machine in multiple depths of 20mm and left 0.1mm for finishing. I have also changed the angle to 90 degrees. A quick simulation shows we have machined the part and not hit the jaw!</a:t>
            </a:r>
            <a:endParaRPr lang="en-GB" dirty="0"/>
          </a:p>
        </p:txBody>
      </p:sp>
    </p:spTree>
    <p:extLst>
      <p:ext uri="{BB962C8B-B14F-4D97-AF65-F5344CB8AC3E}">
        <p14:creationId xmlns:p14="http://schemas.microsoft.com/office/powerpoint/2010/main" val="106098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765488E7-775F-4EE7-8D6E-EFD1226741E4}" type="datetime3">
              <a:rPr lang="en-US" spc="5" smtClean="0"/>
              <a:t>18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7</a:t>
            </a:fld>
            <a:endParaRPr lang="uk-UA" spc="10" dirty="0"/>
          </a:p>
        </p:txBody>
      </p:sp>
      <p:sp>
        <p:nvSpPr>
          <p:cNvPr id="6" name="Rectangle 5"/>
          <p:cNvSpPr/>
          <p:nvPr/>
        </p:nvSpPr>
        <p:spPr>
          <a:xfrm>
            <a:off x="7308850" y="948671"/>
            <a:ext cx="6172200" cy="369332"/>
          </a:xfrm>
          <a:prstGeom prst="rect">
            <a:avLst/>
          </a:prstGeom>
        </p:spPr>
        <p:txBody>
          <a:bodyPr wrap="square">
            <a:spAutoFit/>
          </a:bodyPr>
          <a:lstStyle/>
          <a:p>
            <a:r>
              <a:rPr lang="en-GB" b="1" i="1" dirty="0"/>
              <a:t>Rough out the profile using </a:t>
            </a:r>
            <a:r>
              <a:rPr lang="en-GB" b="1" i="1" dirty="0" smtClean="0"/>
              <a:t> </a:t>
            </a:r>
            <a:r>
              <a:rPr lang="en-GB" b="1" i="1" dirty="0"/>
              <a:t>3D </a:t>
            </a:r>
            <a:r>
              <a:rPr lang="en-GB" b="1" i="1" dirty="0" smtClean="0"/>
              <a:t>adaptive clearing</a:t>
            </a:r>
            <a:r>
              <a:rPr lang="en-GB" dirty="0" smtClean="0"/>
              <a:t>.</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4850" y="758825"/>
            <a:ext cx="23145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99450" y="1673225"/>
            <a:ext cx="7010400" cy="923330"/>
          </a:xfrm>
          <a:prstGeom prst="rect">
            <a:avLst/>
          </a:prstGeom>
          <a:noFill/>
        </p:spPr>
        <p:txBody>
          <a:bodyPr wrap="square" rtlCol="0">
            <a:spAutoFit/>
          </a:bodyPr>
          <a:lstStyle/>
          <a:p>
            <a:r>
              <a:rPr lang="en-GB" dirty="0" smtClean="0"/>
              <a:t>In order to miss the fixture we need to set a machining boundary. To do this define a sketch, the right hand side extends beyond the stock to allow it to fully machine.</a:t>
            </a:r>
            <a:endParaRPr lang="en-GB"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73225"/>
            <a:ext cx="71913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450" y="4995565"/>
            <a:ext cx="3848100" cy="710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55650" y="8173561"/>
            <a:ext cx="3982830" cy="1477328"/>
          </a:xfrm>
          <a:prstGeom prst="rect">
            <a:avLst/>
          </a:prstGeom>
          <a:noFill/>
        </p:spPr>
        <p:txBody>
          <a:bodyPr wrap="square" rtlCol="0">
            <a:spAutoFit/>
          </a:bodyPr>
          <a:lstStyle/>
          <a:p>
            <a:r>
              <a:rPr lang="en-GB" dirty="0" smtClean="0"/>
              <a:t>From the geometry tab, define the boundary by selection and select the sketch previously created. The important thing is to make sure that the tool is set to </a:t>
            </a:r>
            <a:r>
              <a:rPr lang="en-GB" b="1" dirty="0" smtClean="0"/>
              <a:t>Inside Boundary.</a:t>
            </a:r>
            <a:endParaRPr lang="en-GB" b="1" dirty="0"/>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130" y="6588125"/>
            <a:ext cx="3162300" cy="712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29422" y="12265025"/>
            <a:ext cx="7341428" cy="1477328"/>
          </a:xfrm>
          <a:prstGeom prst="rect">
            <a:avLst/>
          </a:prstGeom>
          <a:noFill/>
        </p:spPr>
        <p:txBody>
          <a:bodyPr wrap="square" rtlCol="0">
            <a:spAutoFit/>
          </a:bodyPr>
          <a:lstStyle/>
          <a:p>
            <a:r>
              <a:rPr lang="en-GB" dirty="0" smtClean="0"/>
              <a:t>Set the adaptive parameters. As we are machining from </a:t>
            </a:r>
            <a:r>
              <a:rPr lang="en-GB" dirty="0" err="1"/>
              <a:t>P</a:t>
            </a:r>
            <a:r>
              <a:rPr lang="en-GB" dirty="0" err="1" smtClean="0"/>
              <a:t>roLab</a:t>
            </a:r>
            <a:r>
              <a:rPr lang="en-GB" dirty="0" smtClean="0"/>
              <a:t>, the cuts are quite low resolution and a large quantity of material has been left for finishing. This reduces dust.</a:t>
            </a:r>
          </a:p>
          <a:p>
            <a:r>
              <a:rPr lang="en-GB" dirty="0"/>
              <a:t> </a:t>
            </a:r>
            <a:r>
              <a:rPr lang="en-GB" dirty="0" smtClean="0"/>
              <a:t>As this model is surfaced and not solid, uncheck </a:t>
            </a:r>
            <a:r>
              <a:rPr lang="en-GB" b="1" dirty="0" smtClean="0"/>
              <a:t>Machine Cavities </a:t>
            </a:r>
            <a:r>
              <a:rPr lang="en-GB" dirty="0" smtClean="0"/>
              <a:t>so that it doesn’t try to machine any gaps in the model.</a:t>
            </a:r>
            <a:endParaRPr lang="en-GB" dirty="0"/>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8104" y="6210002"/>
            <a:ext cx="80676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1558104" y="11122025"/>
            <a:ext cx="8067675" cy="1200329"/>
          </a:xfrm>
          <a:prstGeom prst="rect">
            <a:avLst/>
          </a:prstGeom>
          <a:noFill/>
        </p:spPr>
        <p:txBody>
          <a:bodyPr wrap="square" rtlCol="0">
            <a:spAutoFit/>
          </a:bodyPr>
          <a:lstStyle/>
          <a:p>
            <a:r>
              <a:rPr lang="en-GB" dirty="0" smtClean="0"/>
              <a:t>The simulation shows a clash with the stock, we will need to either use a smaller holder or extend the cutter slightly. In order to save time, I checked the </a:t>
            </a:r>
            <a:r>
              <a:rPr lang="en-GB" b="1" dirty="0" smtClean="0"/>
              <a:t>Order By Area </a:t>
            </a:r>
            <a:r>
              <a:rPr lang="en-GB" dirty="0" smtClean="0"/>
              <a:t>option in our setup, this reduces the amount of repositioning moves.</a:t>
            </a:r>
            <a:endParaRPr lang="en-GB" dirty="0"/>
          </a:p>
        </p:txBody>
      </p:sp>
    </p:spTree>
    <p:extLst>
      <p:ext uri="{BB962C8B-B14F-4D97-AF65-F5344CB8AC3E}">
        <p14:creationId xmlns:p14="http://schemas.microsoft.com/office/powerpoint/2010/main" val="424939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493C0D49-0482-4EE3-8A3A-0921485189D1}" type="datetime3">
              <a:rPr lang="en-US" spc="5" smtClean="0"/>
              <a:t>19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8</a:t>
            </a:fld>
            <a:endParaRPr lang="uk-UA" spc="10" dirty="0"/>
          </a:p>
        </p:txBody>
      </p:sp>
      <p:sp>
        <p:nvSpPr>
          <p:cNvPr id="6" name="Rectangle 5"/>
          <p:cNvSpPr/>
          <p:nvPr/>
        </p:nvSpPr>
        <p:spPr>
          <a:xfrm>
            <a:off x="7308850" y="948671"/>
            <a:ext cx="6172200" cy="369332"/>
          </a:xfrm>
          <a:prstGeom prst="rect">
            <a:avLst/>
          </a:prstGeom>
        </p:spPr>
        <p:txBody>
          <a:bodyPr wrap="square">
            <a:spAutoFit/>
          </a:bodyPr>
          <a:lstStyle/>
          <a:p>
            <a:r>
              <a:rPr lang="en-GB" b="1" i="1" dirty="0" smtClean="0"/>
              <a:t>Finishing pass #1, Horizontal strategy</a:t>
            </a:r>
            <a:r>
              <a:rPr lang="en-GB" dirty="0" smtClean="0"/>
              <a:t>.</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4850" y="758825"/>
            <a:ext cx="23145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84250" y="1673225"/>
            <a:ext cx="14173200" cy="923330"/>
          </a:xfrm>
          <a:prstGeom prst="rect">
            <a:avLst/>
          </a:prstGeom>
          <a:noFill/>
        </p:spPr>
        <p:txBody>
          <a:bodyPr wrap="square" rtlCol="0">
            <a:spAutoFit/>
          </a:bodyPr>
          <a:lstStyle/>
          <a:p>
            <a:r>
              <a:rPr lang="en-GB" dirty="0" smtClean="0"/>
              <a:t>While we have a cutter loaded with a flat bottom, it makes sense to finish all of the flat areas. HSM does not regard these as a 3D surface and so they wouldn’t be finished using the contour strategy we will use later. We could use the parallel to do the entire helmet but it doesn’t give a great finish.</a:t>
            </a:r>
            <a:endParaRPr lang="en-GB"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7" y="2873375"/>
            <a:ext cx="70961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223250" y="2620124"/>
            <a:ext cx="2171700" cy="4801314"/>
          </a:xfrm>
          <a:prstGeom prst="rect">
            <a:avLst/>
          </a:prstGeom>
          <a:noFill/>
        </p:spPr>
        <p:txBody>
          <a:bodyPr wrap="square" rtlCol="0">
            <a:spAutoFit/>
          </a:bodyPr>
          <a:lstStyle/>
          <a:p>
            <a:r>
              <a:rPr lang="en-GB" dirty="0" smtClean="0"/>
              <a:t>As we wish to machine all the flat areas, we’ll let HSM work out which these are by defining the boundary. Select the previous boundary (which was the sketch we created). Make sure the tool is inside the boundary otherwise we’ll clash with the fixture.</a:t>
            </a:r>
            <a:endParaRPr lang="en-GB"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0" y="2873513"/>
            <a:ext cx="5867400" cy="429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022" y="7388225"/>
            <a:ext cx="3295650"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5" y="7540625"/>
            <a:ext cx="121729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40249" y="7388225"/>
            <a:ext cx="2768601" cy="6186309"/>
          </a:xfrm>
          <a:prstGeom prst="rect">
            <a:avLst/>
          </a:prstGeom>
          <a:noFill/>
        </p:spPr>
        <p:txBody>
          <a:bodyPr wrap="square" rtlCol="0">
            <a:spAutoFit/>
          </a:bodyPr>
          <a:lstStyle/>
          <a:p>
            <a:r>
              <a:rPr lang="en-GB" dirty="0" smtClean="0"/>
              <a:t>As before we’ll  use a boundary to define our machining (you guessed right, use the sketch!)</a:t>
            </a:r>
          </a:p>
          <a:p>
            <a:r>
              <a:rPr lang="en-GB" dirty="0"/>
              <a:t> </a:t>
            </a:r>
            <a:r>
              <a:rPr lang="en-GB" dirty="0" smtClean="0"/>
              <a:t>Important to note that we cannot use </a:t>
            </a:r>
            <a:r>
              <a:rPr lang="en-GB" b="1" dirty="0" smtClean="0"/>
              <a:t>Contact Point Boundary </a:t>
            </a:r>
            <a:r>
              <a:rPr lang="en-GB" dirty="0" smtClean="0"/>
              <a:t>as it would roll over the edge and hit the fixture. Make sure it’s unchecked.</a:t>
            </a:r>
          </a:p>
          <a:p>
            <a:r>
              <a:rPr lang="en-GB" dirty="0"/>
              <a:t> </a:t>
            </a:r>
            <a:r>
              <a:rPr lang="en-GB" dirty="0" smtClean="0"/>
              <a:t>Also, the height will need setting otherwise HSM will attempt to machine to the bottom of the part. I have set it 10mm past the centre line to allow for the radius of the cutter. </a:t>
            </a:r>
          </a:p>
          <a:p>
            <a:r>
              <a:rPr lang="en-GB" dirty="0"/>
              <a:t> </a:t>
            </a:r>
            <a:r>
              <a:rPr lang="en-GB" dirty="0" smtClean="0"/>
              <a:t>You can change the surface finish by setting the cusp height in the passes tab.</a:t>
            </a:r>
            <a:endParaRPr lang="en-GB" dirty="0"/>
          </a:p>
        </p:txBody>
      </p:sp>
    </p:spTree>
    <p:extLst>
      <p:ext uri="{BB962C8B-B14F-4D97-AF65-F5344CB8AC3E}">
        <p14:creationId xmlns:p14="http://schemas.microsoft.com/office/powerpoint/2010/main" val="340000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marL="12700">
              <a:lnSpc>
                <a:spcPts val="2720"/>
              </a:lnSpc>
            </a:pPr>
            <a:fld id="{493C0D49-0482-4EE3-8A3A-0921485189D1}" type="datetime3">
              <a:rPr lang="en-US" spc="5" smtClean="0"/>
              <a:t>19 June 2018</a:t>
            </a:fld>
            <a:endParaRPr lang="mr-IN" spc="5" dirty="0"/>
          </a:p>
        </p:txBody>
      </p:sp>
      <p:sp>
        <p:nvSpPr>
          <p:cNvPr id="3" name="Slide Number Placeholder 2"/>
          <p:cNvSpPr>
            <a:spLocks noGrp="1"/>
          </p:cNvSpPr>
          <p:nvPr>
            <p:ph type="sldNum" sz="quarter" idx="12"/>
          </p:nvPr>
        </p:nvSpPr>
        <p:spPr/>
        <p:txBody>
          <a:bodyPr/>
          <a:lstStyle/>
          <a:p>
            <a:pPr marL="25400">
              <a:lnSpc>
                <a:spcPts val="2720"/>
              </a:lnSpc>
            </a:pPr>
            <a:fld id="{81D60167-4931-47E6-BA6A-407CBD079E47}" type="slidenum">
              <a:rPr lang="uk-UA" spc="10" smtClean="0"/>
              <a:t>9</a:t>
            </a:fld>
            <a:endParaRPr lang="uk-UA" spc="10" dirty="0"/>
          </a:p>
        </p:txBody>
      </p:sp>
      <p:sp>
        <p:nvSpPr>
          <p:cNvPr id="6" name="Rectangle 5"/>
          <p:cNvSpPr/>
          <p:nvPr/>
        </p:nvSpPr>
        <p:spPr>
          <a:xfrm>
            <a:off x="7308850" y="948671"/>
            <a:ext cx="6172200" cy="369332"/>
          </a:xfrm>
          <a:prstGeom prst="rect">
            <a:avLst/>
          </a:prstGeom>
        </p:spPr>
        <p:txBody>
          <a:bodyPr wrap="square">
            <a:spAutoFit/>
          </a:bodyPr>
          <a:lstStyle/>
          <a:p>
            <a:r>
              <a:rPr lang="en-GB" b="1" i="1" dirty="0" smtClean="0"/>
              <a:t>Finishing pass #2, Horizontal strategy with rest milling</a:t>
            </a:r>
            <a:r>
              <a:rPr lang="en-GB" dirty="0" smtClean="0"/>
              <a:t>.</a:t>
            </a:r>
            <a:endParaRPr lang="en-GB" dirty="0"/>
          </a:p>
        </p:txBody>
      </p:sp>
      <p:sp>
        <p:nvSpPr>
          <p:cNvPr id="8" name="TextBox 7"/>
          <p:cNvSpPr txBox="1"/>
          <p:nvPr/>
        </p:nvSpPr>
        <p:spPr>
          <a:xfrm>
            <a:off x="1365250" y="1597025"/>
            <a:ext cx="14782800" cy="646331"/>
          </a:xfrm>
          <a:prstGeom prst="rect">
            <a:avLst/>
          </a:prstGeom>
          <a:noFill/>
        </p:spPr>
        <p:txBody>
          <a:bodyPr wrap="square" rtlCol="0">
            <a:spAutoFit/>
          </a:bodyPr>
          <a:lstStyle/>
          <a:p>
            <a:r>
              <a:rPr lang="en-GB" dirty="0" smtClean="0"/>
              <a:t>Now we have our part machined, we are going to refine some areas by using a smaller cutter. Rather than </a:t>
            </a:r>
            <a:r>
              <a:rPr lang="en-GB" dirty="0" err="1" smtClean="0"/>
              <a:t>remachine</a:t>
            </a:r>
            <a:r>
              <a:rPr lang="en-GB" dirty="0" smtClean="0"/>
              <a:t> the whole again we will use the rest milling option to just remove material where we can.</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851769"/>
            <a:ext cx="3124200"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09277" y="2861846"/>
            <a:ext cx="4724400" cy="2862322"/>
          </a:xfrm>
          <a:prstGeom prst="rect">
            <a:avLst/>
          </a:prstGeom>
          <a:noFill/>
        </p:spPr>
        <p:txBody>
          <a:bodyPr wrap="square" rtlCol="0">
            <a:spAutoFit/>
          </a:bodyPr>
          <a:lstStyle/>
          <a:p>
            <a:r>
              <a:rPr lang="en-GB" dirty="0" smtClean="0"/>
              <a:t>As we have a successful sequence above, we will duplicate that and just change the tool and parameters. Right click on the contour sequence and  select duplicate. This will create a copy of the sequence. </a:t>
            </a:r>
          </a:p>
          <a:p>
            <a:r>
              <a:rPr lang="en-GB" dirty="0"/>
              <a:t> </a:t>
            </a:r>
            <a:r>
              <a:rPr lang="en-GB" dirty="0" smtClean="0"/>
              <a:t>Edit the new contour and change the tool to the 6mm ball nose.</a:t>
            </a:r>
          </a:p>
          <a:p>
            <a:r>
              <a:rPr lang="en-GB" dirty="0"/>
              <a:t> </a:t>
            </a:r>
            <a:r>
              <a:rPr lang="en-GB" dirty="0" smtClean="0"/>
              <a:t>In the geometry tab, check the </a:t>
            </a:r>
            <a:r>
              <a:rPr lang="en-GB" b="1" dirty="0" smtClean="0"/>
              <a:t>Rest Machining </a:t>
            </a:r>
            <a:r>
              <a:rPr lang="en-GB" dirty="0" smtClean="0"/>
              <a:t>box and set to previous operation.</a:t>
            </a:r>
            <a:endParaRPr lang="en-GB"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6650" y="948671"/>
            <a:ext cx="3305175"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0" y="6576044"/>
            <a:ext cx="810577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319250" y="7921625"/>
            <a:ext cx="5257800" cy="923330"/>
          </a:xfrm>
          <a:prstGeom prst="rect">
            <a:avLst/>
          </a:prstGeom>
          <a:noFill/>
        </p:spPr>
        <p:txBody>
          <a:bodyPr wrap="square" rtlCol="0">
            <a:spAutoFit/>
          </a:bodyPr>
          <a:lstStyle/>
          <a:p>
            <a:r>
              <a:rPr lang="en-GB" dirty="0" smtClean="0"/>
              <a:t>In this case, this probably is not required as we will </a:t>
            </a:r>
            <a:r>
              <a:rPr lang="en-GB" dirty="0" err="1" smtClean="0"/>
              <a:t>remachine</a:t>
            </a:r>
            <a:r>
              <a:rPr lang="en-GB" dirty="0" smtClean="0"/>
              <a:t> some areas in later job rotations. We’ll supress this for now rather than delete it.</a:t>
            </a:r>
            <a:endParaRPr lang="en-GB" dirty="0"/>
          </a:p>
        </p:txBody>
      </p:sp>
    </p:spTree>
    <p:extLst>
      <p:ext uri="{BB962C8B-B14F-4D97-AF65-F5344CB8AC3E}">
        <p14:creationId xmlns:p14="http://schemas.microsoft.com/office/powerpoint/2010/main" val="193103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Loughborough Design School">
      <a:dk1>
        <a:sysClr val="windowText" lastClr="000000"/>
      </a:dk1>
      <a:lt1>
        <a:sysClr val="window" lastClr="FFFFFF"/>
      </a:lt1>
      <a:dk2>
        <a:srgbClr val="000000"/>
      </a:dk2>
      <a:lt2>
        <a:srgbClr val="D2C9C1"/>
      </a:lt2>
      <a:accent1>
        <a:srgbClr val="FFF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5775</TotalTime>
  <Words>2172</Words>
  <Application>Microsoft Office PowerPoint</Application>
  <PresentationFormat>Custom</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3d Machining - hsm  Rotary &amp; Helmets   Phil Dixon – Technical instructor</vt:lpstr>
      <vt:lpstr>PowerPoint Presentation</vt:lpstr>
      <vt:lpstr>PowerPoint Presentation</vt:lpstr>
      <vt:lpstr>PowerPoint Presentation</vt:lpstr>
      <vt:lpstr>Setting up our first job</vt:lpstr>
      <vt:lpstr>Side one – 0 degrees</vt:lpstr>
      <vt:lpstr>PowerPoint Presentation</vt:lpstr>
      <vt:lpstr>PowerPoint Presentation</vt:lpstr>
      <vt:lpstr>PowerPoint Presentation</vt:lpstr>
      <vt:lpstr>PowerPoint Presentation</vt:lpstr>
      <vt:lpstr>Setting up our Second job – 180 Degrees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PROTOTYPING</dc:title>
  <dc:creator>Tasha Jones;Philip Dixon</dc:creator>
  <cp:lastModifiedBy>Phil Dixon</cp:lastModifiedBy>
  <cp:revision>120</cp:revision>
  <dcterms:created xsi:type="dcterms:W3CDTF">2017-03-31T12:22:48Z</dcterms:created>
  <dcterms:modified xsi:type="dcterms:W3CDTF">2018-06-19T10:39:25Z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2017-03-31T00:00:00Z</vt:filetime>
  </property>
  <property fmtid="{D5CDD505-2E9C-101B-9397-08002B2CF9AE}" pid="3" name="Creator">
    <vt:lpwstr>Adobe InDesign CC 2017 (Macintosh)</vt:lpwstr>
  </property>
  <property fmtid="{D5CDD505-2E9C-101B-9397-08002B2CF9AE}" pid="4" name="LastSaved">
    <vt:filetime>2017-03-31T00:00:00Z</vt:filetime>
  </property>
</Properties>
</file>