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5" r:id="rId3"/>
    <p:sldId id="266" r:id="rId4"/>
    <p:sldId id="267" r:id="rId5"/>
    <p:sldId id="264" r:id="rId6"/>
    <p:sldId id="258" r:id="rId7"/>
    <p:sldId id="259" r:id="rId8"/>
    <p:sldId id="260" r:id="rId9"/>
    <p:sldId id="261" r:id="rId10"/>
    <p:sldId id="262"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2" autoAdjust="0"/>
    <p:restoredTop sz="94660"/>
  </p:normalViewPr>
  <p:slideViewPr>
    <p:cSldViewPr>
      <p:cViewPr varScale="1">
        <p:scale>
          <a:sx n="91" d="100"/>
          <a:sy n="91" d="100"/>
        </p:scale>
        <p:origin x="-108"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60648"/>
            <a:ext cx="8712968" cy="1470025"/>
          </a:xfrm>
          <a:prstGeom prst="rect">
            <a:avLst/>
          </a:prstGeom>
        </p:spPr>
        <p:txBody>
          <a:bodyPr/>
          <a:lstStyle>
            <a:lvl1pPr algn="l">
              <a:defRPr sz="4000" spc="600">
                <a:latin typeface="Franklin Gothic Demi" panose="020B07030201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79512" y="1988840"/>
            <a:ext cx="6400800" cy="1752600"/>
          </a:xfrm>
          <a:prstGeom prst="rect">
            <a:avLst/>
          </a:prstGeom>
        </p:spPr>
        <p:txBody>
          <a:bodyPr/>
          <a:lstStyle>
            <a:lvl1pPr marL="0" indent="0" algn="l">
              <a:buNone/>
              <a:defRPr>
                <a:solidFill>
                  <a:schemeClr val="tx1">
                    <a:lumMod val="95000"/>
                    <a:lumOff val="5000"/>
                  </a:schemeClr>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871965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a:prstGeom prst="rect">
            <a:avLst/>
          </a:prstGeom>
        </p:spPr>
        <p:txBody>
          <a:bodyPr/>
          <a:lstStyle>
            <a:lvl1pPr>
              <a:defRPr sz="3600" spc="600">
                <a:latin typeface="Franklin Gothic Demi" panose="020B07030201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251520" y="1600201"/>
            <a:ext cx="8640960" cy="3989040"/>
          </a:xfrm>
          <a:prstGeom prst="rect">
            <a:avLst/>
          </a:prstGeom>
        </p:spPr>
        <p:txBody>
          <a:bodyPr/>
          <a:lstStyle>
            <a:lvl1pPr marL="342900" indent="-342900">
              <a:buFont typeface="Arial" panose="020B0604020202020204" pitchFamily="34" charset="0"/>
              <a:buChar char="⁄"/>
              <a:defRPr sz="2400">
                <a:latin typeface="Franklin Gothic Book" panose="020B0503020102020204" pitchFamily="34" charset="0"/>
              </a:defRPr>
            </a:lvl1pPr>
            <a:lvl2pPr marL="742950" indent="-285750">
              <a:buFont typeface="Franklin Gothic Book" panose="020B0503020102020204" pitchFamily="34" charset="0"/>
              <a:buChar cha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61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graphs/ video ">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73051"/>
            <a:ext cx="8640960" cy="5244182"/>
          </a:xfrm>
          <a:prstGeom prst="rect">
            <a:avLst/>
          </a:prstGeom>
        </p:spPr>
        <p:txBody>
          <a:bodyPr/>
          <a:lstStyle>
            <a:lvl1pPr marL="342900" indent="-342900">
              <a:buFont typeface="Arial" panose="020B0604020202020204" pitchFamily="34" charset="0"/>
              <a:buChar char="⁄"/>
              <a:defRPr sz="2400">
                <a:latin typeface="Franklin Gothic Book" panose="020B0503020102020204" pitchFamily="34" charset="0"/>
              </a:defRPr>
            </a:lvl1pPr>
            <a:lvl2pPr marL="742950" indent="-285750">
              <a:buFont typeface="Franklin Gothic Book" panose="020B0503020102020204" pitchFamily="34" charset="0"/>
              <a:buChar char="⁄"/>
              <a:defRPr sz="2000">
                <a:latin typeface="Franklin Gothic Book" panose="020B0503020102020204" pitchFamily="34" charset="0"/>
              </a:defRPr>
            </a:lvl2pPr>
            <a:lvl3pPr>
              <a:defRPr sz="18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23965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084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5711612"/>
            <a:ext cx="9152092"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528" y="5928489"/>
            <a:ext cx="1249945" cy="71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804248" y="5928489"/>
            <a:ext cx="2015999"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1924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404664"/>
            <a:ext cx="8280920" cy="3600986"/>
          </a:xfrm>
          <a:prstGeom prst="rect">
            <a:avLst/>
          </a:prstGeom>
        </p:spPr>
        <p:txBody>
          <a:bodyPr wrap="square">
            <a:spAutoFit/>
          </a:bodyPr>
          <a:lstStyle/>
          <a:p>
            <a:r>
              <a:rPr lang="en-GB" sz="2800" b="1" dirty="0"/>
              <a:t>Selecting Laser Cutting for Student Projects</a:t>
            </a:r>
            <a:endParaRPr lang="en-GB" sz="2800" dirty="0"/>
          </a:p>
          <a:p>
            <a:r>
              <a:rPr lang="en-GB" sz="2000" dirty="0"/>
              <a:t> </a:t>
            </a:r>
          </a:p>
          <a:p>
            <a:pPr marL="285750" indent="-285750">
              <a:buFont typeface="Arial" panose="020B0604020202020204" pitchFamily="34" charset="0"/>
              <a:buChar char="•"/>
            </a:pPr>
            <a:r>
              <a:rPr lang="en-GB" sz="2000" dirty="0"/>
              <a:t>Laser cutting can be an excellent way of creating prototype </a:t>
            </a:r>
            <a:r>
              <a:rPr lang="en-GB" sz="2000" dirty="0" smtClean="0"/>
              <a:t>parts</a:t>
            </a:r>
          </a:p>
          <a:p>
            <a:pPr marL="285750" indent="-285750">
              <a:buFont typeface="Arial" panose="020B0604020202020204" pitchFamily="34" charset="0"/>
              <a:buChar char="•"/>
            </a:pPr>
            <a:r>
              <a:rPr lang="en-GB" sz="2000" dirty="0" smtClean="0"/>
              <a:t>It </a:t>
            </a:r>
            <a:r>
              <a:rPr lang="en-GB" sz="2000" dirty="0"/>
              <a:t>is capable or cutting precise parts and patterns from a variety of sheet and textile materials including wood, plastic, card, paper and </a:t>
            </a:r>
            <a:r>
              <a:rPr lang="en-GB" sz="2000" dirty="0" smtClean="0"/>
              <a:t>fabrics</a:t>
            </a:r>
          </a:p>
          <a:p>
            <a:pPr marL="285750" indent="-285750">
              <a:buFont typeface="Arial" panose="020B0604020202020204" pitchFamily="34" charset="0"/>
              <a:buChar char="•"/>
            </a:pPr>
            <a:r>
              <a:rPr lang="en-GB" sz="2000" dirty="0" smtClean="0"/>
              <a:t>It </a:t>
            </a:r>
            <a:r>
              <a:rPr lang="en-GB" sz="2000" dirty="0"/>
              <a:t>can </a:t>
            </a:r>
            <a:r>
              <a:rPr lang="en-GB" sz="2000" dirty="0" smtClean="0"/>
              <a:t>be </a:t>
            </a:r>
            <a:r>
              <a:rPr lang="en-GB" sz="2000" dirty="0"/>
              <a:t>used to etch patterns and text into plastic </a:t>
            </a:r>
            <a:r>
              <a:rPr lang="en-GB" sz="2000" dirty="0" smtClean="0"/>
              <a:t>materials</a:t>
            </a:r>
          </a:p>
          <a:p>
            <a:endParaRPr lang="en-GB" sz="2000" dirty="0"/>
          </a:p>
          <a:p>
            <a:r>
              <a:rPr lang="en-GB" sz="2000" dirty="0" smtClean="0"/>
              <a:t>As </a:t>
            </a:r>
            <a:r>
              <a:rPr lang="en-GB" sz="2000" dirty="0"/>
              <a:t>with all prototyping methods, consideration needs to be given to whether laser cutting is capable of meeting the physical demands of the prototype, and whether the cost is reasonable</a:t>
            </a:r>
            <a:r>
              <a:rPr lang="en-GB" sz="2000" dirty="0" smtClean="0"/>
              <a:t>.</a:t>
            </a:r>
            <a:endParaRPr lang="en-GB" sz="2000" dirty="0"/>
          </a:p>
        </p:txBody>
      </p:sp>
    </p:spTree>
    <p:extLst>
      <p:ext uri="{BB962C8B-B14F-4D97-AF65-F5344CB8AC3E}">
        <p14:creationId xmlns:p14="http://schemas.microsoft.com/office/powerpoint/2010/main" val="4066156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78098"/>
          </a:xfrm>
        </p:spPr>
        <p:txBody>
          <a:bodyPr/>
          <a:lstStyle/>
          <a:p>
            <a:r>
              <a:rPr lang="en-GB" dirty="0" smtClean="0"/>
              <a:t>Setting the Laser Cutter</a:t>
            </a:r>
            <a:endParaRPr lang="en-GB"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455" y="1124744"/>
            <a:ext cx="3096344" cy="174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996952"/>
            <a:ext cx="3600000" cy="20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996952"/>
            <a:ext cx="3600000" cy="202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39638" y="979928"/>
            <a:ext cx="5452842" cy="2031325"/>
          </a:xfrm>
          <a:prstGeom prst="rect">
            <a:avLst/>
          </a:prstGeom>
          <a:noFill/>
        </p:spPr>
        <p:txBody>
          <a:bodyPr wrap="square" rtlCol="0">
            <a:spAutoFit/>
          </a:bodyPr>
          <a:lstStyle/>
          <a:p>
            <a:r>
              <a:rPr lang="en-GB" sz="1400" dirty="0" smtClean="0"/>
              <a:t>The machines use a series of mirrors and a focal lens to direct the laser beam. To this end, the head height needs to be set prior to cutting. Both machines are fitted with a height setting probe. Manually move the head over the work piece and press the Auto Focus button.</a:t>
            </a:r>
          </a:p>
          <a:p>
            <a:r>
              <a:rPr lang="en-GB" sz="1400" dirty="0"/>
              <a:t> </a:t>
            </a:r>
            <a:r>
              <a:rPr lang="en-GB" sz="1400" dirty="0" smtClean="0"/>
              <a:t>Note: On the Mercury, sending the file before focusing may lock the head preventing it being moved.</a:t>
            </a:r>
          </a:p>
          <a:p>
            <a:r>
              <a:rPr lang="en-GB" sz="1400" dirty="0"/>
              <a:t> </a:t>
            </a:r>
            <a:r>
              <a:rPr lang="en-GB" sz="1400" b="1" dirty="0" smtClean="0">
                <a:solidFill>
                  <a:srgbClr val="FF0000"/>
                </a:solidFill>
              </a:rPr>
              <a:t>Unless instructed otherwise, remove the protective material BEFORE CUTTING.</a:t>
            </a:r>
            <a:endParaRPr lang="en-GB" sz="1400" b="1" dirty="0">
              <a:solidFill>
                <a:srgbClr val="FF0000"/>
              </a:solidFill>
            </a:endParaRPr>
          </a:p>
        </p:txBody>
      </p:sp>
      <p:sp>
        <p:nvSpPr>
          <p:cNvPr id="5" name="TextBox 4"/>
          <p:cNvSpPr txBox="1"/>
          <p:nvPr/>
        </p:nvSpPr>
        <p:spPr>
          <a:xfrm>
            <a:off x="683568" y="5085184"/>
            <a:ext cx="7920880" cy="646331"/>
          </a:xfrm>
          <a:prstGeom prst="rect">
            <a:avLst/>
          </a:prstGeom>
          <a:noFill/>
        </p:spPr>
        <p:txBody>
          <a:bodyPr wrap="square" rtlCol="0">
            <a:spAutoFit/>
          </a:bodyPr>
          <a:lstStyle/>
          <a:p>
            <a:r>
              <a:rPr lang="en-GB" dirty="0" smtClean="0"/>
              <a:t>Select the file to be cut using the up/down buttons. On the X252 you will need to press the back button after focussing to access the file menu.</a:t>
            </a:r>
            <a:endParaRPr lang="en-GB" dirty="0"/>
          </a:p>
        </p:txBody>
      </p:sp>
    </p:spTree>
    <p:extLst>
      <p:ext uri="{BB962C8B-B14F-4D97-AF65-F5344CB8AC3E}">
        <p14:creationId xmlns:p14="http://schemas.microsoft.com/office/powerpoint/2010/main" val="119446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Operating the </a:t>
            </a:r>
            <a:r>
              <a:rPr lang="en-GB" smtClean="0"/>
              <a:t>laser cutter</a:t>
            </a:r>
            <a:endParaRPr lang="en-GB" dirty="0"/>
          </a:p>
        </p:txBody>
      </p:sp>
      <p:sp>
        <p:nvSpPr>
          <p:cNvPr id="3" name="Content Placeholder 2"/>
          <p:cNvSpPr>
            <a:spLocks noGrp="1"/>
          </p:cNvSpPr>
          <p:nvPr>
            <p:ph idx="1"/>
          </p:nvPr>
        </p:nvSpPr>
        <p:spPr>
          <a:xfrm>
            <a:off x="251520" y="980728"/>
            <a:ext cx="8640960" cy="964703"/>
          </a:xfrm>
        </p:spPr>
        <p:txBody>
          <a:bodyPr/>
          <a:lstStyle/>
          <a:p>
            <a:pPr marL="0" indent="0">
              <a:buNone/>
            </a:pPr>
            <a:r>
              <a:rPr lang="en-GB" sz="1400" dirty="0" smtClean="0"/>
              <a:t>Select print from 2Dd, I suggest you change the name otherwise you may not know which is your file in the laser memory.</a:t>
            </a:r>
            <a:endParaRPr lang="en-GB" sz="1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529" y="1988840"/>
            <a:ext cx="2448272" cy="137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9094" y="1536321"/>
            <a:ext cx="2520280" cy="369332"/>
          </a:xfrm>
          <a:prstGeom prst="rect">
            <a:avLst/>
          </a:prstGeom>
          <a:noFill/>
        </p:spPr>
        <p:txBody>
          <a:bodyPr wrap="square" rtlCol="0">
            <a:spAutoFit/>
          </a:bodyPr>
          <a:lstStyle/>
          <a:p>
            <a:r>
              <a:rPr lang="en-GB" dirty="0" smtClean="0"/>
              <a:t>Turn </a:t>
            </a:r>
            <a:r>
              <a:rPr lang="en-GB" b="1" dirty="0" smtClean="0"/>
              <a:t>ON</a:t>
            </a:r>
            <a:r>
              <a:rPr lang="en-GB" dirty="0" smtClean="0"/>
              <a:t> the extractor. </a:t>
            </a:r>
            <a:endParaRPr lang="en-GB"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94" y="3486083"/>
            <a:ext cx="243227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1536321"/>
            <a:ext cx="2864971" cy="1611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33041" y="1536321"/>
            <a:ext cx="2819662" cy="738664"/>
          </a:xfrm>
          <a:prstGeom prst="rect">
            <a:avLst/>
          </a:prstGeom>
          <a:noFill/>
        </p:spPr>
        <p:txBody>
          <a:bodyPr wrap="square" rtlCol="0">
            <a:spAutoFit/>
          </a:bodyPr>
          <a:lstStyle/>
          <a:p>
            <a:r>
              <a:rPr lang="en-GB" sz="1400" dirty="0" smtClean="0"/>
              <a:t>Turn the interlock key to the </a:t>
            </a:r>
            <a:r>
              <a:rPr lang="en-GB" sz="1400" b="1" dirty="0" smtClean="0"/>
              <a:t>ON</a:t>
            </a:r>
            <a:r>
              <a:rPr lang="en-GB" sz="1400" dirty="0" smtClean="0"/>
              <a:t> position. If the door light is lit, wait for it to go </a:t>
            </a:r>
            <a:r>
              <a:rPr lang="en-GB" sz="1400" b="1" dirty="0" smtClean="0"/>
              <a:t>OFF</a:t>
            </a:r>
            <a:r>
              <a:rPr lang="en-GB" sz="1400" dirty="0" smtClean="0"/>
              <a:t>. (X252 only)</a:t>
            </a:r>
            <a:endParaRPr lang="en-GB" sz="1400" dirty="0"/>
          </a:p>
        </p:txBody>
      </p:sp>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2648" y="3500138"/>
            <a:ext cx="2311840" cy="129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a:stCxn id="6" idx="1"/>
          </p:cNvCxnSpPr>
          <p:nvPr/>
        </p:nvCxnSpPr>
        <p:spPr>
          <a:xfrm flipH="1">
            <a:off x="4143745" y="3971683"/>
            <a:ext cx="1356358" cy="757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987824" y="3552850"/>
            <a:ext cx="5320591" cy="1298501"/>
            <a:chOff x="2851809" y="3674967"/>
            <a:chExt cx="5320591" cy="1298501"/>
          </a:xfrm>
        </p:grpSpPr>
        <p:grpSp>
          <p:nvGrpSpPr>
            <p:cNvPr id="17" name="Group 16"/>
            <p:cNvGrpSpPr/>
            <p:nvPr/>
          </p:nvGrpSpPr>
          <p:grpSpPr>
            <a:xfrm>
              <a:off x="2851809" y="3674967"/>
              <a:ext cx="3592399" cy="1298501"/>
              <a:chOff x="2851809" y="4146913"/>
              <a:chExt cx="3592399" cy="1298501"/>
            </a:xfrm>
          </p:grpSpPr>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1809" y="4146913"/>
                <a:ext cx="2311840" cy="129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64088" y="4242580"/>
                <a:ext cx="1080120" cy="646331"/>
              </a:xfrm>
              <a:prstGeom prst="rect">
                <a:avLst/>
              </a:prstGeom>
              <a:noFill/>
            </p:spPr>
            <p:txBody>
              <a:bodyPr wrap="square" rtlCol="0">
                <a:spAutoFit/>
              </a:bodyPr>
              <a:lstStyle/>
              <a:p>
                <a:r>
                  <a:rPr lang="en-GB" b="1" dirty="0" smtClean="0"/>
                  <a:t>PRESS START</a:t>
                </a:r>
                <a:r>
                  <a:rPr lang="en-GB" dirty="0" smtClean="0"/>
                  <a:t>!</a:t>
                </a:r>
                <a:endParaRPr lang="en-GB" dirty="0"/>
              </a:p>
            </p:txBody>
          </p:sp>
        </p:grpSp>
        <p:cxnSp>
          <p:nvCxnSpPr>
            <p:cNvPr id="10" name="Straight Arrow Connector 9"/>
            <p:cNvCxnSpPr>
              <a:stCxn id="6" idx="3"/>
            </p:cNvCxnSpPr>
            <p:nvPr/>
          </p:nvCxnSpPr>
          <p:spPr>
            <a:xfrm>
              <a:off x="6444208" y="4093800"/>
              <a:ext cx="1728192" cy="663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31529" y="5042080"/>
            <a:ext cx="8632959" cy="646331"/>
          </a:xfrm>
          <a:prstGeom prst="rect">
            <a:avLst/>
          </a:prstGeom>
          <a:noFill/>
        </p:spPr>
        <p:txBody>
          <a:bodyPr wrap="square" rtlCol="0">
            <a:spAutoFit/>
          </a:bodyPr>
          <a:lstStyle/>
          <a:p>
            <a:r>
              <a:rPr lang="en-GB" dirty="0" smtClean="0"/>
              <a:t>After use, turn </a:t>
            </a:r>
            <a:r>
              <a:rPr lang="en-GB" b="1" dirty="0" smtClean="0"/>
              <a:t>OFF</a:t>
            </a:r>
            <a:r>
              <a:rPr lang="en-GB" dirty="0" smtClean="0"/>
              <a:t> the extractor. Press </a:t>
            </a:r>
            <a:r>
              <a:rPr lang="en-GB" b="1" dirty="0" smtClean="0"/>
              <a:t>DEL</a:t>
            </a:r>
            <a:r>
              <a:rPr lang="en-GB" dirty="0" smtClean="0"/>
              <a:t> until the file: line is empty. </a:t>
            </a:r>
            <a:r>
              <a:rPr lang="en-GB" dirty="0" smtClean="0">
                <a:solidFill>
                  <a:srgbClr val="FF0000"/>
                </a:solidFill>
              </a:rPr>
              <a:t>Return the interlock key to the Technician.</a:t>
            </a:r>
            <a:endParaRPr lang="en-GB" dirty="0">
              <a:solidFill>
                <a:srgbClr val="FF0000"/>
              </a:solidFill>
            </a:endParaRPr>
          </a:p>
        </p:txBody>
      </p:sp>
    </p:spTree>
    <p:extLst>
      <p:ext uri="{BB962C8B-B14F-4D97-AF65-F5344CB8AC3E}">
        <p14:creationId xmlns:p14="http://schemas.microsoft.com/office/powerpoint/2010/main" val="188049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404664"/>
            <a:ext cx="8280920" cy="4401205"/>
          </a:xfrm>
          <a:prstGeom prst="rect">
            <a:avLst/>
          </a:prstGeom>
        </p:spPr>
        <p:txBody>
          <a:bodyPr wrap="square">
            <a:spAutoFit/>
          </a:bodyPr>
          <a:lstStyle/>
          <a:p>
            <a:r>
              <a:rPr lang="en-GB" sz="2000" b="1" i="1" dirty="0"/>
              <a:t>Shape and Size</a:t>
            </a:r>
            <a:endParaRPr lang="en-GB" sz="2000" dirty="0"/>
          </a:p>
          <a:p>
            <a:pPr marL="342900" indent="-342900">
              <a:buFont typeface="Arial" panose="020B0604020202020204" pitchFamily="34" charset="0"/>
              <a:buChar char="•"/>
            </a:pPr>
            <a:r>
              <a:rPr lang="en-GB" sz="2000" dirty="0" smtClean="0"/>
              <a:t>Limited </a:t>
            </a:r>
            <a:r>
              <a:rPr lang="en-GB" sz="2000" dirty="0"/>
              <a:t>to two-dimensional profiles cut from thin sheet </a:t>
            </a:r>
            <a:r>
              <a:rPr lang="en-GB" sz="2000" dirty="0" smtClean="0"/>
              <a:t>materials</a:t>
            </a:r>
          </a:p>
          <a:p>
            <a:pPr marL="342900" indent="-342900">
              <a:buFont typeface="Arial" panose="020B0604020202020204" pitchFamily="34" charset="0"/>
              <a:buChar char="•"/>
            </a:pPr>
            <a:r>
              <a:rPr lang="en-GB" sz="2000" dirty="0" smtClean="0"/>
              <a:t>It </a:t>
            </a:r>
            <a:r>
              <a:rPr lang="en-GB" sz="2000" dirty="0"/>
              <a:t>has a maximum size limit and the thickness that it can cut through is limited depending on the </a:t>
            </a:r>
            <a:r>
              <a:rPr lang="en-GB" sz="2000" dirty="0" smtClean="0"/>
              <a:t>material</a:t>
            </a:r>
          </a:p>
          <a:p>
            <a:pPr marL="342900" indent="-342900">
              <a:buFont typeface="Arial" panose="020B0604020202020204" pitchFamily="34" charset="0"/>
              <a:buChar char="•"/>
            </a:pPr>
            <a:r>
              <a:rPr lang="en-GB" sz="2000" dirty="0" smtClean="0"/>
              <a:t>Laser </a:t>
            </a:r>
            <a:r>
              <a:rPr lang="en-GB" sz="2000" dirty="0"/>
              <a:t>cutting should not be used to make parts that can easily be bought in, such as washers and </a:t>
            </a:r>
            <a:r>
              <a:rPr lang="en-GB" sz="2000" dirty="0" smtClean="0"/>
              <a:t>gears</a:t>
            </a:r>
            <a:endParaRPr lang="en-GB" sz="2000" dirty="0"/>
          </a:p>
          <a:p>
            <a:r>
              <a:rPr lang="en-GB" sz="2000" dirty="0"/>
              <a:t> </a:t>
            </a:r>
          </a:p>
          <a:p>
            <a:r>
              <a:rPr lang="en-GB" sz="2000" b="1" i="1" dirty="0" smtClean="0"/>
              <a:t>Access</a:t>
            </a:r>
            <a:endParaRPr lang="en-GB" sz="2000" dirty="0"/>
          </a:p>
          <a:p>
            <a:pPr marL="342900" indent="-342900">
              <a:buFont typeface="Arial" panose="020B0604020202020204" pitchFamily="34" charset="0"/>
              <a:buChar char="•"/>
            </a:pPr>
            <a:r>
              <a:rPr lang="en-GB" sz="2000" dirty="0"/>
              <a:t>Laser cutting is not expensive </a:t>
            </a:r>
            <a:r>
              <a:rPr lang="en-GB" sz="2000" dirty="0" smtClean="0"/>
              <a:t>but </a:t>
            </a:r>
            <a:r>
              <a:rPr lang="en-GB" sz="2000" dirty="0"/>
              <a:t>it should also be used sparingly to ensure that all students can gain </a:t>
            </a:r>
            <a:r>
              <a:rPr lang="en-GB" sz="2000" dirty="0" smtClean="0"/>
              <a:t>access – especially at busy times</a:t>
            </a:r>
            <a:endParaRPr lang="en-GB" sz="2000" dirty="0" smtClean="0"/>
          </a:p>
          <a:p>
            <a:pPr marL="342900" indent="-342900">
              <a:buFont typeface="Arial" panose="020B0604020202020204" pitchFamily="34" charset="0"/>
              <a:buChar char="•"/>
            </a:pPr>
            <a:r>
              <a:rPr lang="en-GB" sz="2000" dirty="0" smtClean="0"/>
              <a:t>The </a:t>
            </a:r>
            <a:r>
              <a:rPr lang="en-GB" sz="2000" dirty="0"/>
              <a:t>design should be developed and refined as much as possible in </a:t>
            </a:r>
            <a:r>
              <a:rPr lang="en-GB" sz="2000" dirty="0" smtClean="0"/>
              <a:t>CAD</a:t>
            </a:r>
          </a:p>
          <a:p>
            <a:pPr marL="342900" indent="-342900">
              <a:buFont typeface="Arial" panose="020B0604020202020204" pitchFamily="34" charset="0"/>
              <a:buChar char="•"/>
            </a:pPr>
            <a:r>
              <a:rPr lang="en-GB" sz="2000" dirty="0" smtClean="0"/>
              <a:t>Check before you cut, make sure you don’t have do it again because of simple errors</a:t>
            </a:r>
            <a:endParaRPr lang="en-GB" sz="2000" dirty="0" smtClean="0"/>
          </a:p>
        </p:txBody>
      </p:sp>
    </p:spTree>
    <p:extLst>
      <p:ext uri="{BB962C8B-B14F-4D97-AF65-F5344CB8AC3E}">
        <p14:creationId xmlns:p14="http://schemas.microsoft.com/office/powerpoint/2010/main" val="132280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23528" y="404664"/>
            <a:ext cx="8280920" cy="4708981"/>
          </a:xfrm>
          <a:prstGeom prst="rect">
            <a:avLst/>
          </a:prstGeom>
        </p:spPr>
        <p:txBody>
          <a:bodyPr wrap="square">
            <a:spAutoFit/>
          </a:bodyPr>
          <a:lstStyle/>
          <a:p>
            <a:r>
              <a:rPr lang="en-GB" sz="2000" b="1" i="1" dirty="0" smtClean="0"/>
              <a:t>Physical </a:t>
            </a:r>
            <a:r>
              <a:rPr lang="en-GB" sz="2000" b="1" i="1" dirty="0"/>
              <a:t>Properties</a:t>
            </a:r>
            <a:endParaRPr lang="en-GB" sz="2000" dirty="0"/>
          </a:p>
          <a:p>
            <a:r>
              <a:rPr lang="en-GB" sz="2000" dirty="0"/>
              <a:t>The physical properties of laser cut parts will depend in the material being cut.  This is typically acrylic.  It is probable that the material will not replicate the physical properties of manufactured parts exactly.  Strength, stiffness, wear resistance and creep may all be different.  Think carefully about the physical demands of your prototype before selecting the material.  Seek advice from staff if in doubt.</a:t>
            </a:r>
          </a:p>
          <a:p>
            <a:r>
              <a:rPr lang="en-GB" sz="2000" dirty="0"/>
              <a:t> </a:t>
            </a:r>
          </a:p>
          <a:p>
            <a:r>
              <a:rPr lang="en-GB" sz="2000" b="1" i="1" dirty="0"/>
              <a:t>Availability</a:t>
            </a:r>
            <a:endParaRPr lang="en-GB" sz="2000" dirty="0"/>
          </a:p>
          <a:p>
            <a:r>
              <a:rPr lang="en-GB" sz="2000" dirty="0"/>
              <a:t>Although the Design School is fortunate to have </a:t>
            </a:r>
            <a:r>
              <a:rPr lang="en-GB" sz="2000" dirty="0" smtClean="0"/>
              <a:t>2 laser cutters, they have to </a:t>
            </a:r>
            <a:r>
              <a:rPr lang="en-GB" sz="2000" dirty="0"/>
              <a:t>be shared amongst a </a:t>
            </a:r>
            <a:r>
              <a:rPr lang="en-GB" sz="2000" dirty="0" smtClean="0"/>
              <a:t>large </a:t>
            </a:r>
            <a:r>
              <a:rPr lang="en-GB" sz="2000" dirty="0"/>
              <a:t>number of </a:t>
            </a:r>
            <a:r>
              <a:rPr lang="en-GB" sz="2000" dirty="0" smtClean="0"/>
              <a:t>students. Students </a:t>
            </a:r>
            <a:r>
              <a:rPr lang="en-GB" sz="2000" dirty="0"/>
              <a:t>must plan well in advance and recognise that laser cutting will be on a ‘first come first served’ basis and you will have to wait your turn.  Also, remember that in </a:t>
            </a:r>
            <a:r>
              <a:rPr lang="en-GB" sz="2000" dirty="0" smtClean="0"/>
              <a:t>the final </a:t>
            </a:r>
            <a:r>
              <a:rPr lang="en-GB" sz="2000" dirty="0"/>
              <a:t>year, you will all be prototyping at the same time and therefore access will be increasingly congested.</a:t>
            </a:r>
          </a:p>
        </p:txBody>
      </p:sp>
    </p:spTree>
    <p:extLst>
      <p:ext uri="{BB962C8B-B14F-4D97-AF65-F5344CB8AC3E}">
        <p14:creationId xmlns:p14="http://schemas.microsoft.com/office/powerpoint/2010/main" val="2794976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88640"/>
            <a:ext cx="8352928" cy="3631763"/>
          </a:xfrm>
          <a:prstGeom prst="rect">
            <a:avLst/>
          </a:prstGeom>
        </p:spPr>
        <p:txBody>
          <a:bodyPr wrap="square">
            <a:spAutoFit/>
          </a:bodyPr>
          <a:lstStyle/>
          <a:p>
            <a:pPr algn="just">
              <a:spcAft>
                <a:spcPts val="0"/>
              </a:spcAft>
            </a:pPr>
            <a:r>
              <a:rPr lang="en-GB" sz="3200" b="1" kern="0" dirty="0">
                <a:solidFill>
                  <a:srgbClr val="000000"/>
                </a:solidFill>
                <a:latin typeface="+mj-lt"/>
                <a:cs typeface="Arial"/>
              </a:rPr>
              <a:t>The Basics</a:t>
            </a:r>
            <a:endParaRPr lang="en-GB" sz="1200" b="1" kern="0" dirty="0">
              <a:solidFill>
                <a:srgbClr val="000000"/>
              </a:solidFill>
              <a:latin typeface="+mj-lt"/>
              <a:cs typeface="Times New Roman"/>
            </a:endParaRPr>
          </a:p>
          <a:p>
            <a:pPr algn="just">
              <a:spcAft>
                <a:spcPts val="0"/>
              </a:spcAft>
            </a:pPr>
            <a:r>
              <a:rPr lang="en-GB" dirty="0">
                <a:solidFill>
                  <a:srgbClr val="000000"/>
                </a:solidFill>
                <a:latin typeface="+mj-lt"/>
                <a:ea typeface="Times New Roman"/>
                <a:cs typeface="Arial"/>
              </a:rPr>
              <a:t> </a:t>
            </a:r>
            <a:endParaRPr lang="en-GB" dirty="0">
              <a:latin typeface="+mj-lt"/>
              <a:ea typeface="Times New Roman"/>
              <a:cs typeface="Times New Roman"/>
            </a:endParaRPr>
          </a:p>
          <a:p>
            <a:pPr algn="just">
              <a:spcAft>
                <a:spcPts val="0"/>
              </a:spcAft>
            </a:pPr>
            <a:r>
              <a:rPr lang="en-GB" sz="2000" dirty="0" smtClean="0">
                <a:solidFill>
                  <a:srgbClr val="000000"/>
                </a:solidFill>
                <a:latin typeface="+mj-lt"/>
                <a:ea typeface="Times New Roman"/>
                <a:cs typeface="Arial"/>
              </a:rPr>
              <a:t>The </a:t>
            </a:r>
            <a:r>
              <a:rPr lang="en-GB" sz="2000" dirty="0">
                <a:solidFill>
                  <a:srgbClr val="000000"/>
                </a:solidFill>
                <a:latin typeface="+mj-lt"/>
                <a:ea typeface="Times New Roman"/>
                <a:cs typeface="Arial"/>
              </a:rPr>
              <a:t>lines cut will remove material and create a small gap so care needs to be taken to make cuts in the correct order so that the main work piece does not become free to move before the job is complete</a:t>
            </a:r>
            <a:r>
              <a:rPr lang="en-GB" sz="2000" dirty="0" smtClean="0">
                <a:solidFill>
                  <a:srgbClr val="000000"/>
                </a:solidFill>
                <a:latin typeface="+mj-lt"/>
                <a:ea typeface="Times New Roman"/>
                <a:cs typeface="Arial"/>
              </a:rPr>
              <a:t>. </a:t>
            </a:r>
            <a:r>
              <a:rPr lang="en-GB" sz="2000" dirty="0">
                <a:solidFill>
                  <a:srgbClr val="000000"/>
                </a:solidFill>
                <a:latin typeface="+mj-lt"/>
                <a:ea typeface="Times New Roman"/>
                <a:cs typeface="Arial"/>
              </a:rPr>
              <a:t>Different colours of line can be used to change the order of specific cut lines.  For example to cut a part like that </a:t>
            </a:r>
            <a:r>
              <a:rPr lang="en-GB" sz="2000" dirty="0" smtClean="0">
                <a:solidFill>
                  <a:srgbClr val="000000"/>
                </a:solidFill>
                <a:latin typeface="+mj-lt"/>
                <a:ea typeface="Times New Roman"/>
                <a:cs typeface="Arial"/>
              </a:rPr>
              <a:t>below </a:t>
            </a:r>
            <a:r>
              <a:rPr lang="en-GB" sz="2000" dirty="0">
                <a:solidFill>
                  <a:srgbClr val="000000"/>
                </a:solidFill>
                <a:latin typeface="+mj-lt"/>
                <a:ea typeface="Times New Roman"/>
                <a:cs typeface="Arial"/>
              </a:rPr>
              <a:t>you would generate a drawing like that in Figure 2 to cut the red circle first and the then the black rectangle to release the part from the sheet material. </a:t>
            </a:r>
            <a:r>
              <a:rPr lang="en-GB" sz="2000" dirty="0" smtClean="0">
                <a:solidFill>
                  <a:srgbClr val="000000"/>
                </a:solidFill>
                <a:latin typeface="+mj-lt"/>
                <a:ea typeface="Times New Roman"/>
                <a:cs typeface="Arial"/>
              </a:rPr>
              <a:t>Cutting </a:t>
            </a:r>
            <a:r>
              <a:rPr lang="en-GB" sz="2000" dirty="0">
                <a:solidFill>
                  <a:srgbClr val="000000"/>
                </a:solidFill>
                <a:latin typeface="+mj-lt"/>
                <a:ea typeface="Times New Roman"/>
                <a:cs typeface="Arial"/>
              </a:rPr>
              <a:t>the rectangle first would mean that the work piece would be free to move and the circle may not be cut in the exact centre as desired.</a:t>
            </a:r>
            <a:endParaRPr lang="en-GB" sz="2000" dirty="0">
              <a:effectLst/>
              <a:latin typeface="+mj-lt"/>
              <a:ea typeface="Times New Roman"/>
              <a:cs typeface="Times New Roman"/>
            </a:endParaRPr>
          </a:p>
        </p:txBody>
      </p:sp>
      <p:pic>
        <p:nvPicPr>
          <p:cNvPr id="1030" name="Picture 1" descr="laser-cu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2757"/>
            <a:ext cx="254317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Documents and Settings\cdrjb\Desktop\laser-cut-02.jpg"/>
          <p:cNvPicPr/>
          <p:nvPr/>
        </p:nvPicPr>
        <p:blipFill>
          <a:blip r:embed="rId3" cstate="print"/>
          <a:srcRect/>
          <a:stretch>
            <a:fillRect/>
          </a:stretch>
        </p:blipFill>
        <p:spPr bwMode="auto">
          <a:xfrm>
            <a:off x="4788024" y="4040223"/>
            <a:ext cx="2543810" cy="1439545"/>
          </a:xfrm>
          <a:prstGeom prst="rect">
            <a:avLst/>
          </a:prstGeom>
          <a:noFill/>
          <a:ln w="9525">
            <a:noFill/>
            <a:miter lim="800000"/>
            <a:headEnd/>
            <a:tailEnd/>
          </a:ln>
        </p:spPr>
      </p:pic>
    </p:spTree>
    <p:extLst>
      <p:ext uri="{BB962C8B-B14F-4D97-AF65-F5344CB8AC3E}">
        <p14:creationId xmlns:p14="http://schemas.microsoft.com/office/powerpoint/2010/main" val="2158746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43608" y="251875"/>
            <a:ext cx="7234675" cy="800861"/>
          </a:xfrm>
          <a:prstGeom prst="rect">
            <a:avLst/>
          </a:prstGeom>
        </p:spPr>
        <p:txBody>
          <a:bodyPr/>
          <a:lstStyle>
            <a:lvl1pPr algn="ctr" defTabSz="914400" rtl="0" eaLnBrk="1" latinLnBrk="0" hangingPunct="1">
              <a:spcBef>
                <a:spcPct val="0"/>
              </a:spcBef>
              <a:buNone/>
              <a:defRPr sz="3600" kern="1200" spc="600">
                <a:solidFill>
                  <a:schemeClr val="tx1"/>
                </a:solidFill>
                <a:latin typeface="Franklin Gothic Demi" panose="020B0703020102020204" pitchFamily="34" charset="0"/>
                <a:ea typeface="+mj-ea"/>
                <a:cs typeface="+mj-cs"/>
              </a:defRPr>
            </a:lvl1pPr>
          </a:lstStyle>
          <a:p>
            <a:r>
              <a:rPr lang="en-GB" dirty="0" smtClean="0">
                <a:solidFill>
                  <a:prstClr val="black"/>
                </a:solidFill>
              </a:rPr>
              <a:t>Laser Cutting</a:t>
            </a:r>
            <a:endParaRPr lang="en-GB" dirty="0">
              <a:solidFill>
                <a:prstClr val="black"/>
              </a:solidFill>
            </a:endParaRPr>
          </a:p>
        </p:txBody>
      </p:sp>
      <p:sp>
        <p:nvSpPr>
          <p:cNvPr id="8" name="Subtitle 2"/>
          <p:cNvSpPr txBox="1">
            <a:spLocks/>
          </p:cNvSpPr>
          <p:nvPr/>
        </p:nvSpPr>
        <p:spPr>
          <a:xfrm>
            <a:off x="2339752" y="5157192"/>
            <a:ext cx="4464496" cy="792088"/>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Franklin Gothic Book" panose="020B05030201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GB" sz="1200" dirty="0" smtClean="0">
              <a:solidFill>
                <a:prstClr val="black"/>
              </a:solidFill>
            </a:endParaRPr>
          </a:p>
          <a:p>
            <a:pPr marL="0" indent="0" algn="ctr">
              <a:buFont typeface="Arial" pitchFamily="34" charset="0"/>
              <a:buNone/>
            </a:pPr>
            <a:r>
              <a:rPr lang="en-GB" sz="1200" dirty="0" smtClean="0">
                <a:solidFill>
                  <a:prstClr val="black"/>
                </a:solidFill>
              </a:rPr>
              <a:t>Philip Dixon, Technical Instructor</a:t>
            </a:r>
            <a:endParaRPr lang="en-GB" sz="1200" dirty="0">
              <a:solidFill>
                <a:prstClr val="black"/>
              </a:solidFill>
            </a:endParaRPr>
          </a:p>
        </p:txBody>
      </p:sp>
      <p:sp>
        <p:nvSpPr>
          <p:cNvPr id="2" name="TextBox 1"/>
          <p:cNvSpPr txBox="1"/>
          <p:nvPr/>
        </p:nvSpPr>
        <p:spPr>
          <a:xfrm>
            <a:off x="467544" y="921494"/>
            <a:ext cx="8136904" cy="923330"/>
          </a:xfrm>
          <a:prstGeom prst="rect">
            <a:avLst/>
          </a:prstGeom>
          <a:noFill/>
        </p:spPr>
        <p:txBody>
          <a:bodyPr wrap="square" rtlCol="0">
            <a:spAutoFit/>
          </a:bodyPr>
          <a:lstStyle/>
          <a:p>
            <a:r>
              <a:rPr lang="en-GB" dirty="0" smtClean="0"/>
              <a:t>We have 2 laser cutters in the Design School, whilst very similar each has its own advantages:</a:t>
            </a:r>
          </a:p>
          <a:p>
            <a:endParaRPr lang="en-GB" dirty="0" smtClean="0"/>
          </a:p>
        </p:txBody>
      </p:sp>
      <p:pic>
        <p:nvPicPr>
          <p:cNvPr id="4" name="Picture 3" descr="C:\Users\cdprgd\Desktop\GCC-LaserPro-X252-80W-Laser-Cut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978619"/>
            <a:ext cx="2232248" cy="18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cdprgd\Desktop\mercur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628800"/>
            <a:ext cx="2400267"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4655" y="1628800"/>
            <a:ext cx="6120680" cy="1107996"/>
          </a:xfrm>
          <a:prstGeom prst="rect">
            <a:avLst/>
          </a:prstGeom>
          <a:noFill/>
        </p:spPr>
        <p:txBody>
          <a:bodyPr wrap="square" rtlCol="0">
            <a:spAutoFit/>
          </a:bodyPr>
          <a:lstStyle/>
          <a:p>
            <a:r>
              <a:rPr lang="en-GB" dirty="0" smtClean="0"/>
              <a:t>Mercury II 30w Metal Tube</a:t>
            </a:r>
          </a:p>
          <a:p>
            <a:r>
              <a:rPr lang="en-GB" sz="1200" dirty="0" smtClean="0"/>
              <a:t>Max material size 600x400</a:t>
            </a:r>
          </a:p>
          <a:p>
            <a:endParaRPr lang="en-GB" sz="1200" dirty="0"/>
          </a:p>
          <a:p>
            <a:r>
              <a:rPr lang="en-GB" sz="1200" dirty="0" smtClean="0"/>
              <a:t>The Mercury is great for cutting materials up to 12mm thick, the metal tube is better suited for engraving.</a:t>
            </a:r>
            <a:endParaRPr lang="en-GB" sz="1200" dirty="0"/>
          </a:p>
        </p:txBody>
      </p:sp>
      <p:sp>
        <p:nvSpPr>
          <p:cNvPr id="7" name="TextBox 6"/>
          <p:cNvSpPr txBox="1"/>
          <p:nvPr/>
        </p:nvSpPr>
        <p:spPr>
          <a:xfrm>
            <a:off x="539552" y="3523481"/>
            <a:ext cx="5760640" cy="1107996"/>
          </a:xfrm>
          <a:prstGeom prst="rect">
            <a:avLst/>
          </a:prstGeom>
          <a:noFill/>
        </p:spPr>
        <p:txBody>
          <a:bodyPr wrap="square" rtlCol="0">
            <a:spAutoFit/>
          </a:bodyPr>
          <a:lstStyle/>
          <a:p>
            <a:pPr algn="r"/>
            <a:r>
              <a:rPr lang="en-GB" dirty="0" smtClean="0"/>
              <a:t>X252 100w Glass Tube</a:t>
            </a:r>
          </a:p>
          <a:p>
            <a:pPr algn="r"/>
            <a:r>
              <a:rPr lang="en-GB" sz="1200" dirty="0" smtClean="0"/>
              <a:t>Max material size 600X400</a:t>
            </a:r>
          </a:p>
          <a:p>
            <a:endParaRPr lang="en-GB" sz="1200" dirty="0"/>
          </a:p>
          <a:p>
            <a:r>
              <a:rPr lang="en-GB" sz="1200" dirty="0" smtClean="0"/>
              <a:t>The X252 is better suited for cutting thick materials up to 20mm thick, it will engrave but better results will be gained by using the Mercury.</a:t>
            </a:r>
            <a:endParaRPr lang="en-GB" sz="1200" dirty="0"/>
          </a:p>
        </p:txBody>
      </p:sp>
      <p:sp>
        <p:nvSpPr>
          <p:cNvPr id="9" name="TextBox 8"/>
          <p:cNvSpPr txBox="1"/>
          <p:nvPr/>
        </p:nvSpPr>
        <p:spPr>
          <a:xfrm>
            <a:off x="539552" y="4725144"/>
            <a:ext cx="8352928" cy="646331"/>
          </a:xfrm>
          <a:prstGeom prst="rect">
            <a:avLst/>
          </a:prstGeom>
          <a:noFill/>
        </p:spPr>
        <p:txBody>
          <a:bodyPr wrap="square" rtlCol="0">
            <a:spAutoFit/>
          </a:bodyPr>
          <a:lstStyle/>
          <a:p>
            <a:pPr algn="ctr"/>
            <a:r>
              <a:rPr lang="en-GB" b="1" dirty="0" smtClean="0">
                <a:solidFill>
                  <a:srgbClr val="FF0000"/>
                </a:solidFill>
              </a:rPr>
              <a:t>Use of the Laser cutters is only permitted during open/free workshop times, all work is subject to approval by the Technician.</a:t>
            </a:r>
            <a:endParaRPr lang="en-GB" b="1" dirty="0">
              <a:solidFill>
                <a:srgbClr val="FF0000"/>
              </a:solidFill>
            </a:endParaRPr>
          </a:p>
        </p:txBody>
      </p:sp>
    </p:spTree>
    <p:extLst>
      <p:ext uri="{BB962C8B-B14F-4D97-AF65-F5344CB8AC3E}">
        <p14:creationId xmlns:p14="http://schemas.microsoft.com/office/powerpoint/2010/main" val="4263697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materials can be cut?</a:t>
            </a:r>
            <a:endParaRPr lang="en-GB" dirty="0"/>
          </a:p>
        </p:txBody>
      </p:sp>
      <p:sp>
        <p:nvSpPr>
          <p:cNvPr id="3" name="Content Placeholder 2"/>
          <p:cNvSpPr>
            <a:spLocks noGrp="1"/>
          </p:cNvSpPr>
          <p:nvPr>
            <p:ph idx="1"/>
          </p:nvPr>
        </p:nvSpPr>
        <p:spPr>
          <a:xfrm>
            <a:off x="251520" y="1052736"/>
            <a:ext cx="8640960" cy="4464496"/>
          </a:xfrm>
        </p:spPr>
        <p:txBody>
          <a:bodyPr/>
          <a:lstStyle/>
          <a:p>
            <a:pPr marL="0" indent="0">
              <a:buNone/>
            </a:pPr>
            <a:r>
              <a:rPr lang="en-GB" sz="1800" b="1" dirty="0"/>
              <a:t>This machine will not cut metals</a:t>
            </a:r>
            <a:r>
              <a:rPr lang="en-GB" sz="1800" dirty="0"/>
              <a:t> - the laser is not powerful enough.  It will, however, cut a wide range of non-ferrous materials.  We need to be sure that no toxic or corrosive fumes will be emitted during the cutting process - </a:t>
            </a:r>
            <a:r>
              <a:rPr lang="en-GB" sz="1800" dirty="0" smtClean="0"/>
              <a:t>i.e. </a:t>
            </a:r>
            <a:r>
              <a:rPr lang="en-GB" sz="1800" dirty="0"/>
              <a:t>PVC gives of corrosive fumes which will corrode the laser mirrors.</a:t>
            </a:r>
          </a:p>
          <a:p>
            <a:pPr marL="0" indent="0">
              <a:buNone/>
            </a:pPr>
            <a:r>
              <a:rPr lang="en-GB" sz="1800" dirty="0"/>
              <a:t>Materials containing chlorine, fluorine, bromine and iodine as part of their molecular structure must not be used with the laser cutter. This is because of the production of corrosive gases which will damage the laser cutter and </a:t>
            </a:r>
            <a:r>
              <a:rPr lang="en-GB" sz="1800" dirty="0" smtClean="0"/>
              <a:t>it’s </a:t>
            </a:r>
            <a:r>
              <a:rPr lang="en-GB" sz="1800" dirty="0"/>
              <a:t>filters</a:t>
            </a:r>
            <a:r>
              <a:rPr lang="en-GB" sz="1800" dirty="0" smtClean="0"/>
              <a:t>. You </a:t>
            </a:r>
            <a:r>
              <a:rPr lang="en-GB" sz="1800" dirty="0"/>
              <a:t>may need to obtain the material data sheet before we can cut the material</a:t>
            </a:r>
            <a:r>
              <a:rPr lang="en-GB" sz="1800" dirty="0" smtClean="0"/>
              <a:t>.</a:t>
            </a:r>
          </a:p>
          <a:p>
            <a:pPr marL="0" indent="0">
              <a:buNone/>
            </a:pPr>
            <a:r>
              <a:rPr lang="en-GB" sz="1800" dirty="0" smtClean="0"/>
              <a:t>MDF is problematic to cut due to its self extinguishing properties. You are better off water jet cutting this.</a:t>
            </a:r>
          </a:p>
          <a:p>
            <a:pPr marL="0" indent="0">
              <a:buNone/>
            </a:pPr>
            <a:r>
              <a:rPr lang="en-GB" sz="1800" dirty="0" smtClean="0"/>
              <a:t>HIPS may weld itself back together if run too slow.</a:t>
            </a:r>
          </a:p>
          <a:p>
            <a:pPr marL="0" indent="0">
              <a:buNone/>
            </a:pPr>
            <a:endParaRPr lang="en-GB" sz="1800" dirty="0"/>
          </a:p>
          <a:p>
            <a:pPr marL="0" indent="0">
              <a:buNone/>
            </a:pPr>
            <a:r>
              <a:rPr lang="en-GB" sz="1800" dirty="0" smtClean="0"/>
              <a:t>The cutting width varies with material and thickness, usually the cut is around 0.05mm, if you need an accurate size, test cut a part and adjust your CAD accordingly.</a:t>
            </a:r>
            <a:endParaRPr lang="en-GB" sz="1800" dirty="0"/>
          </a:p>
        </p:txBody>
      </p:sp>
    </p:spTree>
    <p:extLst>
      <p:ext uri="{BB962C8B-B14F-4D97-AF65-F5344CB8AC3E}">
        <p14:creationId xmlns:p14="http://schemas.microsoft.com/office/powerpoint/2010/main" val="176359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our CAD file.</a:t>
            </a:r>
            <a:endParaRPr lang="en-GB" dirty="0"/>
          </a:p>
        </p:txBody>
      </p:sp>
      <p:sp>
        <p:nvSpPr>
          <p:cNvPr id="3" name="Content Placeholder 2"/>
          <p:cNvSpPr>
            <a:spLocks noGrp="1"/>
          </p:cNvSpPr>
          <p:nvPr>
            <p:ph idx="1"/>
          </p:nvPr>
        </p:nvSpPr>
        <p:spPr>
          <a:xfrm>
            <a:off x="251520" y="980728"/>
            <a:ext cx="8640960" cy="3989040"/>
          </a:xfrm>
        </p:spPr>
        <p:txBody>
          <a:bodyPr/>
          <a:lstStyle/>
          <a:p>
            <a:pPr marL="0" indent="0">
              <a:buNone/>
            </a:pPr>
            <a:r>
              <a:rPr lang="en-GB" sz="1800" dirty="0" smtClean="0"/>
              <a:t>All files are cut via 2D design. You can either draw your file in this </a:t>
            </a:r>
            <a:r>
              <a:rPr lang="en-GB" sz="1800" dirty="0" smtClean="0">
                <a:solidFill>
                  <a:srgbClr val="FF0000"/>
                </a:solidFill>
              </a:rPr>
              <a:t>(Don’t use text created by 2Dd)</a:t>
            </a:r>
            <a:r>
              <a:rPr lang="en-GB" sz="1800" dirty="0" smtClean="0"/>
              <a:t> or import it from a DXF.</a:t>
            </a:r>
          </a:p>
          <a:p>
            <a:pPr marL="0" indent="0">
              <a:buNone/>
            </a:pPr>
            <a:r>
              <a:rPr lang="en-GB" sz="1800" b="1" u="sng" dirty="0" smtClean="0"/>
              <a:t>A word about DXF files!</a:t>
            </a:r>
          </a:p>
          <a:p>
            <a:pPr marL="0" indent="0">
              <a:buNone/>
            </a:pPr>
            <a:r>
              <a:rPr lang="en-GB" sz="1400" dirty="0" smtClean="0"/>
              <a:t>ALL profile cutters use Version 12 DXF files. These DO NOT SUPPORT SPLINES! If you export geometry with spline curves you will experience missing data.</a:t>
            </a:r>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212" y="3748403"/>
            <a:ext cx="2232248" cy="10173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2487822"/>
            <a:ext cx="2232248" cy="1483741"/>
          </a:xfrm>
          <a:prstGeom prst="rect">
            <a:avLst/>
          </a:prstGeom>
        </p:spPr>
      </p:pic>
      <p:pic>
        <p:nvPicPr>
          <p:cNvPr id="2050" name="Picture 2" descr="C:\Users\cdprgd\Desktop\sca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5" y="2874382"/>
            <a:ext cx="2487513" cy="21943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403648" y="4077072"/>
            <a:ext cx="2448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03648" y="3824868"/>
            <a:ext cx="0" cy="25220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60232" y="2778270"/>
            <a:ext cx="1944216" cy="923330"/>
          </a:xfrm>
          <a:prstGeom prst="rect">
            <a:avLst/>
          </a:prstGeom>
          <a:noFill/>
        </p:spPr>
        <p:txBody>
          <a:bodyPr wrap="square" rtlCol="0">
            <a:spAutoFit/>
          </a:bodyPr>
          <a:lstStyle/>
          <a:p>
            <a:r>
              <a:rPr lang="en-GB" dirty="0" smtClean="0"/>
              <a:t>Don’t forget to make sure it is full scale!</a:t>
            </a:r>
            <a:endParaRPr lang="en-GB" dirty="0"/>
          </a:p>
        </p:txBody>
      </p:sp>
      <p:sp>
        <p:nvSpPr>
          <p:cNvPr id="14" name="TextBox 13"/>
          <p:cNvSpPr txBox="1"/>
          <p:nvPr/>
        </p:nvSpPr>
        <p:spPr>
          <a:xfrm>
            <a:off x="315303" y="5228629"/>
            <a:ext cx="8424936" cy="461665"/>
          </a:xfrm>
          <a:prstGeom prst="rect">
            <a:avLst/>
          </a:prstGeom>
          <a:noFill/>
        </p:spPr>
        <p:txBody>
          <a:bodyPr wrap="square" rtlCol="0">
            <a:spAutoFit/>
          </a:bodyPr>
          <a:lstStyle/>
          <a:p>
            <a:r>
              <a:rPr lang="en-GB" sz="2400" dirty="0" smtClean="0">
                <a:solidFill>
                  <a:srgbClr val="FF0000"/>
                </a:solidFill>
              </a:rPr>
              <a:t>DXF Files exported from Adobe Illustrator WILL NOT WORK.</a:t>
            </a:r>
            <a:endParaRPr lang="en-GB" sz="2400" dirty="0">
              <a:solidFill>
                <a:srgbClr val="FF0000"/>
              </a:solidFill>
            </a:endParaRPr>
          </a:p>
        </p:txBody>
      </p:sp>
    </p:spTree>
    <p:extLst>
      <p:ext uri="{BB962C8B-B14F-4D97-AF65-F5344CB8AC3E}">
        <p14:creationId xmlns:p14="http://schemas.microsoft.com/office/powerpoint/2010/main" val="2074132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06090"/>
          </a:xfrm>
        </p:spPr>
        <p:txBody>
          <a:bodyPr/>
          <a:lstStyle/>
          <a:p>
            <a:r>
              <a:rPr lang="en-GB" dirty="0" smtClean="0"/>
              <a:t>Setting up the Laser Cutter</a:t>
            </a:r>
            <a:endParaRPr lang="en-GB" dirty="0"/>
          </a:p>
        </p:txBody>
      </p:sp>
      <p:sp>
        <p:nvSpPr>
          <p:cNvPr id="3" name="Content Placeholder 2"/>
          <p:cNvSpPr>
            <a:spLocks noGrp="1"/>
          </p:cNvSpPr>
          <p:nvPr>
            <p:ph idx="1"/>
          </p:nvPr>
        </p:nvSpPr>
        <p:spPr>
          <a:xfrm>
            <a:off x="179512" y="980728"/>
            <a:ext cx="8640960" cy="892695"/>
          </a:xfrm>
        </p:spPr>
        <p:txBody>
          <a:bodyPr/>
          <a:lstStyle/>
          <a:p>
            <a:pPr marL="0" indent="0">
              <a:buNone/>
            </a:pPr>
            <a:r>
              <a:rPr lang="en-GB" sz="1800" dirty="0" smtClean="0"/>
              <a:t>The two laser cutters use a very similar driver. The X252 is networked and you can use any of the </a:t>
            </a:r>
            <a:r>
              <a:rPr lang="en-GB" sz="1800" smtClean="0"/>
              <a:t>eight CAD </a:t>
            </a:r>
            <a:r>
              <a:rPr lang="en-GB" sz="1800" dirty="0" smtClean="0"/>
              <a:t>stations in the workshop.</a:t>
            </a:r>
          </a:p>
          <a:p>
            <a:pPr marL="0" indent="0">
              <a:buNone/>
            </a:pPr>
            <a:r>
              <a:rPr lang="en-GB" sz="1800" dirty="0"/>
              <a:t> </a:t>
            </a:r>
            <a:r>
              <a:rPr lang="en-GB" sz="1800" dirty="0" smtClean="0"/>
              <a:t>The Mercury is stand alone and will only work from the adjacent computer.</a:t>
            </a:r>
            <a:endParaRPr lang="en-GB"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983" y="2060848"/>
            <a:ext cx="3358034" cy="2451065"/>
          </a:xfrm>
          <a:prstGeom prst="rect">
            <a:avLst/>
          </a:prstGeom>
        </p:spPr>
      </p:pic>
      <p:sp>
        <p:nvSpPr>
          <p:cNvPr id="5" name="TextBox 4"/>
          <p:cNvSpPr txBox="1"/>
          <p:nvPr/>
        </p:nvSpPr>
        <p:spPr>
          <a:xfrm>
            <a:off x="1043608" y="4727937"/>
            <a:ext cx="7056784" cy="923330"/>
          </a:xfrm>
          <a:prstGeom prst="rect">
            <a:avLst/>
          </a:prstGeom>
          <a:noFill/>
        </p:spPr>
        <p:txBody>
          <a:bodyPr wrap="square" rtlCol="0">
            <a:spAutoFit/>
          </a:bodyPr>
          <a:lstStyle/>
          <a:p>
            <a:r>
              <a:rPr lang="en-GB" dirty="0" smtClean="0"/>
              <a:t>From the File menu, select Printer Setup. For the Mercury select Mercury (not the network one), For the X252 select X252-3 03-03.</a:t>
            </a:r>
          </a:p>
          <a:p>
            <a:endParaRPr lang="en-GB" dirty="0"/>
          </a:p>
        </p:txBody>
      </p:sp>
      <p:sp>
        <p:nvSpPr>
          <p:cNvPr id="6" name="TextBox 5"/>
          <p:cNvSpPr txBox="1"/>
          <p:nvPr/>
        </p:nvSpPr>
        <p:spPr>
          <a:xfrm>
            <a:off x="479401" y="3582308"/>
            <a:ext cx="1321837" cy="369332"/>
          </a:xfrm>
          <a:prstGeom prst="rect">
            <a:avLst/>
          </a:prstGeom>
          <a:noFill/>
        </p:spPr>
        <p:txBody>
          <a:bodyPr wrap="none" rtlCol="0">
            <a:spAutoFit/>
          </a:bodyPr>
          <a:lstStyle/>
          <a:p>
            <a:r>
              <a:rPr lang="en-GB" dirty="0" smtClean="0"/>
              <a:t>Select This</a:t>
            </a:r>
            <a:endParaRPr lang="en-GB" dirty="0"/>
          </a:p>
        </p:txBody>
      </p:sp>
      <p:sp>
        <p:nvSpPr>
          <p:cNvPr id="7" name="TextBox 6"/>
          <p:cNvSpPr txBox="1"/>
          <p:nvPr/>
        </p:nvSpPr>
        <p:spPr>
          <a:xfrm>
            <a:off x="6660232" y="2564904"/>
            <a:ext cx="1937390" cy="369332"/>
          </a:xfrm>
          <a:prstGeom prst="rect">
            <a:avLst/>
          </a:prstGeom>
          <a:noFill/>
        </p:spPr>
        <p:txBody>
          <a:bodyPr wrap="none" rtlCol="0">
            <a:spAutoFit/>
          </a:bodyPr>
          <a:lstStyle/>
          <a:p>
            <a:r>
              <a:rPr lang="en-GB" dirty="0" smtClean="0"/>
              <a:t>Then select This!</a:t>
            </a:r>
            <a:endParaRPr lang="en-GB" dirty="0"/>
          </a:p>
        </p:txBody>
      </p:sp>
      <p:cxnSp>
        <p:nvCxnSpPr>
          <p:cNvPr id="9" name="Straight Arrow Connector 8"/>
          <p:cNvCxnSpPr>
            <a:stCxn id="6" idx="3"/>
          </p:cNvCxnSpPr>
          <p:nvPr/>
        </p:nvCxnSpPr>
        <p:spPr>
          <a:xfrm flipV="1">
            <a:off x="1801238" y="3501008"/>
            <a:ext cx="1690642" cy="265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940152" y="2564904"/>
            <a:ext cx="72008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408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06090"/>
          </a:xfrm>
        </p:spPr>
        <p:txBody>
          <a:bodyPr/>
          <a:lstStyle/>
          <a:p>
            <a:r>
              <a:rPr lang="en-GB" dirty="0" smtClean="0"/>
              <a:t>Setting the properties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2381582" cy="25292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068960"/>
            <a:ext cx="2414211" cy="2563892"/>
          </a:xfrm>
          <a:prstGeom prst="rect">
            <a:avLst/>
          </a:prstGeom>
        </p:spPr>
      </p:pic>
      <p:sp>
        <p:nvSpPr>
          <p:cNvPr id="7" name="TextBox 6"/>
          <p:cNvSpPr txBox="1"/>
          <p:nvPr/>
        </p:nvSpPr>
        <p:spPr>
          <a:xfrm>
            <a:off x="467544" y="4005064"/>
            <a:ext cx="1872208" cy="738664"/>
          </a:xfrm>
          <a:prstGeom prst="rect">
            <a:avLst/>
          </a:prstGeom>
          <a:noFill/>
        </p:spPr>
        <p:txBody>
          <a:bodyPr wrap="square" rtlCol="0">
            <a:spAutoFit/>
          </a:bodyPr>
          <a:lstStyle/>
          <a:p>
            <a:r>
              <a:rPr lang="en-GB" sz="1400" dirty="0" smtClean="0"/>
              <a:t>From the options Tab, select </a:t>
            </a:r>
            <a:r>
              <a:rPr lang="en-GB" sz="1400" b="1" dirty="0" smtClean="0"/>
              <a:t>Manual Color Fill</a:t>
            </a:r>
            <a:endParaRPr lang="en-GB" sz="1400" b="1" dirty="0"/>
          </a:p>
        </p:txBody>
      </p:sp>
      <p:sp>
        <p:nvSpPr>
          <p:cNvPr id="8" name="TextBox 7"/>
          <p:cNvSpPr txBox="1"/>
          <p:nvPr/>
        </p:nvSpPr>
        <p:spPr>
          <a:xfrm>
            <a:off x="2843809" y="1211142"/>
            <a:ext cx="6120680" cy="1169551"/>
          </a:xfrm>
          <a:prstGeom prst="rect">
            <a:avLst/>
          </a:prstGeom>
          <a:noFill/>
        </p:spPr>
        <p:txBody>
          <a:bodyPr wrap="square" rtlCol="0">
            <a:spAutoFit/>
          </a:bodyPr>
          <a:lstStyle/>
          <a:p>
            <a:pPr lvl="0"/>
            <a:r>
              <a:rPr lang="en-GB" sz="1400" dirty="0" smtClean="0"/>
              <a:t>From the Pens Tab, set the colours you have drawn your file in to the relevant power and speed. Really you only need to set 2 colours, one for cutting and one for engraving. </a:t>
            </a:r>
            <a:r>
              <a:rPr lang="en-GB" sz="1400" dirty="0">
                <a:solidFill>
                  <a:prstClr val="black"/>
                </a:solidFill>
              </a:rPr>
              <a:t>The settings for these can be found by the laser cutters. </a:t>
            </a:r>
            <a:r>
              <a:rPr lang="en-GB" sz="1400" dirty="0" smtClean="0">
                <a:solidFill>
                  <a:prstClr val="black"/>
                </a:solidFill>
              </a:rPr>
              <a:t>The X252 also has an additional setting for PPI.</a:t>
            </a:r>
            <a:endParaRPr lang="en-GB" sz="1400" dirty="0">
              <a:solidFill>
                <a:prstClr val="black"/>
              </a:solidFill>
            </a:endParaRPr>
          </a:p>
          <a:p>
            <a:endParaRPr lang="en-GB"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2348880"/>
            <a:ext cx="2381582" cy="2529240"/>
          </a:xfrm>
          <a:prstGeom prst="rect">
            <a:avLst/>
          </a:prstGeom>
        </p:spPr>
      </p:pic>
      <p:sp>
        <p:nvSpPr>
          <p:cNvPr id="12" name="TextBox 11"/>
          <p:cNvSpPr txBox="1"/>
          <p:nvPr/>
        </p:nvSpPr>
        <p:spPr>
          <a:xfrm>
            <a:off x="4860032" y="2142118"/>
            <a:ext cx="3888432" cy="954107"/>
          </a:xfrm>
          <a:prstGeom prst="rect">
            <a:avLst/>
          </a:prstGeom>
          <a:noFill/>
        </p:spPr>
        <p:txBody>
          <a:bodyPr wrap="square" rtlCol="0">
            <a:spAutoFit/>
          </a:bodyPr>
          <a:lstStyle/>
          <a:p>
            <a:r>
              <a:rPr lang="en-GB" sz="1400" dirty="0" smtClean="0"/>
              <a:t>If you are engraving, don’t forget to set the outside line to the same colour, otherwise it will engrave then cut it out! For cutting uncheck the raster box.</a:t>
            </a:r>
            <a:endParaRPr lang="en-GB" sz="1400" dirty="0"/>
          </a:p>
        </p:txBody>
      </p:sp>
      <p:sp>
        <p:nvSpPr>
          <p:cNvPr id="13" name="TextBox 12"/>
          <p:cNvSpPr txBox="1"/>
          <p:nvPr/>
        </p:nvSpPr>
        <p:spPr>
          <a:xfrm>
            <a:off x="7146329" y="3658408"/>
            <a:ext cx="1728193" cy="1384995"/>
          </a:xfrm>
          <a:prstGeom prst="rect">
            <a:avLst/>
          </a:prstGeom>
          <a:noFill/>
        </p:spPr>
        <p:txBody>
          <a:bodyPr wrap="square" rtlCol="0">
            <a:spAutoFit/>
          </a:bodyPr>
          <a:lstStyle/>
          <a:p>
            <a:r>
              <a:rPr lang="en-GB" sz="1400" dirty="0" smtClean="0"/>
              <a:t>In the paper tab, set the size of the material</a:t>
            </a:r>
            <a:r>
              <a:rPr lang="en-GB" sz="1400" dirty="0" smtClean="0">
                <a:solidFill>
                  <a:srgbClr val="FF0000"/>
                </a:solidFill>
              </a:rPr>
              <a:t>. </a:t>
            </a:r>
            <a:r>
              <a:rPr lang="en-GB" sz="1400" b="1" dirty="0" smtClean="0">
                <a:solidFill>
                  <a:srgbClr val="FF0000"/>
                </a:solidFill>
              </a:rPr>
              <a:t>Failure to do this can result in damage to the laser cutter.</a:t>
            </a:r>
            <a:endParaRPr lang="en-GB" sz="1400" b="1" dirty="0">
              <a:solidFill>
                <a:srgbClr val="FF0000"/>
              </a:solidFill>
            </a:endParaRPr>
          </a:p>
        </p:txBody>
      </p:sp>
      <p:sp>
        <p:nvSpPr>
          <p:cNvPr id="14" name="TextBox 13"/>
          <p:cNvSpPr txBox="1"/>
          <p:nvPr/>
        </p:nvSpPr>
        <p:spPr>
          <a:xfrm>
            <a:off x="467544" y="5043403"/>
            <a:ext cx="4032448" cy="523220"/>
          </a:xfrm>
          <a:prstGeom prst="rect">
            <a:avLst/>
          </a:prstGeom>
          <a:noFill/>
        </p:spPr>
        <p:txBody>
          <a:bodyPr wrap="square" rtlCol="0">
            <a:spAutoFit/>
          </a:bodyPr>
          <a:lstStyle/>
          <a:p>
            <a:r>
              <a:rPr lang="en-GB" sz="1400" dirty="0" smtClean="0"/>
              <a:t>Select OK. If the program asks you if you wish to change the paper size, select </a:t>
            </a:r>
            <a:r>
              <a:rPr lang="en-GB" sz="1400" b="1" dirty="0" smtClean="0"/>
              <a:t>YES</a:t>
            </a:r>
            <a:r>
              <a:rPr lang="en-GB" sz="1400" dirty="0" smtClean="0"/>
              <a:t>.</a:t>
            </a:r>
            <a:endParaRPr lang="en-GB" sz="1400" dirty="0"/>
          </a:p>
        </p:txBody>
      </p:sp>
    </p:spTree>
    <p:extLst>
      <p:ext uri="{BB962C8B-B14F-4D97-AF65-F5344CB8AC3E}">
        <p14:creationId xmlns:p14="http://schemas.microsoft.com/office/powerpoint/2010/main" val="2073950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4379</TotalTime>
  <Words>798</Words>
  <Application>Microsoft Office PowerPoint</Application>
  <PresentationFormat>On-screen Show (4:3)</PresentationFormat>
  <Paragraphs>73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1_Default Theme</vt:lpstr>
      <vt:lpstr>PowerPoint Presentation</vt:lpstr>
      <vt:lpstr>PowerPoint Presentation</vt:lpstr>
      <vt:lpstr>PowerPoint Presentation</vt:lpstr>
      <vt:lpstr>PowerPoint Presentation</vt:lpstr>
      <vt:lpstr>PowerPoint Presentation</vt:lpstr>
      <vt:lpstr>What materials can be cut?</vt:lpstr>
      <vt:lpstr>Setting up our CAD file.</vt:lpstr>
      <vt:lpstr>Setting up the Laser Cutter</vt:lpstr>
      <vt:lpstr>Setting the properties</vt:lpstr>
      <vt:lpstr>Setting the Laser Cutter</vt:lpstr>
      <vt:lpstr>Operating the laser cutter</vt:lpstr>
    </vt:vector>
  </TitlesOfParts>
  <Company>Loughborough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Dixon</dc:creator>
  <cp:lastModifiedBy>Richard Bibb</cp:lastModifiedBy>
  <cp:revision>82</cp:revision>
  <dcterms:created xsi:type="dcterms:W3CDTF">2016-07-11T12:38:36Z</dcterms:created>
  <dcterms:modified xsi:type="dcterms:W3CDTF">2017-02-28T09:03:18Z</dcterms:modified>
</cp:coreProperties>
</file>