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8" r:id="rId5"/>
    <p:sldId id="259" r:id="rId6"/>
    <p:sldId id="587" r:id="rId7"/>
    <p:sldId id="501" r:id="rId8"/>
    <p:sldId id="379" r:id="rId9"/>
    <p:sldId id="589" r:id="rId10"/>
    <p:sldId id="588" r:id="rId11"/>
    <p:sldId id="372" r:id="rId12"/>
    <p:sldId id="498" r:id="rId13"/>
    <p:sldId id="590" r:id="rId14"/>
    <p:sldId id="373" r:id="rId15"/>
    <p:sldId id="374" r:id="rId16"/>
    <p:sldId id="500" r:id="rId17"/>
    <p:sldId id="591" r:id="rId18"/>
    <p:sldId id="380" r:id="rId19"/>
    <p:sldId id="453" r:id="rId20"/>
    <p:sldId id="59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236A"/>
    <a:srgbClr val="E68324"/>
    <a:srgbClr val="E47824"/>
    <a:srgbClr val="4C1C68"/>
    <a:srgbClr val="EC9D21"/>
    <a:srgbClr val="E89224"/>
    <a:srgbClr val="DE9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015B0-E844-4022-AD24-A9A5AD6D48A6}" v="12" dt="2019-08-05T13:17:55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1697" autoAdjust="0"/>
  </p:normalViewPr>
  <p:slideViewPr>
    <p:cSldViewPr snapToGrid="0" snapToObjects="1">
      <p:cViewPr varScale="1">
        <p:scale>
          <a:sx n="90" d="100"/>
          <a:sy n="90" d="100"/>
        </p:scale>
        <p:origin x="104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0F3C-0C83-1A4F-BC0B-5936074A7B70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4C92-54DE-B347-8299-6B2E91A2A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15B9-CEE1-4B9C-A633-5C7DE41F7B96}" type="datetimeFigureOut">
              <a:rPr lang="en-GB" smtClean="0"/>
              <a:t>21/08/2019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1620-84F0-48A3-8322-3CA9B57D8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25" y="750888"/>
            <a:ext cx="5011738" cy="37592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Handout: Yes – Group FB</a:t>
            </a:r>
          </a:p>
          <a:p>
            <a:endParaRPr lang="en-GB"/>
          </a:p>
          <a:p>
            <a:r>
              <a:rPr lang="en-GB"/>
              <a:t>Invite the EI group to present the preference pair.</a:t>
            </a:r>
          </a:p>
          <a:p>
            <a:endParaRPr lang="en-GB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BC6D8-6DAD-4BE9-8E86-0ACEEF5951A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Systematic - casual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51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Systematic - casual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err="1"/>
              <a:t>Planful</a:t>
            </a:r>
            <a:r>
              <a:rPr lang="en-GB"/>
              <a:t> – open-ended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90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err="1"/>
              <a:t>Planful</a:t>
            </a:r>
            <a:r>
              <a:rPr lang="en-GB"/>
              <a:t> – open-ended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25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Scheduled  - spontaneous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39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Scheduled  - spontaneous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29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Methodical - emergent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024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Methodical - emergent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3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to go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Type here for intro text</a:t>
            </a:r>
          </a:p>
          <a:p>
            <a:pPr lvl="2"/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62229 Exec Ed page 2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93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0" r:id="rId4"/>
  </p:sldLayoutIdLst>
  <p:txStyles>
    <p:titleStyle>
      <a:lvl1pPr algn="ctr" defTabSz="457200" rtl="0" eaLnBrk="1" latinLnBrk="0" hangingPunct="1">
        <a:lnSpc>
          <a:spcPts val="3760"/>
        </a:lnSpc>
        <a:spcBef>
          <a:spcPct val="0"/>
        </a:spcBef>
        <a:spcAft>
          <a:spcPts val="0"/>
        </a:spcAft>
        <a:buNone/>
        <a:defRPr sz="3800" kern="1200">
          <a:solidFill>
            <a:srgbClr val="EC9D2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4C1C6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4C1C68"/>
          </a:solidFill>
          <a:latin typeface="+mn-lt"/>
          <a:ea typeface="+mn-ea"/>
          <a:cs typeface="+mn-cs"/>
        </a:defRPr>
      </a:lvl2pPr>
      <a:lvl3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rgbClr val="4C1C68"/>
          </a:solidFill>
          <a:latin typeface="+mn-lt"/>
          <a:ea typeface="+mn-ea"/>
          <a:cs typeface="+mn-cs"/>
        </a:defRPr>
      </a:lvl3pPr>
      <a:lvl4pPr marL="0" indent="1778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1C68"/>
          </a:solidFill>
          <a:latin typeface="+mn-lt"/>
          <a:ea typeface="+mn-ea"/>
          <a:cs typeface="+mn-cs"/>
        </a:defRPr>
      </a:lvl4pPr>
      <a:lvl5pPr marL="0" indent="1778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1C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99892"/>
            <a:ext cx="9144000" cy="85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62229 Exec Ed powerpoint 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568" y="803189"/>
            <a:ext cx="5769232" cy="100913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68324"/>
                </a:solidFill>
              </a:rPr>
              <a:t>MBTI Step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4216" y="2691027"/>
            <a:ext cx="3922584" cy="3435136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 J – P facets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A7A6BF0-FB3B-4C5B-A4E0-4634B2AC5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7"/>
    </mc:Choice>
    <mc:Fallback>
      <p:transition spd="slow" advTm="1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Planful – Open ended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3600" dirty="0"/>
              <a:t>Consider any plans you have for the next 3 weekends. </a:t>
            </a:r>
          </a:p>
          <a:p>
            <a:pPr marL="332100" indent="-332100"/>
            <a:endParaRPr lang="en-GB" sz="3600" dirty="0"/>
          </a:p>
          <a:p>
            <a:pPr lvl="1"/>
            <a:r>
              <a:rPr lang="en-US" sz="2400" dirty="0"/>
              <a:t>Who made the plans? </a:t>
            </a:r>
            <a:endParaRPr lang="en-GB" sz="2400" dirty="0"/>
          </a:p>
          <a:p>
            <a:pPr lvl="1"/>
            <a:r>
              <a:rPr lang="en-US" sz="2400" dirty="0"/>
              <a:t>How long ago were they made? </a:t>
            </a:r>
            <a:endParaRPr lang="en-GB" sz="2400" dirty="0"/>
          </a:p>
          <a:p>
            <a:pPr lvl="1"/>
            <a:r>
              <a:rPr lang="en-US" sz="2400" dirty="0"/>
              <a:t>Do you feel you could change them?  </a:t>
            </a:r>
            <a:endParaRPr lang="en-GB" sz="2400" dirty="0"/>
          </a:p>
          <a:p>
            <a:pPr lvl="1"/>
            <a:r>
              <a:rPr lang="en-US" sz="2400" dirty="0"/>
              <a:t>How do you feel about that?</a:t>
            </a:r>
            <a:endParaRPr lang="en-GB" sz="2400" dirty="0"/>
          </a:p>
          <a:p>
            <a:pPr>
              <a:buNone/>
            </a:pPr>
            <a:br>
              <a:rPr lang="en-US" sz="1650" dirty="0"/>
            </a:br>
            <a:endParaRPr lang="en-GB" sz="1650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781B529-6D12-499F-A720-4A376C3795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587"/>
    </mc:Choice>
    <mc:Fallback>
      <p:transition spd="slow" advTm="11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6 Pressure-prompte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5516" y="2389342"/>
            <a:ext cx="4617860" cy="2438420"/>
          </a:xfrm>
          <a:prstGeom prst="rect">
            <a:avLst/>
          </a:prstGeom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Early Starting–Pressure-Prompted</a:t>
            </a:r>
            <a:r>
              <a:rPr lang="en-GB"/>
              <a:t>: </a:t>
            </a:r>
            <a:br>
              <a:rPr lang="en-GB"/>
            </a:br>
            <a:r>
              <a:rPr lang="en-GB" sz="1800"/>
              <a:t>How a person manages time/tasks to achieve deadlines </a:t>
            </a:r>
          </a:p>
        </p:txBody>
      </p:sp>
      <p:pic>
        <p:nvPicPr>
          <p:cNvPr id="6" name="Picture 5" descr="35 Early starting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65774" y="2507458"/>
            <a:ext cx="2683493" cy="203596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3D6ED38-EE29-4F21-A62A-8C861A2B5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advTm="79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Scheduled–Spontaneous:</a:t>
            </a:r>
            <a:r>
              <a:rPr lang="en-GB"/>
              <a:t> </a:t>
            </a:r>
            <a:br>
              <a:rPr lang="en-GB"/>
            </a:br>
            <a:r>
              <a:rPr lang="en-GB" sz="1800"/>
              <a:t>How a person structures their daily life</a:t>
            </a:r>
            <a:br>
              <a:rPr lang="en-GB" sz="1500"/>
            </a:br>
            <a:endParaRPr lang="en-GB" sz="1500"/>
          </a:p>
        </p:txBody>
      </p:sp>
      <p:pic>
        <p:nvPicPr>
          <p:cNvPr id="5" name="Picture 4" descr="37 Schedule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6941" y="2354638"/>
            <a:ext cx="2371428" cy="2272934"/>
          </a:xfrm>
          <a:prstGeom prst="rect">
            <a:avLst/>
          </a:prstGeom>
        </p:spPr>
      </p:pic>
      <p:pic>
        <p:nvPicPr>
          <p:cNvPr id="6" name="Picture 5" descr="38 Spontaneous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5969" y="2354644"/>
            <a:ext cx="2380711" cy="228183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926FEB4-8843-417F-B0A6-3E1C1A537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2"/>
    </mc:Choice>
    <mc:Fallback>
      <p:transition spd="slow" advTm="1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Scheduled – spontaneous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2100" indent="-332100"/>
            <a:r>
              <a:rPr lang="en-US" sz="3600" dirty="0"/>
              <a:t>Consider what a typical working day would be like for you.</a:t>
            </a:r>
          </a:p>
          <a:p>
            <a:pPr marL="332100" indent="-332100"/>
            <a:endParaRPr lang="en-US" sz="3600" dirty="0"/>
          </a:p>
          <a:p>
            <a:pPr marL="332100" indent="-332100"/>
            <a:r>
              <a:rPr lang="en-US" sz="2600" dirty="0"/>
              <a:t>How much routine do you have in a typical day?</a:t>
            </a:r>
          </a:p>
          <a:p>
            <a:pPr marL="332100" indent="-332100"/>
            <a:r>
              <a:rPr lang="en-US" sz="2600" dirty="0"/>
              <a:t> What themes do you notice?</a:t>
            </a:r>
            <a:endParaRPr lang="en-GB" sz="2600" dirty="0"/>
          </a:p>
          <a:p>
            <a:pPr>
              <a:buNone/>
            </a:pPr>
            <a:br>
              <a:rPr lang="en-US" dirty="0"/>
            </a:b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4CE131A-CF73-421D-8543-E108247229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5"/>
    </mc:Choice>
    <mc:Fallback>
      <p:transition spd="slow" advTm="2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Scheduled – spontaneous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2100" indent="-332100"/>
            <a:r>
              <a:rPr lang="en-US" sz="3600" dirty="0"/>
              <a:t>Consider what a typical working day would be like for you.</a:t>
            </a:r>
          </a:p>
          <a:p>
            <a:pPr marL="332100" indent="-332100"/>
            <a:endParaRPr lang="en-US" sz="3600" dirty="0"/>
          </a:p>
          <a:p>
            <a:pPr marL="332100" indent="-332100"/>
            <a:r>
              <a:rPr lang="en-US" sz="2600" dirty="0"/>
              <a:t>How much routine do you have in a typical day?</a:t>
            </a:r>
          </a:p>
          <a:p>
            <a:pPr marL="332100" indent="-332100"/>
            <a:r>
              <a:rPr lang="en-US" sz="2600" dirty="0"/>
              <a:t> What themes do you notice?</a:t>
            </a:r>
            <a:endParaRPr lang="en-GB" sz="2600" dirty="0"/>
          </a:p>
          <a:p>
            <a:pPr>
              <a:buNone/>
            </a:pPr>
            <a:br>
              <a:rPr lang="en-US" dirty="0"/>
            </a:b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9B68396-A638-45F3-ACA3-64EE06F27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8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03"/>
    </mc:Choice>
    <mc:Fallback>
      <p:transition spd="slow" advTm="6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095375" y="1014413"/>
            <a:ext cx="6810375" cy="457200"/>
          </a:xfrm>
        </p:spPr>
        <p:txBody>
          <a:bodyPr>
            <a:normAutofit fontScale="90000"/>
          </a:bodyPr>
          <a:lstStyle/>
          <a:p>
            <a:r>
              <a:rPr lang="en-GB" sz="2700"/>
              <a:t>Methodical–Emergent: </a:t>
            </a:r>
            <a:r>
              <a:rPr lang="en-GB" sz="1800"/>
              <a:t>When engaging in </a:t>
            </a:r>
            <a:br>
              <a:rPr lang="en-GB" sz="1800"/>
            </a:br>
            <a:r>
              <a:rPr lang="en-GB" sz="1800"/>
              <a:t>a task, how a person deals with the necessary sub tasks</a:t>
            </a:r>
            <a:br>
              <a:rPr lang="en-GB" sz="1500"/>
            </a:br>
            <a:br>
              <a:rPr lang="en-GB" sz="1500"/>
            </a:br>
            <a:endParaRPr lang="en-GB" sz="1500"/>
          </a:p>
        </p:txBody>
      </p:sp>
      <p:pic>
        <p:nvPicPr>
          <p:cNvPr id="5" name="Picture 4" descr="39 Methodica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6518" y="2015712"/>
            <a:ext cx="1873680" cy="274202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70781" y="2750545"/>
            <a:ext cx="1775983" cy="169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DCB7865-556E-41B0-9856-00F49695B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4"/>
    </mc:Choice>
    <mc:Fallback>
      <p:transition spd="slow" advTm="1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Methodical – emergent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2100" indent="-332100"/>
            <a:r>
              <a:rPr lang="en-US" sz="3600" dirty="0"/>
              <a:t>You are going to </a:t>
            </a:r>
            <a:r>
              <a:rPr lang="en-US" sz="3600" dirty="0" err="1"/>
              <a:t>organise</a:t>
            </a:r>
            <a:r>
              <a:rPr lang="en-US" sz="3600" dirty="0"/>
              <a:t> a social event for the rest of the family.</a:t>
            </a:r>
          </a:p>
          <a:p>
            <a:pPr marL="332100" indent="-332100"/>
            <a:endParaRPr lang="en-US" sz="3600" dirty="0"/>
          </a:p>
          <a:p>
            <a:pPr marL="332100" indent="-332100"/>
            <a:r>
              <a:rPr lang="en-US" sz="3600" dirty="0"/>
              <a:t>What steps will you take to make this happen?</a:t>
            </a:r>
            <a:endParaRPr lang="en-GB" sz="3600" dirty="0"/>
          </a:p>
          <a:p>
            <a:pPr>
              <a:buNone/>
            </a:pPr>
            <a:br>
              <a:rPr lang="en-US" dirty="0"/>
            </a:b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4B10EDE-4918-481C-BDE4-88D8189C0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4"/>
    </mc:Choice>
    <mc:Fallback>
      <p:transition spd="slow" advTm="2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Methodical – emergent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2100" indent="-332100"/>
            <a:r>
              <a:rPr lang="en-US" sz="3600" dirty="0"/>
              <a:t>You are going to </a:t>
            </a:r>
            <a:r>
              <a:rPr lang="en-US" sz="3600" dirty="0" err="1"/>
              <a:t>organise</a:t>
            </a:r>
            <a:r>
              <a:rPr lang="en-US" sz="3600" dirty="0"/>
              <a:t> a social event for the rest of the family.</a:t>
            </a:r>
          </a:p>
          <a:p>
            <a:pPr marL="332100" indent="-332100"/>
            <a:endParaRPr lang="en-US" sz="3600" dirty="0"/>
          </a:p>
          <a:p>
            <a:pPr marL="332100" indent="-332100"/>
            <a:r>
              <a:rPr lang="en-US" sz="3600" dirty="0"/>
              <a:t>What steps will you take to make this happen?</a:t>
            </a:r>
            <a:endParaRPr lang="en-GB" sz="3600" dirty="0"/>
          </a:p>
          <a:p>
            <a:pPr>
              <a:buNone/>
            </a:pPr>
            <a:br>
              <a:rPr lang="en-US" dirty="0"/>
            </a:b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0287197-F79F-4180-AD5F-9213A416D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0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31"/>
    </mc:Choice>
    <mc:Fallback>
      <p:transition spd="slow" advTm="5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1340-201E-4D54-B0A0-9A6FADB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 and Step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5CD-2749-4B97-92E7-159ACC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Source: Myers-Briggs Company. </a:t>
            </a:r>
          </a:p>
          <a:p>
            <a:r>
              <a:rPr lang="en-GB" sz="3200" dirty="0"/>
              <a:t>Reproduced with permission. </a:t>
            </a:r>
          </a:p>
          <a:p>
            <a:r>
              <a:rPr lang="en-GB" sz="3200" dirty="0"/>
              <a:t>Adapted by Helen 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37617-AD84-4F21-B757-8334F772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64" y="1417638"/>
            <a:ext cx="2556102" cy="25279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FBDC4F4-FA93-488A-A8E4-9AD54D673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9"/>
    </mc:Choice>
    <mc:Fallback>
      <p:transition spd="slow" advTm="1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four pairs of preferences</a:t>
            </a:r>
            <a:endParaRPr lang="en-US" dirty="0"/>
          </a:p>
        </p:txBody>
      </p:sp>
      <p:grpSp>
        <p:nvGrpSpPr>
          <p:cNvPr id="44035" name="Group 26"/>
          <p:cNvGrpSpPr>
            <a:grpSpLocks/>
          </p:cNvGrpSpPr>
          <p:nvPr/>
        </p:nvGrpSpPr>
        <p:grpSpPr bwMode="auto">
          <a:xfrm>
            <a:off x="1314450" y="4740521"/>
            <a:ext cx="7026519" cy="921726"/>
            <a:chOff x="931702" y="4360263"/>
            <a:chExt cx="7723199" cy="1168667"/>
          </a:xfrm>
        </p:grpSpPr>
        <p:sp>
          <p:nvSpPr>
            <p:cNvPr id="44056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approach the outside world?</a:t>
              </a:r>
            </a:p>
          </p:txBody>
        </p:sp>
        <p:sp>
          <p:nvSpPr>
            <p:cNvPr id="44057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7225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J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UDGING</a:t>
              </a:r>
              <a:endParaRPr lang="en-GB" sz="2308"/>
            </a:p>
          </p:txBody>
        </p:sp>
        <p:sp>
          <p:nvSpPr>
            <p:cNvPr id="44058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CDD5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P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ERCEIVING</a:t>
              </a:r>
              <a:endParaRPr lang="en-GB" sz="2308"/>
            </a:p>
          </p:txBody>
        </p:sp>
        <p:cxnSp>
          <p:nvCxnSpPr>
            <p:cNvPr id="44059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sp>
        <p:nvSpPr>
          <p:cNvPr id="44036" name="Rectangle 28"/>
          <p:cNvSpPr>
            <a:spLocks noChangeArrowheads="1"/>
          </p:cNvSpPr>
          <p:nvPr/>
        </p:nvSpPr>
        <p:spPr bwMode="auto">
          <a:xfrm>
            <a:off x="4486740" y="652422"/>
            <a:ext cx="184731" cy="3481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endParaRPr lang="en-US" sz="1662"/>
          </a:p>
        </p:txBody>
      </p:sp>
      <p:sp>
        <p:nvSpPr>
          <p:cNvPr id="44037" name="Rectangle 35"/>
          <p:cNvSpPr>
            <a:spLocks noChangeArrowheads="1"/>
          </p:cNvSpPr>
          <p:nvPr/>
        </p:nvSpPr>
        <p:spPr bwMode="auto">
          <a:xfrm>
            <a:off x="4908771" y="503988"/>
            <a:ext cx="184731" cy="504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br>
              <a:rPr lang="en-US" sz="1015">
                <a:ea typeface="Calibri" pitchFamily="34" charset="0"/>
                <a:cs typeface="Times New Roman" pitchFamily="18" charset="0"/>
              </a:rPr>
            </a:br>
            <a:endParaRPr lang="en-US" sz="1662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4038" name="Group 32"/>
          <p:cNvGrpSpPr>
            <a:grpSpLocks/>
          </p:cNvGrpSpPr>
          <p:nvPr/>
        </p:nvGrpSpPr>
        <p:grpSpPr bwMode="auto">
          <a:xfrm>
            <a:off x="1314450" y="3679583"/>
            <a:ext cx="7026519" cy="921726"/>
            <a:chOff x="931702" y="4360263"/>
            <a:chExt cx="7723199" cy="1168667"/>
          </a:xfrm>
        </p:grpSpPr>
        <p:sp>
          <p:nvSpPr>
            <p:cNvPr id="44052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decide and come to conclusions?</a:t>
              </a:r>
            </a:p>
            <a:p>
              <a:pPr eaLnBrk="0" hangingPunct="0"/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53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49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T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HINKING</a:t>
              </a:r>
              <a:endParaRPr lang="en-GB" sz="2308" dirty="0"/>
            </a:p>
          </p:txBody>
        </p:sp>
        <p:sp>
          <p:nvSpPr>
            <p:cNvPr id="44054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E4231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F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EELING</a:t>
              </a:r>
              <a:endParaRPr lang="en-GB" sz="2308"/>
            </a:p>
          </p:txBody>
        </p:sp>
        <p:cxnSp>
          <p:nvCxnSpPr>
            <p:cNvPr id="44055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39" name="Group 37"/>
          <p:cNvGrpSpPr>
            <a:grpSpLocks/>
          </p:cNvGrpSpPr>
          <p:nvPr/>
        </p:nvGrpSpPr>
        <p:grpSpPr bwMode="auto">
          <a:xfrm>
            <a:off x="1314450" y="2609852"/>
            <a:ext cx="7026519" cy="921726"/>
            <a:chOff x="931702" y="4360263"/>
            <a:chExt cx="7723199" cy="1168667"/>
          </a:xfrm>
        </p:grpSpPr>
        <p:sp>
          <p:nvSpPr>
            <p:cNvPr id="44048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take in information?</a:t>
              </a:r>
              <a:endParaRPr lang="en-GB" sz="1385" b="1" dirty="0">
                <a:solidFill>
                  <a:srgbClr val="595959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9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9D0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S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ENSING</a:t>
              </a:r>
              <a:endParaRPr lang="en-GB" sz="2308"/>
            </a:p>
          </p:txBody>
        </p:sp>
        <p:sp>
          <p:nvSpPr>
            <p:cNvPr id="44050" name="Rectangle 3"/>
            <p:cNvSpPr>
              <a:spLocks noChangeArrowheads="1"/>
            </p:cNvSpPr>
            <p:nvPr/>
          </p:nvSpPr>
          <p:spPr bwMode="auto">
            <a:xfrm>
              <a:off x="4858534" y="4360263"/>
              <a:ext cx="3780260" cy="562966"/>
            </a:xfrm>
            <a:prstGeom prst="rect">
              <a:avLst/>
            </a:prstGeom>
            <a:solidFill>
              <a:srgbClr val="FFD6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I</a:t>
              </a:r>
              <a:r>
                <a:rPr lang="en-GB" sz="2308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N</a:t>
              </a:r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TUITION</a:t>
              </a:r>
              <a:endParaRPr lang="en-GB" sz="2308">
                <a:solidFill>
                  <a:schemeClr val="bg1"/>
                </a:solidFill>
              </a:endParaRPr>
            </a:p>
          </p:txBody>
        </p:sp>
        <p:cxnSp>
          <p:nvCxnSpPr>
            <p:cNvPr id="44051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40" name="Group 42"/>
          <p:cNvGrpSpPr>
            <a:grpSpLocks/>
          </p:cNvGrpSpPr>
          <p:nvPr/>
        </p:nvGrpSpPr>
        <p:grpSpPr bwMode="auto">
          <a:xfrm>
            <a:off x="1299797" y="1569429"/>
            <a:ext cx="7026519" cy="921726"/>
            <a:chOff x="931702" y="4360263"/>
            <a:chExt cx="7723199" cy="1168667"/>
          </a:xfrm>
        </p:grpSpPr>
        <p:sp>
          <p:nvSpPr>
            <p:cNvPr id="44044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direct and receive energy?</a:t>
              </a:r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5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F07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E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XTRAVERSION</a:t>
              </a:r>
              <a:endParaRPr lang="en-GB" sz="2308" dirty="0"/>
            </a:p>
          </p:txBody>
        </p:sp>
        <p:sp>
          <p:nvSpPr>
            <p:cNvPr id="44046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009D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I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NTROVERSION</a:t>
              </a:r>
              <a:endParaRPr lang="en-GB" sz="2308"/>
            </a:p>
          </p:txBody>
        </p:sp>
        <p:cxnSp>
          <p:nvCxnSpPr>
            <p:cNvPr id="44047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FF4FE16-0F4C-4E19-8936-F491C96D8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0"/>
    </mc:Choice>
    <mc:Fallback>
      <p:transition spd="slow" advTm="1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4C09-6BB8-4D79-A8F0-E0675665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EB9094-C742-455B-8CA6-F8D901E3F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131094"/>
            <a:ext cx="7886700" cy="435887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5B84B5C-5A20-4B44-ACBC-C8B4F5903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9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41"/>
    </mc:Choice>
    <mc:Fallback>
      <p:transition spd="slow" advTm="2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Systematic–Casual: </a:t>
            </a:r>
            <a:br>
              <a:rPr lang="en-GB" sz="2700"/>
            </a:br>
            <a:r>
              <a:rPr lang="en-GB" sz="1800"/>
              <a:t>How a person organises their life</a:t>
            </a:r>
            <a:br>
              <a:rPr lang="en-GB" sz="1800"/>
            </a:br>
            <a:endParaRPr lang="en-GB" sz="1800"/>
          </a:p>
        </p:txBody>
      </p:sp>
      <p:pic>
        <p:nvPicPr>
          <p:cNvPr id="5" name="Picture 4" descr="31 Systematic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2299" y="2571752"/>
            <a:ext cx="2087895" cy="1908182"/>
          </a:xfrm>
          <a:prstGeom prst="rect">
            <a:avLst/>
          </a:prstGeom>
        </p:spPr>
      </p:pic>
      <p:pic>
        <p:nvPicPr>
          <p:cNvPr id="6" name="Picture 5" descr="32 Casual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1623" y="2486027"/>
            <a:ext cx="2336622" cy="187764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98C3E28-67F7-41B0-A0F5-F5E3D4EC5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2"/>
    </mc:Choice>
    <mc:Fallback>
      <p:transition spd="slow" advTm="1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Systematic - casual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Someone has arranged a surprise weekend away or a party for you.</a:t>
            </a:r>
          </a:p>
          <a:p>
            <a:endParaRPr lang="en-GB" sz="3600" dirty="0"/>
          </a:p>
          <a:p>
            <a:pPr marL="332100" indent="-332100"/>
            <a:r>
              <a:rPr lang="en-US" sz="2800" dirty="0"/>
              <a:t>How do you feel?</a:t>
            </a:r>
            <a:endParaRPr lang="en-GB" sz="2800" dirty="0"/>
          </a:p>
          <a:p>
            <a:pPr marL="332100" indent="-332100"/>
            <a:r>
              <a:rPr lang="en-US" sz="2800" dirty="0"/>
              <a:t>How would you react?</a:t>
            </a:r>
            <a:endParaRPr lang="en-GB" sz="28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86C0CEF-E7EE-4170-898F-FB39F29559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8"/>
    </mc:Choice>
    <mc:Fallback>
      <p:transition spd="slow" advTm="3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Systematic - casual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Someone has arranged a surprise weekend away or a party for you.</a:t>
            </a:r>
          </a:p>
          <a:p>
            <a:endParaRPr lang="en-GB" sz="3600" dirty="0"/>
          </a:p>
          <a:p>
            <a:pPr marL="332100" indent="-332100"/>
            <a:r>
              <a:rPr lang="en-US" sz="2800" dirty="0"/>
              <a:t>How do you feel?</a:t>
            </a:r>
            <a:endParaRPr lang="en-GB" sz="2800" dirty="0"/>
          </a:p>
          <a:p>
            <a:pPr marL="332100" indent="-332100"/>
            <a:r>
              <a:rPr lang="en-US" sz="2800" dirty="0"/>
              <a:t>How would you react?</a:t>
            </a:r>
            <a:endParaRPr lang="en-GB" sz="28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EDC4701-0CE4-4C79-A0F8-C3AF1AD39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79"/>
    </mc:Choice>
    <mc:Fallback>
      <p:transition spd="slow" advTm="6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err="1"/>
              <a:t>Planful</a:t>
            </a:r>
            <a:r>
              <a:rPr lang="en-GB" sz="2700"/>
              <a:t>–Open-Ended: </a:t>
            </a:r>
            <a:br>
              <a:rPr lang="en-GB"/>
            </a:br>
            <a:r>
              <a:rPr lang="en-GB" sz="1800"/>
              <a:t>How a person plans their life outside of work</a:t>
            </a:r>
            <a:br>
              <a:rPr lang="en-GB" sz="1800"/>
            </a:br>
            <a:br>
              <a:rPr lang="en-GB" sz="1800"/>
            </a:br>
            <a:endParaRPr lang="en-GB" sz="1800"/>
          </a:p>
        </p:txBody>
      </p:sp>
      <p:pic>
        <p:nvPicPr>
          <p:cNvPr id="5" name="Picture 4" descr="33 Planfu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5883" y="2365745"/>
            <a:ext cx="1425103" cy="240435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0406" y="2395312"/>
            <a:ext cx="2042430" cy="23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E3052D5-ABBE-4448-BA51-972ED78D0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7"/>
    </mc:Choice>
    <mc:Fallback>
      <p:transition spd="slow" advTm="1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Planful – Open ended exercise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3600" dirty="0"/>
              <a:t>Consider any plans you have for the next 3 weekends. </a:t>
            </a:r>
          </a:p>
          <a:p>
            <a:pPr marL="332100" indent="-332100"/>
            <a:endParaRPr lang="en-GB" sz="3600" dirty="0"/>
          </a:p>
          <a:p>
            <a:pPr lvl="1"/>
            <a:r>
              <a:rPr lang="en-US" sz="2400" dirty="0"/>
              <a:t>Who made the plans? </a:t>
            </a:r>
            <a:endParaRPr lang="en-GB" sz="2400" dirty="0"/>
          </a:p>
          <a:p>
            <a:pPr lvl="1"/>
            <a:r>
              <a:rPr lang="en-US" sz="2400" dirty="0"/>
              <a:t>How long ago were they made? </a:t>
            </a:r>
            <a:endParaRPr lang="en-GB" sz="2400" dirty="0"/>
          </a:p>
          <a:p>
            <a:pPr lvl="1"/>
            <a:r>
              <a:rPr lang="en-US" sz="2400" dirty="0"/>
              <a:t>Do you feel you could change them?  </a:t>
            </a:r>
            <a:endParaRPr lang="en-GB" sz="2400" dirty="0"/>
          </a:p>
          <a:p>
            <a:pPr lvl="1"/>
            <a:r>
              <a:rPr lang="en-US" sz="2400" dirty="0"/>
              <a:t>How do you feel about that?</a:t>
            </a:r>
            <a:endParaRPr lang="en-GB" sz="2400" dirty="0"/>
          </a:p>
          <a:p>
            <a:pPr>
              <a:buNone/>
            </a:pPr>
            <a:br>
              <a:rPr lang="en-US" sz="1650" dirty="0"/>
            </a:br>
            <a:endParaRPr lang="en-GB" sz="165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3DA6086-5147-44CD-BD7F-7F5F258FA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0"/>
    </mc:Choice>
    <mc:Fallback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4A196E"/>
      </a:dk1>
      <a:lt1>
        <a:sysClr val="window" lastClr="FFFFFF"/>
      </a:lt1>
      <a:dk2>
        <a:srgbClr val="DE9A1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F8906ACB4E140A10FA26D772DBDC6" ma:contentTypeVersion="7" ma:contentTypeDescription="Create a new document." ma:contentTypeScope="" ma:versionID="f23719bb13fedf6d0d47e121505aa352">
  <xsd:schema xmlns:xsd="http://www.w3.org/2001/XMLSchema" xmlns:xs="http://www.w3.org/2001/XMLSchema" xmlns:p="http://schemas.microsoft.com/office/2006/metadata/properties" xmlns:ns3="b3a75e45-5732-4ab4-9753-d1190965077a" targetNamespace="http://schemas.microsoft.com/office/2006/metadata/properties" ma:root="true" ma:fieldsID="94754d3b3598e97054321c5494b57019" ns3:_="">
    <xsd:import namespace="b3a75e45-5732-4ab4-9753-d11909650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5e45-5732-4ab4-9753-d11909650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7784A2-DD3F-443A-A4F1-C2C0890F76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A675C-F603-476C-841E-4D334CCC16C6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b3a75e45-5732-4ab4-9753-d1190965077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83ECB66-3D2B-4418-942F-8C7EFEB1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75e45-5732-4ab4-9753-d1190965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411</Words>
  <Application>Microsoft Office PowerPoint</Application>
  <PresentationFormat>On-screen Show (4:3)</PresentationFormat>
  <Paragraphs>99</Paragraphs>
  <Slides>17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Office Theme</vt:lpstr>
      <vt:lpstr>MBTI Step II</vt:lpstr>
      <vt:lpstr>MBTI Step I and Step II</vt:lpstr>
      <vt:lpstr>The four pairs of preferences</vt:lpstr>
      <vt:lpstr>PowerPoint Presentation</vt:lpstr>
      <vt:lpstr>Systematic–Casual:  How a person organises their life </vt:lpstr>
      <vt:lpstr>Systematic - casual exercise</vt:lpstr>
      <vt:lpstr>Systematic - casual exercise</vt:lpstr>
      <vt:lpstr>Planful–Open-Ended:  How a person plans their life outside of work  </vt:lpstr>
      <vt:lpstr>Planful – Open ended exercise</vt:lpstr>
      <vt:lpstr>Planful – Open ended exercise</vt:lpstr>
      <vt:lpstr>Early Starting–Pressure-Prompted:  How a person manages time/tasks to achieve deadlines </vt:lpstr>
      <vt:lpstr>Scheduled–Spontaneous:  How a person structures their daily life </vt:lpstr>
      <vt:lpstr>Scheduled – spontaneous exercise</vt:lpstr>
      <vt:lpstr>Scheduled – spontaneous exercise</vt:lpstr>
      <vt:lpstr>Methodical–Emergent: When engaging in  a task, how a person deals with the necessary sub tasks  </vt:lpstr>
      <vt:lpstr>Methodical – emergent exercise</vt:lpstr>
      <vt:lpstr>Methodical – emergent exercise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in Automotive  Dealership Management</dc:title>
  <dc:creator>Esther Bexon</dc:creator>
  <cp:lastModifiedBy>Helen Ure</cp:lastModifiedBy>
  <cp:revision>30</cp:revision>
  <cp:lastPrinted>2015-08-12T07:28:39Z</cp:lastPrinted>
  <dcterms:created xsi:type="dcterms:W3CDTF">2015-07-20T12:27:25Z</dcterms:created>
  <dcterms:modified xsi:type="dcterms:W3CDTF">2019-08-21T09:25:47Z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0x010100CA7F8906ACB4E140A10FA26D772DBDC6</vt:lpwstr>
  </property>
</Properties>
</file>