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8" r:id="rId5"/>
    <p:sldId id="259" r:id="rId6"/>
    <p:sldId id="375" r:id="rId7"/>
    <p:sldId id="456" r:id="rId8"/>
    <p:sldId id="459" r:id="rId9"/>
    <p:sldId id="427" r:id="rId10"/>
    <p:sldId id="457" r:id="rId11"/>
    <p:sldId id="429" r:id="rId12"/>
    <p:sldId id="458" r:id="rId13"/>
    <p:sldId id="428" r:id="rId14"/>
    <p:sldId id="38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236A"/>
    <a:srgbClr val="E68324"/>
    <a:srgbClr val="E47824"/>
    <a:srgbClr val="4C1C68"/>
    <a:srgbClr val="EC9D21"/>
    <a:srgbClr val="E89224"/>
    <a:srgbClr val="DE9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D16BA-ED04-4CDE-9687-58D7B2E0811B}" v="188" dt="2019-08-05T10:45:31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41" autoAdjust="0"/>
  </p:normalViewPr>
  <p:slideViewPr>
    <p:cSldViewPr snapToGrid="0" snapToObjects="1">
      <p:cViewPr varScale="1">
        <p:scale>
          <a:sx n="85" d="100"/>
          <a:sy n="85" d="100"/>
        </p:scale>
        <p:origin x="79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50F3C-0C83-1A4F-BC0B-5936074A7B70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44C92-54DE-B347-8299-6B2E91A2A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215B9-CEE1-4B9C-A633-5C7DE41F7B96}" type="datetimeFigureOut">
              <a:rPr lang="en-GB" smtClean="0"/>
              <a:t>07/08/2019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B1620-84F0-48A3-8322-3CA9B57D8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7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4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4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55652" y="5"/>
            <a:ext cx="8239125" cy="2842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63306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4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999" y="893130"/>
            <a:ext cx="7351713" cy="1500187"/>
          </a:xfrm>
        </p:spPr>
        <p:txBody>
          <a:bodyPr anchor="b"/>
          <a:lstStyle>
            <a:lvl1pPr marL="0" indent="0" algn="ctr">
              <a:buNone/>
              <a:defRPr sz="2769">
                <a:solidFill>
                  <a:srgbClr val="C00000"/>
                </a:solidFill>
              </a:defRPr>
            </a:lvl1pPr>
            <a:lvl2pPr marL="316531" indent="0">
              <a:buNone/>
              <a:defRPr sz="1247"/>
            </a:lvl2pPr>
            <a:lvl3pPr marL="633062" indent="0">
              <a:buNone/>
              <a:defRPr sz="1108"/>
            </a:lvl3pPr>
            <a:lvl4pPr marL="949593" indent="0">
              <a:buNone/>
              <a:defRPr sz="969"/>
            </a:lvl4pPr>
            <a:lvl5pPr marL="1266124" indent="0">
              <a:buNone/>
              <a:defRPr sz="969"/>
            </a:lvl5pPr>
            <a:lvl6pPr marL="1582655" indent="0">
              <a:buNone/>
              <a:defRPr sz="969"/>
            </a:lvl6pPr>
            <a:lvl7pPr marL="1899186" indent="0">
              <a:buNone/>
              <a:defRPr sz="969"/>
            </a:lvl7pPr>
            <a:lvl8pPr marL="2215717" indent="0">
              <a:buNone/>
              <a:defRPr sz="969"/>
            </a:lvl8pPr>
            <a:lvl9pPr marL="2532248" indent="0">
              <a:buNone/>
              <a:defRPr sz="9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31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to go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Type here for intro text</a:t>
            </a:r>
          </a:p>
          <a:p>
            <a:pPr lvl="2"/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 descr="62229 Exec Ed page 2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93"/>
            <a:ext cx="914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0" r:id="rId4"/>
    <p:sldLayoutId id="2147483661" r:id="rId5"/>
  </p:sldLayoutIdLst>
  <p:txStyles>
    <p:titleStyle>
      <a:lvl1pPr algn="ctr" defTabSz="457200" rtl="0" eaLnBrk="1" latinLnBrk="0" hangingPunct="1">
        <a:lnSpc>
          <a:spcPts val="3760"/>
        </a:lnSpc>
        <a:spcBef>
          <a:spcPct val="0"/>
        </a:spcBef>
        <a:spcAft>
          <a:spcPts val="0"/>
        </a:spcAft>
        <a:buNone/>
        <a:defRPr sz="3800" kern="1200">
          <a:solidFill>
            <a:srgbClr val="EC9D2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4C1C6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4C1C68"/>
          </a:solidFill>
          <a:latin typeface="+mn-lt"/>
          <a:ea typeface="+mn-ea"/>
          <a:cs typeface="+mn-cs"/>
        </a:defRPr>
      </a:lvl2pPr>
      <a:lvl3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400" kern="1200">
          <a:solidFill>
            <a:srgbClr val="4C1C68"/>
          </a:solidFill>
          <a:latin typeface="+mn-lt"/>
          <a:ea typeface="+mn-ea"/>
          <a:cs typeface="+mn-cs"/>
        </a:defRPr>
      </a:lvl3pPr>
      <a:lvl4pPr marL="0" indent="1778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C1C68"/>
          </a:solidFill>
          <a:latin typeface="+mn-lt"/>
          <a:ea typeface="+mn-ea"/>
          <a:cs typeface="+mn-cs"/>
        </a:defRPr>
      </a:lvl4pPr>
      <a:lvl5pPr marL="0" indent="1778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C1C6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99892"/>
            <a:ext cx="9144000" cy="858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62229 Exec Ed powerpoint cov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568" y="803189"/>
            <a:ext cx="5769232" cy="100913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E68324"/>
                </a:solidFill>
              </a:rPr>
              <a:t>MBTI Step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4216" y="2691027"/>
            <a:ext cx="3922584" cy="3435136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Your MBTI Step II </a:t>
            </a:r>
            <a:r>
              <a:rPr lang="en-US" sz="4000"/>
              <a:t>report and </a:t>
            </a:r>
          </a:p>
          <a:p>
            <a:pPr algn="r"/>
            <a:r>
              <a:rPr lang="en-US" sz="4000"/>
              <a:t>scores</a:t>
            </a:r>
            <a:endParaRPr lang="en-US" sz="4000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7516CCB8-1C08-4970-B828-BA0B1AF93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3"/>
    </mc:Choice>
    <mc:Fallback>
      <p:transition spd="slow" advTm="11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Out-of-preference scores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GB" sz="1800"/>
              <a:t>Out-of-preference facet scores are between 2 and 5, in the opposite direction to the underlying preference</a:t>
            </a:r>
          </a:p>
          <a:p>
            <a:pPr marL="332100" indent="-332100"/>
            <a:r>
              <a:rPr lang="en-GB" sz="1800"/>
              <a:t>This indicates where the individual shows differences in behaviour to others of their Type</a:t>
            </a:r>
          </a:p>
          <a:p>
            <a:pPr marL="332100" indent="-332100"/>
            <a:r>
              <a:rPr lang="en-GB" sz="1800"/>
              <a:t>This could result from early childhood, conscious development or adapted behaviour or other reasons </a:t>
            </a:r>
          </a:p>
          <a:p>
            <a:pPr marL="332100" indent="-332100"/>
            <a:r>
              <a:rPr lang="en-GB" sz="1800"/>
              <a:t>The individual is usually able to make sense of the score</a:t>
            </a:r>
          </a:p>
          <a:p>
            <a:endParaRPr lang="en-GB"/>
          </a:p>
        </p:txBody>
      </p:sp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74023" y="4108040"/>
            <a:ext cx="2683196" cy="178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54268E0-AFD6-4B73-8F5E-D05C13958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27"/>
    </mc:Choice>
    <mc:Fallback>
      <p:transition spd="slow" advTm="57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MBTI Step II profile: T-F Out of preference scores</a:t>
            </a:r>
          </a:p>
        </p:txBody>
      </p:sp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6439" y="2153083"/>
            <a:ext cx="5341264" cy="3106975"/>
          </a:xfrm>
          <a:prstGeom prst="rect">
            <a:avLst/>
          </a:prstGeom>
          <a:noFill/>
          <a:ln w="3175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6383955-D609-4586-A693-5C58733A6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16"/>
    </mc:Choice>
    <mc:Fallback>
      <p:transition spd="slow" advTm="92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1340-201E-4D54-B0A0-9A6FADB2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MBTI Step I and Step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7D5CD-2749-4B97-92E7-159ACC7C6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Source: Myers-Briggs Company. </a:t>
            </a:r>
          </a:p>
          <a:p>
            <a:r>
              <a:rPr lang="en-GB" sz="3200" dirty="0"/>
              <a:t>Reproduced with permission. </a:t>
            </a:r>
          </a:p>
          <a:p>
            <a:r>
              <a:rPr lang="en-GB" sz="3200" dirty="0"/>
              <a:t>Adapted by Helen Ure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37617-AD84-4F21-B757-8334F772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64" y="1417638"/>
            <a:ext cx="2556102" cy="2527936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D0880AE-9FFC-4C4E-BD7E-78112C998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9"/>
    </mc:Choice>
    <mc:Fallback>
      <p:transition spd="slow" advTm="13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213744" y="1001082"/>
            <a:ext cx="5294709" cy="408385"/>
          </a:xfrm>
        </p:spPr>
        <p:txBody>
          <a:bodyPr>
            <a:normAutofit fontScale="90000"/>
          </a:bodyPr>
          <a:lstStyle/>
          <a:p>
            <a:r>
              <a:rPr lang="en-GB" sz="2700"/>
              <a:t>Reports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8686" y="1693157"/>
            <a:ext cx="2706629" cy="3809550"/>
          </a:xfrm>
          <a:prstGeom prst="rect">
            <a:avLst/>
          </a:prstGeom>
          <a:noFill/>
          <a:ln w="3175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039836C2-AAE3-4E8E-B179-AF6A43B518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54"/>
    </mc:Choice>
    <mc:Fallback>
      <p:transition spd="slow" advTm="2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Rectangle 3"/>
          <p:cNvSpPr>
            <a:spLocks noGrp="1" noChangeArrowheads="1"/>
          </p:cNvSpPr>
          <p:nvPr>
            <p:ph type="title"/>
          </p:nvPr>
        </p:nvSpPr>
        <p:spPr>
          <a:xfrm>
            <a:off x="1220888" y="1017903"/>
            <a:ext cx="5294709" cy="408385"/>
          </a:xfrm>
        </p:spPr>
        <p:txBody>
          <a:bodyPr>
            <a:normAutofit fontScale="90000"/>
          </a:bodyPr>
          <a:lstStyle/>
          <a:p>
            <a:r>
              <a:rPr lang="en-GB" sz="2700"/>
              <a:t>MBTI Step II Interpretive Report</a:t>
            </a:r>
          </a:p>
        </p:txBody>
      </p:sp>
      <p:sp>
        <p:nvSpPr>
          <p:cNvPr id="3133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20889" y="1774113"/>
            <a:ext cx="5909044" cy="3614738"/>
          </a:xfrm>
        </p:spPr>
        <p:txBody>
          <a:bodyPr>
            <a:normAutofit lnSpcReduction="10000"/>
          </a:bodyPr>
          <a:lstStyle/>
          <a:p>
            <a:pPr marL="332100" indent="-332100"/>
            <a:r>
              <a:rPr lang="en-US" sz="1800"/>
              <a:t>Step I results</a:t>
            </a:r>
          </a:p>
          <a:p>
            <a:pPr marL="332100" indent="-332100"/>
            <a:r>
              <a:rPr lang="en-US" sz="1800"/>
              <a:t>Step II facets: description</a:t>
            </a:r>
          </a:p>
          <a:p>
            <a:pPr marL="332100" indent="-332100"/>
            <a:r>
              <a:rPr lang="en-US" sz="1800"/>
              <a:t>Step II facets: E–I, S–N, T–F, J–P</a:t>
            </a:r>
          </a:p>
          <a:p>
            <a:pPr marL="332100" indent="-332100"/>
            <a:r>
              <a:rPr lang="en-US" sz="1800"/>
              <a:t>Communicating</a:t>
            </a:r>
          </a:p>
          <a:p>
            <a:pPr marL="332100" indent="-332100"/>
            <a:r>
              <a:rPr lang="en-US" sz="1800"/>
              <a:t>Making decisions</a:t>
            </a:r>
          </a:p>
          <a:p>
            <a:pPr marL="332100" indent="-332100"/>
            <a:r>
              <a:rPr lang="en-US" sz="1800"/>
              <a:t>Managing change</a:t>
            </a:r>
          </a:p>
          <a:p>
            <a:pPr marL="332100" indent="-332100"/>
            <a:r>
              <a:rPr lang="en-US" sz="1800"/>
              <a:t>Managing conflict</a:t>
            </a:r>
          </a:p>
          <a:p>
            <a:pPr marL="332100" indent="-332100"/>
            <a:r>
              <a:rPr lang="en-US" sz="1800"/>
              <a:t>Dynamics</a:t>
            </a:r>
          </a:p>
          <a:p>
            <a:pPr marL="332100" indent="-332100"/>
            <a:r>
              <a:rPr lang="en-US" sz="1800"/>
              <a:t>Integrating Step I and Step II</a:t>
            </a:r>
          </a:p>
          <a:p>
            <a:pPr marL="332100" indent="-332100"/>
            <a:r>
              <a:rPr lang="en-US" sz="1800"/>
              <a:t>Overview of scores</a:t>
            </a:r>
          </a:p>
          <a:p>
            <a:pPr marL="332100" indent="-332100"/>
            <a:r>
              <a:rPr lang="en-US" sz="1800"/>
              <a:t>Interpreter’s summary</a:t>
            </a:r>
            <a:endParaRPr lang="en-GB" sz="180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5895C97-50A3-4307-AB85-D486A82C37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advTm="79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ACDD-9373-47B8-A79A-8DD8B9DAA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MBTI Step II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72B13-8EEC-41F0-8B43-3EBFDEACC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preference scores</a:t>
            </a:r>
          </a:p>
          <a:p>
            <a:r>
              <a:rPr lang="en-GB" dirty="0"/>
              <a:t>Midzone scores</a:t>
            </a:r>
          </a:p>
          <a:p>
            <a:r>
              <a:rPr lang="en-GB" dirty="0"/>
              <a:t>Out of preference scores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9768945-756F-4DBE-90B8-BE9E5884E4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63"/>
    </mc:Choice>
    <mc:Fallback>
      <p:transition spd="slow" advTm="2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In-preference scores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GB" sz="1800"/>
              <a:t>In-preference facet scores are between 2 and 5, and in the same direction as the underlying preference</a:t>
            </a:r>
          </a:p>
          <a:p>
            <a:pPr marL="332100" indent="-332100"/>
            <a:r>
              <a:rPr lang="en-GB" sz="1800"/>
              <a:t>People usually agree with the majority of the statements of the behaviours associated with that score</a:t>
            </a:r>
          </a:p>
          <a:p>
            <a:pPr marL="332100" indent="-332100"/>
            <a:r>
              <a:rPr lang="en-GB" sz="1800"/>
              <a:t>The facet behaviour is what you would expect from someone with that underlying preference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93307" y="4113912"/>
            <a:ext cx="2662081" cy="177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D803796-FAF1-42DB-9FE8-3E36D684AF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20"/>
    </mc:Choice>
    <mc:Fallback>
      <p:transition spd="slow" advTm="50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 MBTI Step II profile: T-F In preference score</a:t>
            </a:r>
          </a:p>
        </p:txBody>
      </p:sp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6439" y="2153083"/>
            <a:ext cx="5341264" cy="3106975"/>
          </a:xfrm>
          <a:prstGeom prst="rect">
            <a:avLst/>
          </a:prstGeom>
          <a:noFill/>
          <a:ln w="3175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4895973-C6CC-42CF-9CAA-D72CAAFAC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3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61"/>
    </mc:Choice>
    <mc:Fallback>
      <p:transition spd="slow" advTm="6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Midzone scores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GB" sz="1800"/>
              <a:t>Midzone facet scores are 0 or 1, on either side of the dimension</a:t>
            </a:r>
          </a:p>
          <a:p>
            <a:pPr marL="332100" indent="-332100"/>
            <a:r>
              <a:rPr lang="en-GB" sz="1800"/>
              <a:t>Not better or worse than any other score</a:t>
            </a:r>
          </a:p>
          <a:p>
            <a:pPr marL="332100" indent="-332100"/>
            <a:r>
              <a:rPr lang="en-GB" sz="1800"/>
              <a:t>May be as a result of:</a:t>
            </a:r>
          </a:p>
          <a:p>
            <a:pPr lvl="1"/>
            <a:r>
              <a:rPr lang="en-GB" sz="1650"/>
              <a:t>choosing when and where to use each pole of the facet</a:t>
            </a:r>
          </a:p>
          <a:p>
            <a:pPr lvl="1"/>
            <a:r>
              <a:rPr lang="en-GB" sz="1650"/>
              <a:t>uncertainty about which behaviour to use</a:t>
            </a:r>
          </a:p>
          <a:p>
            <a:pPr lvl="1"/>
            <a:r>
              <a:rPr lang="en-GB" sz="1650"/>
              <a:t>situational use of each pole of the facet</a:t>
            </a:r>
          </a:p>
          <a:p>
            <a:pPr lvl="1"/>
            <a:r>
              <a:rPr lang="en-GB" sz="1650"/>
              <a:t>flexibility</a:t>
            </a:r>
          </a:p>
          <a:p>
            <a:pPr lvl="1"/>
            <a:endParaRPr lang="en-GB"/>
          </a:p>
          <a:p>
            <a:pPr lvl="1"/>
            <a:endParaRPr lang="en-GB"/>
          </a:p>
          <a:p>
            <a:endParaRPr lang="en-GB"/>
          </a:p>
        </p:txBody>
      </p: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82808" y="4118155"/>
            <a:ext cx="2671265" cy="177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5C3179B-2DFB-4693-936C-FCE5F27F4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67"/>
    </mc:Choice>
    <mc:Fallback>
      <p:transition spd="slow" advTm="9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 MBTI Step II profile: T-F Midzone scores</a:t>
            </a:r>
          </a:p>
        </p:txBody>
      </p:sp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6439" y="2153083"/>
            <a:ext cx="5341264" cy="3106975"/>
          </a:xfrm>
          <a:prstGeom prst="rect">
            <a:avLst/>
          </a:prstGeom>
          <a:noFill/>
          <a:ln w="3175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A9A5494-D23E-4867-8320-2EE96D013F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7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22"/>
    </mc:Choice>
    <mc:Fallback>
      <p:transition spd="slow" advTm="11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4A196E"/>
      </a:dk1>
      <a:lt1>
        <a:sysClr val="window" lastClr="FFFFFF"/>
      </a:lt1>
      <a:dk2>
        <a:srgbClr val="DE9A18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F8906ACB4E140A10FA26D772DBDC6" ma:contentTypeVersion="7" ma:contentTypeDescription="Create a new document." ma:contentTypeScope="" ma:versionID="f23719bb13fedf6d0d47e121505aa352">
  <xsd:schema xmlns:xsd="http://www.w3.org/2001/XMLSchema" xmlns:xs="http://www.w3.org/2001/XMLSchema" xmlns:p="http://schemas.microsoft.com/office/2006/metadata/properties" xmlns:ns3="b3a75e45-5732-4ab4-9753-d1190965077a" targetNamespace="http://schemas.microsoft.com/office/2006/metadata/properties" ma:root="true" ma:fieldsID="94754d3b3598e97054321c5494b57019" ns3:_="">
    <xsd:import namespace="b3a75e45-5732-4ab4-9753-d119096507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75e45-5732-4ab4-9753-d119096507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3ECB66-3D2B-4418-942F-8C7EFEB12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a75e45-5732-4ab4-9753-d11909650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7784A2-DD3F-443A-A4F1-C2C0890F76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6A675C-F603-476C-841E-4D334CCC16C6}">
  <ds:schemaRefs>
    <ds:schemaRef ds:uri="http://purl.org/dc/dcmitype/"/>
    <ds:schemaRef ds:uri="b3a75e45-5732-4ab4-9753-d1190965077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289</Words>
  <Application>Microsoft Office PowerPoint</Application>
  <PresentationFormat>On-screen Show (4:3)</PresentationFormat>
  <Paragraphs>52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MBTI Step II</vt:lpstr>
      <vt:lpstr>MBTI Step I and Step II</vt:lpstr>
      <vt:lpstr>Reports</vt:lpstr>
      <vt:lpstr>MBTI Step II Interpretive Report</vt:lpstr>
      <vt:lpstr>MBTI Step II scores</vt:lpstr>
      <vt:lpstr>In-preference scores</vt:lpstr>
      <vt:lpstr> MBTI Step II profile: T-F In preference score</vt:lpstr>
      <vt:lpstr>Midzone scores</vt:lpstr>
      <vt:lpstr> MBTI Step II profile: T-F Midzone scores</vt:lpstr>
      <vt:lpstr>Out-of-preference scores</vt:lpstr>
      <vt:lpstr>MBTI Step II profile: T-F Out of preference scores</vt:lpstr>
    </vt:vector>
  </TitlesOfParts>
  <Company>Loughborough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in Automotive  Dealership Management</dc:title>
  <dc:creator>Esther Bexon</dc:creator>
  <cp:lastModifiedBy>Helen Ure</cp:lastModifiedBy>
  <cp:revision>29</cp:revision>
  <cp:lastPrinted>2015-08-12T07:28:39Z</cp:lastPrinted>
  <dcterms:created xsi:type="dcterms:W3CDTF">2015-07-20T12:27:25Z</dcterms:created>
  <dcterms:modified xsi:type="dcterms:W3CDTF">2019-08-07T09:37:46Z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0x010100CA7F8906ACB4E140A10FA26D772DBDC6</vt:lpwstr>
  </property>
</Properties>
</file>