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8" r:id="rId5"/>
    <p:sldId id="259" r:id="rId6"/>
    <p:sldId id="587" r:id="rId7"/>
    <p:sldId id="257" r:id="rId8"/>
    <p:sldId id="364" r:id="rId9"/>
    <p:sldId id="444" r:id="rId10"/>
    <p:sldId id="588" r:id="rId11"/>
    <p:sldId id="365" r:id="rId12"/>
    <p:sldId id="592" r:id="rId13"/>
    <p:sldId id="593" r:id="rId14"/>
    <p:sldId id="366" r:id="rId15"/>
    <p:sldId id="441" r:id="rId16"/>
    <p:sldId id="589" r:id="rId17"/>
    <p:sldId id="367" r:id="rId18"/>
    <p:sldId id="443" r:id="rId19"/>
    <p:sldId id="590" r:id="rId20"/>
    <p:sldId id="368" r:id="rId21"/>
    <p:sldId id="442" r:id="rId22"/>
    <p:sldId id="59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236A"/>
    <a:srgbClr val="E68324"/>
    <a:srgbClr val="E47824"/>
    <a:srgbClr val="4C1C68"/>
    <a:srgbClr val="EC9D21"/>
    <a:srgbClr val="E89224"/>
    <a:srgbClr val="DE9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A8726B-85F4-4F2C-9E8F-C016EE8D6874}" v="5" dt="2019-08-05T12:47:58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1697" autoAdjust="0"/>
  </p:normalViewPr>
  <p:slideViewPr>
    <p:cSldViewPr snapToGrid="0" snapToObjects="1">
      <p:cViewPr varScale="1">
        <p:scale>
          <a:sx n="90" d="100"/>
          <a:sy n="90" d="100"/>
        </p:scale>
        <p:origin x="111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50F3C-0C83-1A4F-BC0B-5936074A7B70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44C92-54DE-B347-8299-6B2E91A2A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215B9-CEE1-4B9C-A633-5C7DE41F7B96}" type="datetimeFigureOut">
              <a:rPr lang="en-GB" smtClean="0"/>
              <a:t>21/08/2019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B1620-84F0-48A3-8322-3CA9B57D8A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7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6625" y="750888"/>
            <a:ext cx="5011738" cy="3759200"/>
          </a:xfrm>
          <a:ln/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Handout: Yes – Group FB</a:t>
            </a:r>
          </a:p>
          <a:p>
            <a:endParaRPr lang="en-GB"/>
          </a:p>
          <a:p>
            <a:r>
              <a:rPr lang="en-GB"/>
              <a:t>Invite the EI group to present the preference pair.</a:t>
            </a:r>
          </a:p>
          <a:p>
            <a:endParaRPr lang="en-GB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BC6D8-6DAD-4BE9-8E86-0ACEEF5951AE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Traditional - original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133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Traditional - original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19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Concrete – abstract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11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Concrete – abstract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489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Realistic - imaginative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86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Realistic - imaginative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965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Realistic - imaginative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23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Realistic - imaginative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921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Experiential - Theoretical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401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/>
              <a:t>Experiential - Theoretical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BCCD2-9A2F-4195-A4D6-8F033259D5F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33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7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7DCD60-C453-874D-8C09-2D64CDC4D1C5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28822-B468-2F47-89B8-0574C0352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4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4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to go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Type here for intro text</a:t>
            </a:r>
          </a:p>
          <a:p>
            <a:pPr lvl="2"/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dirty="0"/>
              <a:t>Bullet point text</a:t>
            </a:r>
            <a:endParaRPr lang="en-US" dirty="0"/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 descr="62229 Exec Ed page 2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893"/>
            <a:ext cx="914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60" r:id="rId4"/>
  </p:sldLayoutIdLst>
  <p:txStyles>
    <p:titleStyle>
      <a:lvl1pPr algn="ctr" defTabSz="457200" rtl="0" eaLnBrk="1" latinLnBrk="0" hangingPunct="1">
        <a:lnSpc>
          <a:spcPts val="3760"/>
        </a:lnSpc>
        <a:spcBef>
          <a:spcPct val="0"/>
        </a:spcBef>
        <a:spcAft>
          <a:spcPts val="0"/>
        </a:spcAft>
        <a:buNone/>
        <a:defRPr sz="3800" kern="1200">
          <a:solidFill>
            <a:srgbClr val="EC9D2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000" kern="1200">
          <a:solidFill>
            <a:srgbClr val="4C1C6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4C1C68"/>
          </a:solidFill>
          <a:latin typeface="+mn-lt"/>
          <a:ea typeface="+mn-ea"/>
          <a:cs typeface="+mn-cs"/>
        </a:defRPr>
      </a:lvl2pPr>
      <a:lvl3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400" kern="1200">
          <a:solidFill>
            <a:srgbClr val="4C1C68"/>
          </a:solidFill>
          <a:latin typeface="+mn-lt"/>
          <a:ea typeface="+mn-ea"/>
          <a:cs typeface="+mn-cs"/>
        </a:defRPr>
      </a:lvl3pPr>
      <a:lvl4pPr marL="0" indent="1778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C1C68"/>
          </a:solidFill>
          <a:latin typeface="+mn-lt"/>
          <a:ea typeface="+mn-ea"/>
          <a:cs typeface="+mn-cs"/>
        </a:defRPr>
      </a:lvl4pPr>
      <a:lvl5pPr marL="0" indent="1778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C1C6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hyperlink" Target="http://duskyillusions.com/niche-niche-question/man-with-question-04/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999892"/>
            <a:ext cx="9144000" cy="858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62229 Exec Ed powerpoint cov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568" y="803189"/>
            <a:ext cx="5769232" cy="1009135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E68324"/>
                </a:solidFill>
              </a:rPr>
              <a:t>MBTI Step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4216" y="2691027"/>
            <a:ext cx="3922584" cy="3435136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 S – N facets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0D1C86E-8A59-4ADC-BAB2-4F5B85EEDA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"/>
    </mc:Choice>
    <mc:Fallback xmlns="">
      <p:transition spd="slow" advTm="1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Realistic – Imaginative exercise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813322" y="1871662"/>
            <a:ext cx="5909072" cy="3614738"/>
          </a:xfrm>
        </p:spPr>
        <p:txBody>
          <a:bodyPr>
            <a:normAutofit/>
          </a:bodyPr>
          <a:lstStyle/>
          <a:p>
            <a:pPr marL="332100" indent="-332100"/>
            <a:r>
              <a:rPr lang="en-US" sz="2400" dirty="0"/>
              <a:t>If someone described you as having common sense, how would you react? What </a:t>
            </a:r>
            <a:r>
              <a:rPr lang="en-US" sz="2400" dirty="0" err="1"/>
              <a:t>behaviours</a:t>
            </a:r>
            <a:r>
              <a:rPr lang="en-US" sz="2400" dirty="0"/>
              <a:t> or characteristics would you associate with having common sense?</a:t>
            </a:r>
          </a:p>
          <a:p>
            <a:pPr marL="332100" indent="-332100"/>
            <a:endParaRPr lang="en-GB" sz="2400" dirty="0"/>
          </a:p>
          <a:p>
            <a:pPr marL="332100" indent="-332100"/>
            <a:r>
              <a:rPr lang="en-US" sz="2400" dirty="0"/>
              <a:t>If someone described you as creative, how would you react? What </a:t>
            </a:r>
            <a:r>
              <a:rPr lang="en-US" sz="2400" dirty="0" err="1"/>
              <a:t>behaviours</a:t>
            </a:r>
            <a:r>
              <a:rPr lang="en-US" sz="2400" dirty="0"/>
              <a:t> or characteristics would you associate with being creative?</a:t>
            </a:r>
            <a:endParaRPr lang="en-GB" sz="24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EE97F0C-2248-4087-AA4C-00EE893C3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05"/>
    </mc:Choice>
    <mc:Fallback xmlns="">
      <p:transition spd="slow" advTm="57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Practical–Conceptual: </a:t>
            </a:r>
            <a:r>
              <a:rPr lang="en-GB" sz="1800"/>
              <a:t>What does a person</a:t>
            </a:r>
            <a:br>
              <a:rPr lang="en-GB" sz="1800"/>
            </a:br>
            <a:r>
              <a:rPr lang="en-GB" sz="1800"/>
              <a:t>do or create with the information they have taken in</a:t>
            </a:r>
            <a:br>
              <a:rPr lang="en-GB" sz="1800"/>
            </a:br>
            <a:endParaRPr lang="en-GB" sz="1800"/>
          </a:p>
        </p:txBody>
      </p:sp>
      <p:pic>
        <p:nvPicPr>
          <p:cNvPr id="5" name="Picture 4" descr="15 Ways of perceiving and gathering information - practical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50091" y="2393089"/>
            <a:ext cx="1925413" cy="1987910"/>
          </a:xfrm>
          <a:prstGeom prst="rect">
            <a:avLst/>
          </a:prstGeom>
        </p:spPr>
      </p:pic>
      <p:pic>
        <p:nvPicPr>
          <p:cNvPr id="6" name="Picture 5" descr="16 Ways of perceiving and gathering information - conceptual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78841" y="3158638"/>
            <a:ext cx="2102858" cy="204866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93EFC5C-7181-4D57-A22E-088735F5F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0"/>
    </mc:Choice>
    <mc:Fallback xmlns="">
      <p:transition spd="slow" advTm="17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Practical - conceptual exercise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814777" y="1871662"/>
            <a:ext cx="5909072" cy="3614738"/>
          </a:xfrm>
        </p:spPr>
        <p:txBody>
          <a:bodyPr>
            <a:normAutofit/>
          </a:bodyPr>
          <a:lstStyle/>
          <a:p>
            <a:pPr marL="332100" indent="-332100"/>
            <a:r>
              <a:rPr lang="en-GB" sz="2400" dirty="0"/>
              <a:t>When someone presents you with a new idea, what questions will you initially ask?</a:t>
            </a:r>
          </a:p>
        </p:txBody>
      </p:sp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D50ED80-C15C-445D-A7B5-3D8A04C8E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31533" y="3158065"/>
            <a:ext cx="4252807" cy="25569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B54DED-AD81-459E-BD1A-632157B0EC2E}"/>
              </a:ext>
            </a:extLst>
          </p:cNvPr>
          <p:cNvSpPr txBox="1"/>
          <p:nvPr/>
        </p:nvSpPr>
        <p:spPr>
          <a:xfrm>
            <a:off x="2531533" y="7281333"/>
            <a:ext cx="3259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6" tooltip="http://duskyillusions.com/niche-niche-question/man-with-question-04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7" tooltip="https://creativecommons.org/licenses/by-nc-nd/3.0/"/>
              </a:rPr>
              <a:t>CC BY-NC-ND</a:t>
            </a:r>
            <a:endParaRPr lang="en-GB" sz="90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BA55C135-4081-4601-B7DC-C274534347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0"/>
    </mc:Choice>
    <mc:Fallback xmlns="">
      <p:transition spd="slow" advTm="2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Practical - conceptual exercise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BE4E65-7700-4833-B177-F1039FD3F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525" y="1752600"/>
            <a:ext cx="5910263" cy="3614738"/>
          </a:xfrm>
        </p:spPr>
        <p:txBody>
          <a:bodyPr>
            <a:normAutofit/>
          </a:bodyPr>
          <a:lstStyle/>
          <a:p>
            <a:pPr marL="332100" indent="-332100"/>
            <a:r>
              <a:rPr lang="en-GB" sz="2400" dirty="0"/>
              <a:t>When someone presents you with a new idea, what questions will you initially ask?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E477F2-A219-4369-A703-E7F2BA98F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967" y="3046196"/>
            <a:ext cx="4255377" cy="2560542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3CF391B-2AD5-4772-B086-E4E90300C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43"/>
    </mc:Choice>
    <mc:Fallback xmlns="">
      <p:transition spd="slow" advTm="6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Experiential–Theoretical: </a:t>
            </a:r>
            <a:br>
              <a:rPr lang="en-GB" sz="2700"/>
            </a:br>
            <a:r>
              <a:rPr lang="en-GB" sz="1800"/>
              <a:t>How a person makes sense out of what they have perceived</a:t>
            </a:r>
          </a:p>
        </p:txBody>
      </p:sp>
      <p:pic>
        <p:nvPicPr>
          <p:cNvPr id="5" name="Picture 4" descr="17 Experiential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6813" y="2983019"/>
            <a:ext cx="3315657" cy="159291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25" y="2398947"/>
            <a:ext cx="3203980" cy="3203980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12F681A1-68FD-426B-88C1-E47F3A181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91"/>
    </mc:Choice>
    <mc:Fallback>
      <p:transition spd="slow" advTm="1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Experiential - theoretical exercise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363266" y="1793081"/>
            <a:ext cx="5909072" cy="3614738"/>
          </a:xfrm>
        </p:spPr>
        <p:txBody>
          <a:bodyPr/>
          <a:lstStyle/>
          <a:p>
            <a:pPr marL="332100" indent="-332100"/>
            <a:r>
              <a:rPr lang="en-US" sz="2400" dirty="0"/>
              <a:t>If you were designing a coaching skills training </a:t>
            </a:r>
            <a:r>
              <a:rPr lang="en-US" sz="2400" dirty="0" err="1"/>
              <a:t>programme</a:t>
            </a:r>
            <a:r>
              <a:rPr lang="en-US" sz="2400" dirty="0"/>
              <a:t>, how much emphasis would you give to the theory and how much to practice ?</a:t>
            </a:r>
          </a:p>
          <a:p>
            <a:pPr marL="332100" indent="-332100"/>
            <a:endParaRPr lang="en-US" sz="2400" dirty="0"/>
          </a:p>
          <a:p>
            <a:pPr marL="332100" indent="-332100"/>
            <a:r>
              <a:rPr lang="en-US" sz="2400" dirty="0"/>
              <a:t>What would be your reasons?</a:t>
            </a:r>
            <a:endParaRPr lang="en-GB" sz="2400" dirty="0"/>
          </a:p>
          <a:p>
            <a:pPr>
              <a:buNone/>
            </a:pPr>
            <a:endParaRPr lang="en-GB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B6B7D0B-E37F-4FF2-B828-98547C660C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3"/>
    </mc:Choice>
    <mc:Fallback xmlns="">
      <p:transition spd="slow" advTm="2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Experiential - theoretical exercise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363266" y="1793081"/>
            <a:ext cx="5909072" cy="3614738"/>
          </a:xfrm>
        </p:spPr>
        <p:txBody>
          <a:bodyPr/>
          <a:lstStyle/>
          <a:p>
            <a:pPr marL="332100" indent="-332100"/>
            <a:r>
              <a:rPr lang="en-US" sz="2400" dirty="0"/>
              <a:t>If you were designing a coaching skills training </a:t>
            </a:r>
            <a:r>
              <a:rPr lang="en-US" sz="2400" dirty="0" err="1"/>
              <a:t>programme</a:t>
            </a:r>
            <a:r>
              <a:rPr lang="en-US" sz="2400" dirty="0"/>
              <a:t>, how much emphasis would you give to the theory and how much to practice ?</a:t>
            </a:r>
          </a:p>
          <a:p>
            <a:pPr marL="332100" indent="-332100"/>
            <a:endParaRPr lang="en-US" sz="2400" dirty="0"/>
          </a:p>
          <a:p>
            <a:pPr marL="332100" indent="-332100"/>
            <a:r>
              <a:rPr lang="en-US" sz="2400" dirty="0"/>
              <a:t>What would be your reasons?</a:t>
            </a:r>
            <a:endParaRPr lang="en-GB" sz="2400" dirty="0"/>
          </a:p>
          <a:p>
            <a:pPr>
              <a:buNone/>
            </a:pPr>
            <a:endParaRPr lang="en-GB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C2A442B8-17EF-4E7F-914F-80C705621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08"/>
    </mc:Choice>
    <mc:Fallback xmlns="">
      <p:transition spd="slow" advTm="12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Traditional–Original: </a:t>
            </a:r>
            <a:br>
              <a:rPr lang="en-GB" sz="2700" dirty="0"/>
            </a:br>
            <a:r>
              <a:rPr lang="en-GB" sz="1800" dirty="0"/>
              <a:t>How custom and practices influence a person’s perceptions </a:t>
            </a:r>
            <a:br>
              <a:rPr lang="en-GB" sz="1800" dirty="0"/>
            </a:br>
            <a:endParaRPr lang="en-GB" sz="1800" dirty="0"/>
          </a:p>
        </p:txBody>
      </p:sp>
      <p:pic>
        <p:nvPicPr>
          <p:cNvPr id="5" name="Picture 4" descr="19 Traditional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54395" y="2404982"/>
            <a:ext cx="2079048" cy="1889135"/>
          </a:xfrm>
          <a:prstGeom prst="rect">
            <a:avLst/>
          </a:prstGeom>
        </p:spPr>
      </p:pic>
      <p:pic>
        <p:nvPicPr>
          <p:cNvPr id="6" name="Picture 5" descr="20 Original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50753" y="2485138"/>
            <a:ext cx="2071757" cy="188251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095D4B4-5D8A-42C6-A12A-2FB6FE22C5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0"/>
    </mc:Choice>
    <mc:Fallback xmlns="">
      <p:transition spd="slow" advTm="16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Traditional - original exercise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813322" y="1871662"/>
            <a:ext cx="5909072" cy="3614738"/>
          </a:xfrm>
        </p:spPr>
        <p:txBody>
          <a:bodyPr/>
          <a:lstStyle/>
          <a:p>
            <a:r>
              <a:rPr lang="en-US" sz="1800" dirty="0"/>
              <a:t>Describe your ideal Christmas or other festival, </a:t>
            </a:r>
          </a:p>
          <a:p>
            <a:r>
              <a:rPr lang="en-US" sz="1800" dirty="0"/>
              <a:t>wedding or birthday celebration</a:t>
            </a:r>
            <a:endParaRPr lang="en-GB" sz="18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0728" y="1690688"/>
            <a:ext cx="1803992" cy="315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3C4E426-665F-4B61-8E3A-7C2F73017C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5"/>
    </mc:Choice>
    <mc:Fallback xmlns="">
      <p:transition spd="slow" advTm="23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Traditional - original exercise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813322" y="1871662"/>
            <a:ext cx="5909072" cy="3614738"/>
          </a:xfrm>
        </p:spPr>
        <p:txBody>
          <a:bodyPr/>
          <a:lstStyle/>
          <a:p>
            <a:r>
              <a:rPr lang="en-US" sz="1800" dirty="0"/>
              <a:t>Describe your ideal Christmas or other festival, </a:t>
            </a:r>
          </a:p>
          <a:p>
            <a:r>
              <a:rPr lang="en-US" sz="1800" dirty="0"/>
              <a:t>wedding or birthday celebration</a:t>
            </a:r>
            <a:endParaRPr lang="en-GB" sz="18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0728" y="1690688"/>
            <a:ext cx="1803992" cy="315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02B16A42-A626-4E19-86F5-CFB180168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4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04"/>
    </mc:Choice>
    <mc:Fallback xmlns="">
      <p:transition spd="slow" advTm="82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1340-201E-4D54-B0A0-9A6FADB2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MBTI Step I and Step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7D5CD-2749-4B97-92E7-159ACC7C6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Source: Myers-Briggs Company. </a:t>
            </a:r>
          </a:p>
          <a:p>
            <a:r>
              <a:rPr lang="en-GB" sz="3200" dirty="0"/>
              <a:t>Reproduced with permission. </a:t>
            </a:r>
          </a:p>
          <a:p>
            <a:r>
              <a:rPr lang="en-GB" sz="3200" dirty="0"/>
              <a:t>Adapted by Helen Ure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37617-AD84-4F21-B757-8334F772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64" y="1417638"/>
            <a:ext cx="2556102" cy="2527936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C5D6ADA-65C5-41DC-8712-E1CEEA4BC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2"/>
    </mc:Choice>
    <mc:Fallback xmlns="">
      <p:transition spd="slow" advTm="12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four pairs of preferences</a:t>
            </a:r>
            <a:endParaRPr lang="en-US" dirty="0"/>
          </a:p>
        </p:txBody>
      </p:sp>
      <p:grpSp>
        <p:nvGrpSpPr>
          <p:cNvPr id="44035" name="Group 26"/>
          <p:cNvGrpSpPr>
            <a:grpSpLocks/>
          </p:cNvGrpSpPr>
          <p:nvPr/>
        </p:nvGrpSpPr>
        <p:grpSpPr bwMode="auto">
          <a:xfrm>
            <a:off x="1314450" y="4740521"/>
            <a:ext cx="7026519" cy="921726"/>
            <a:chOff x="931702" y="4360263"/>
            <a:chExt cx="7723199" cy="1168667"/>
          </a:xfrm>
        </p:grpSpPr>
        <p:sp>
          <p:nvSpPr>
            <p:cNvPr id="44056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approach the outside world?</a:t>
              </a:r>
            </a:p>
          </p:txBody>
        </p:sp>
        <p:sp>
          <p:nvSpPr>
            <p:cNvPr id="44057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7225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J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UDGING</a:t>
              </a:r>
              <a:endParaRPr lang="en-GB" sz="2308"/>
            </a:p>
          </p:txBody>
        </p:sp>
        <p:sp>
          <p:nvSpPr>
            <p:cNvPr id="44058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CDD5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P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ERCEIVING</a:t>
              </a:r>
              <a:endParaRPr lang="en-GB" sz="2308"/>
            </a:p>
          </p:txBody>
        </p:sp>
        <p:cxnSp>
          <p:nvCxnSpPr>
            <p:cNvPr id="44059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sp>
        <p:nvSpPr>
          <p:cNvPr id="44036" name="Rectangle 28"/>
          <p:cNvSpPr>
            <a:spLocks noChangeArrowheads="1"/>
          </p:cNvSpPr>
          <p:nvPr/>
        </p:nvSpPr>
        <p:spPr bwMode="auto">
          <a:xfrm>
            <a:off x="4486740" y="652422"/>
            <a:ext cx="184731" cy="3481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249122" algn="l"/>
              </a:tabLst>
            </a:pPr>
            <a:endParaRPr lang="en-US" sz="1662"/>
          </a:p>
        </p:txBody>
      </p:sp>
      <p:sp>
        <p:nvSpPr>
          <p:cNvPr id="44037" name="Rectangle 35"/>
          <p:cNvSpPr>
            <a:spLocks noChangeArrowheads="1"/>
          </p:cNvSpPr>
          <p:nvPr/>
        </p:nvSpPr>
        <p:spPr bwMode="auto">
          <a:xfrm>
            <a:off x="4908771" y="503988"/>
            <a:ext cx="184731" cy="5043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249122" algn="l"/>
              </a:tabLst>
            </a:pPr>
            <a:br>
              <a:rPr lang="en-US" sz="1015">
                <a:ea typeface="Calibri" pitchFamily="34" charset="0"/>
                <a:cs typeface="Times New Roman" pitchFamily="18" charset="0"/>
              </a:rPr>
            </a:br>
            <a:endParaRPr lang="en-US" sz="1662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4038" name="Group 32"/>
          <p:cNvGrpSpPr>
            <a:grpSpLocks/>
          </p:cNvGrpSpPr>
          <p:nvPr/>
        </p:nvGrpSpPr>
        <p:grpSpPr bwMode="auto">
          <a:xfrm>
            <a:off x="1314450" y="3679583"/>
            <a:ext cx="7026519" cy="921726"/>
            <a:chOff x="931702" y="4360263"/>
            <a:chExt cx="7723199" cy="1168667"/>
          </a:xfrm>
        </p:grpSpPr>
        <p:sp>
          <p:nvSpPr>
            <p:cNvPr id="44052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decide and come to conclusions?</a:t>
              </a:r>
            </a:p>
            <a:p>
              <a:pPr eaLnBrk="0" hangingPunct="0"/>
              <a:endParaRPr lang="en-GB" sz="1385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53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0049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 dirty="0">
                  <a:solidFill>
                    <a:srgbClr val="FFFFFF"/>
                  </a:solidFill>
                  <a:latin typeface="Calibri" pitchFamily="34" charset="0"/>
                </a:rPr>
                <a:t>T</a:t>
              </a:r>
              <a:r>
                <a:rPr lang="en-GB" sz="2308" dirty="0">
                  <a:solidFill>
                    <a:srgbClr val="FFFFFF"/>
                  </a:solidFill>
                  <a:latin typeface="Calibri" pitchFamily="34" charset="0"/>
                </a:rPr>
                <a:t>HINKING</a:t>
              </a:r>
              <a:endParaRPr lang="en-GB" sz="2308" dirty="0"/>
            </a:p>
          </p:txBody>
        </p:sp>
        <p:sp>
          <p:nvSpPr>
            <p:cNvPr id="44054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E4231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F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EELING</a:t>
              </a:r>
              <a:endParaRPr lang="en-GB" sz="2308"/>
            </a:p>
          </p:txBody>
        </p:sp>
        <p:cxnSp>
          <p:nvCxnSpPr>
            <p:cNvPr id="44055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grpSp>
        <p:nvGrpSpPr>
          <p:cNvPr id="44039" name="Group 37"/>
          <p:cNvGrpSpPr>
            <a:grpSpLocks/>
          </p:cNvGrpSpPr>
          <p:nvPr/>
        </p:nvGrpSpPr>
        <p:grpSpPr bwMode="auto">
          <a:xfrm>
            <a:off x="1314450" y="2609852"/>
            <a:ext cx="7026519" cy="921726"/>
            <a:chOff x="931702" y="4360263"/>
            <a:chExt cx="7723199" cy="1168667"/>
          </a:xfrm>
        </p:grpSpPr>
        <p:sp>
          <p:nvSpPr>
            <p:cNvPr id="44048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take in information?</a:t>
              </a:r>
              <a:endParaRPr lang="en-GB" sz="1385" b="1" dirty="0">
                <a:solidFill>
                  <a:srgbClr val="595959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49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009D0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S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ENSING</a:t>
              </a:r>
              <a:endParaRPr lang="en-GB" sz="2308"/>
            </a:p>
          </p:txBody>
        </p:sp>
        <p:sp>
          <p:nvSpPr>
            <p:cNvPr id="44050" name="Rectangle 3"/>
            <p:cNvSpPr>
              <a:spLocks noChangeArrowheads="1"/>
            </p:cNvSpPr>
            <p:nvPr/>
          </p:nvSpPr>
          <p:spPr bwMode="auto">
            <a:xfrm>
              <a:off x="4858534" y="4360263"/>
              <a:ext cx="3780260" cy="562966"/>
            </a:xfrm>
            <a:prstGeom prst="rect">
              <a:avLst/>
            </a:prstGeom>
            <a:solidFill>
              <a:srgbClr val="FFD6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I</a:t>
              </a:r>
              <a:r>
                <a:rPr lang="en-GB" sz="2308" b="1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N</a:t>
              </a:r>
              <a:r>
                <a:rPr lang="en-GB" sz="2308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TUITION</a:t>
              </a:r>
              <a:endParaRPr lang="en-GB" sz="2308">
                <a:solidFill>
                  <a:schemeClr val="bg1"/>
                </a:solidFill>
              </a:endParaRPr>
            </a:p>
          </p:txBody>
        </p:sp>
        <p:cxnSp>
          <p:nvCxnSpPr>
            <p:cNvPr id="44051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grpSp>
        <p:nvGrpSpPr>
          <p:cNvPr id="44040" name="Group 42"/>
          <p:cNvGrpSpPr>
            <a:grpSpLocks/>
          </p:cNvGrpSpPr>
          <p:nvPr/>
        </p:nvGrpSpPr>
        <p:grpSpPr bwMode="auto">
          <a:xfrm>
            <a:off x="1299797" y="1569429"/>
            <a:ext cx="7026519" cy="921726"/>
            <a:chOff x="931702" y="4360263"/>
            <a:chExt cx="7723199" cy="1168667"/>
          </a:xfrm>
        </p:grpSpPr>
        <p:sp>
          <p:nvSpPr>
            <p:cNvPr id="44044" name="Rectangle 5"/>
            <p:cNvSpPr>
              <a:spLocks noChangeArrowheads="1"/>
            </p:cNvSpPr>
            <p:nvPr/>
          </p:nvSpPr>
          <p:spPr bwMode="auto">
            <a:xfrm>
              <a:off x="931704" y="5065749"/>
              <a:ext cx="7723197" cy="4631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1385" b="1" dirty="0">
                  <a:solidFill>
                    <a:srgbClr val="595959"/>
                  </a:solidFill>
                  <a:latin typeface="Verdana" pitchFamily="34" charset="0"/>
                  <a:ea typeface="Calibri" pitchFamily="34" charset="0"/>
                  <a:cs typeface="Times New Roman" pitchFamily="18" charset="0"/>
                </a:rPr>
                <a:t>How do you direct and receive energy?</a:t>
              </a:r>
              <a:endParaRPr lang="en-GB" sz="1385" dirty="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045" name="Rectangle 4"/>
            <p:cNvSpPr>
              <a:spLocks noChangeArrowheads="1"/>
            </p:cNvSpPr>
            <p:nvPr/>
          </p:nvSpPr>
          <p:spPr bwMode="auto">
            <a:xfrm>
              <a:off x="931702" y="4360263"/>
              <a:ext cx="3780000" cy="562611"/>
            </a:xfrm>
            <a:prstGeom prst="rect">
              <a:avLst/>
            </a:prstGeom>
            <a:solidFill>
              <a:srgbClr val="F07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 dirty="0">
                  <a:solidFill>
                    <a:srgbClr val="FFFFFF"/>
                  </a:solidFill>
                  <a:latin typeface="Calibri" pitchFamily="34" charset="0"/>
                </a:rPr>
                <a:t>E</a:t>
              </a:r>
              <a:r>
                <a:rPr lang="en-GB" sz="2308" dirty="0">
                  <a:solidFill>
                    <a:srgbClr val="FFFFFF"/>
                  </a:solidFill>
                  <a:latin typeface="Calibri" pitchFamily="34" charset="0"/>
                </a:rPr>
                <a:t>XTRAVERSION</a:t>
              </a:r>
              <a:endParaRPr lang="en-GB" sz="2308" dirty="0"/>
            </a:p>
          </p:txBody>
        </p:sp>
        <p:sp>
          <p:nvSpPr>
            <p:cNvPr id="44046" name="Rectangle 3"/>
            <p:cNvSpPr>
              <a:spLocks noChangeArrowheads="1"/>
            </p:cNvSpPr>
            <p:nvPr/>
          </p:nvSpPr>
          <p:spPr bwMode="auto">
            <a:xfrm>
              <a:off x="4859092" y="4360263"/>
              <a:ext cx="3780000" cy="562611"/>
            </a:xfrm>
            <a:prstGeom prst="rect">
              <a:avLst/>
            </a:prstGeom>
            <a:solidFill>
              <a:srgbClr val="009D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GB" sz="2308" b="1">
                  <a:solidFill>
                    <a:srgbClr val="FFFFFF"/>
                  </a:solidFill>
                  <a:latin typeface="Calibri" pitchFamily="34" charset="0"/>
                </a:rPr>
                <a:t>I</a:t>
              </a:r>
              <a:r>
                <a:rPr lang="en-GB" sz="2308">
                  <a:solidFill>
                    <a:srgbClr val="FFFFFF"/>
                  </a:solidFill>
                  <a:latin typeface="Calibri" pitchFamily="34" charset="0"/>
                </a:rPr>
                <a:t>NTROVERSION</a:t>
              </a:r>
              <a:endParaRPr lang="en-GB" sz="2308"/>
            </a:p>
          </p:txBody>
        </p:sp>
        <p:cxnSp>
          <p:nvCxnSpPr>
            <p:cNvPr id="44047" name="AutoShape 2"/>
            <p:cNvCxnSpPr>
              <a:cxnSpLocks noChangeShapeType="1"/>
            </p:cNvCxnSpPr>
            <p:nvPr/>
          </p:nvCxnSpPr>
          <p:spPr bwMode="auto">
            <a:xfrm>
              <a:off x="4514554" y="4646427"/>
              <a:ext cx="557174" cy="0"/>
            </a:xfrm>
            <a:prstGeom prst="straightConnector1">
              <a:avLst/>
            </a:prstGeom>
            <a:noFill/>
            <a:ln w="95250">
              <a:solidFill>
                <a:srgbClr val="FFFFFF"/>
              </a:solidFill>
              <a:round/>
              <a:headEnd/>
              <a:tailEnd/>
            </a:ln>
          </p:spPr>
        </p:cxnSp>
      </p:grp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B34234C-D436-4300-BFD3-AC01F8736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8"/>
    </mc:Choice>
    <mc:Fallback xmlns="">
      <p:transition spd="slow" advTm="12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72FE-77BC-43FB-85F0-B293AFC6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CE3B9F-6E75-4049-B88A-CEF684509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650" y="1131094"/>
            <a:ext cx="7886700" cy="4496276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E7EC3E4-B614-4EBE-8702-D5D34B9C17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7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57"/>
    </mc:Choice>
    <mc:Fallback xmlns="">
      <p:transition spd="slow" advTm="3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/>
              <a:t>Concrete–Abstract: </a:t>
            </a:r>
            <a:r>
              <a:rPr lang="en-GB" sz="1800"/>
              <a:t>What type of information</a:t>
            </a:r>
            <a:br>
              <a:rPr lang="en-GB" sz="1800"/>
            </a:br>
            <a:r>
              <a:rPr lang="en-GB" sz="1800"/>
              <a:t>a person pays attention to and is stimulated by</a:t>
            </a:r>
          </a:p>
        </p:txBody>
      </p:sp>
      <p:pic>
        <p:nvPicPr>
          <p:cNvPr id="5" name="Picture 4" descr="11 Concrete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6592" y="2861213"/>
            <a:ext cx="1675217" cy="1675217"/>
          </a:xfrm>
          <a:prstGeom prst="rect">
            <a:avLst/>
          </a:prstGeom>
        </p:spPr>
      </p:pic>
      <p:pic>
        <p:nvPicPr>
          <p:cNvPr id="6" name="Picture 5" descr="12 Abstract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52630" y="2328119"/>
            <a:ext cx="2831325" cy="2232936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AA58DB2A-CE59-4967-864E-8070208429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0"/>
    </mc:Choice>
    <mc:Fallback xmlns="">
      <p:transition spd="slow" advTm="1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Concrete - abstract exercise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220391" y="1621631"/>
            <a:ext cx="5909072" cy="3614738"/>
          </a:xfrm>
        </p:spPr>
        <p:txBody>
          <a:bodyPr/>
          <a:lstStyle/>
          <a:p>
            <a:pPr>
              <a:buNone/>
            </a:pPr>
            <a:r>
              <a:rPr lang="en-US" sz="1800" dirty="0"/>
              <a:t>	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7627" y="2810932"/>
            <a:ext cx="2534600" cy="22029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4CAE1C-692B-4F52-9CB5-A7ED4A61E968}"/>
              </a:ext>
            </a:extLst>
          </p:cNvPr>
          <p:cNvSpPr txBox="1">
            <a:spLocks/>
          </p:cNvSpPr>
          <p:nvPr/>
        </p:nvSpPr>
        <p:spPr>
          <a:xfrm>
            <a:off x="1305057" y="1621631"/>
            <a:ext cx="5909072" cy="3614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kern="1200">
                <a:solidFill>
                  <a:srgbClr val="4C1C68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C1C68"/>
                </a:solidFill>
                <a:latin typeface="+mn-lt"/>
                <a:ea typeface="+mn-ea"/>
                <a:cs typeface="+mn-cs"/>
              </a:defRPr>
            </a:lvl2pPr>
            <a:lvl3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 kern="1200">
                <a:solidFill>
                  <a:srgbClr val="4C1C68"/>
                </a:solidFill>
                <a:latin typeface="+mn-lt"/>
                <a:ea typeface="+mn-ea"/>
                <a:cs typeface="+mn-cs"/>
              </a:defRPr>
            </a:lvl3pPr>
            <a:lvl4pPr marL="0" indent="1778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4C1C68"/>
                </a:solidFill>
                <a:latin typeface="+mn-lt"/>
                <a:ea typeface="+mn-ea"/>
                <a:cs typeface="+mn-cs"/>
              </a:defRPr>
            </a:lvl4pPr>
            <a:lvl5pPr marL="0" indent="1778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4C1C6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What kind of information would you like when being briefed for a task?</a:t>
            </a:r>
          </a:p>
          <a:p>
            <a:r>
              <a:rPr lang="en-US" sz="1800"/>
              <a:t>How comfortable are you with ambiguity?</a:t>
            </a:r>
            <a:endParaRPr lang="en-US" sz="1800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A1EE459-F2DC-40BE-9211-B1D2BA843B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9"/>
    </mc:Choice>
    <mc:Fallback xmlns="">
      <p:transition spd="slow" advTm="3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Concrete - abstract exercise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7627" y="2921000"/>
            <a:ext cx="2534600" cy="20928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BCC643-3BE7-4A9C-A135-7CF365420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540933"/>
            <a:ext cx="6536267" cy="4525963"/>
          </a:xfrm>
        </p:spPr>
        <p:txBody>
          <a:bodyPr/>
          <a:lstStyle/>
          <a:p>
            <a:r>
              <a:rPr lang="en-US" sz="1800" dirty="0"/>
              <a:t>What kind of information would you like when being briefed for a task?</a:t>
            </a:r>
          </a:p>
          <a:p>
            <a:endParaRPr lang="en-US" sz="1800" dirty="0"/>
          </a:p>
          <a:p>
            <a:r>
              <a:rPr lang="en-US" sz="1800" dirty="0"/>
              <a:t>How comfortable are you with ambiguity?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B18A0FB0-E02C-4777-8F1C-7AABB190C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64"/>
    </mc:Choice>
    <mc:Fallback xmlns="">
      <p:transition spd="slow" advTm="107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813" y="928688"/>
            <a:ext cx="6810375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3000"/>
              <a:t>Realistic–Imaginative: </a:t>
            </a:r>
            <a:br>
              <a:rPr lang="en-GB" sz="2325"/>
            </a:br>
            <a:r>
              <a:rPr lang="en-GB" sz="2025"/>
              <a:t>How someone's perceptions influence how they </a:t>
            </a:r>
            <a:br>
              <a:rPr lang="en-GB" sz="2025"/>
            </a:br>
            <a:r>
              <a:rPr lang="en-GB" sz="2025"/>
              <a:t>approach a task</a:t>
            </a:r>
          </a:p>
        </p:txBody>
      </p:sp>
      <p:pic>
        <p:nvPicPr>
          <p:cNvPr id="8" name="Picture 7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45165" y="2093289"/>
            <a:ext cx="2598250" cy="256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14 Imaginative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89942" y="2197647"/>
            <a:ext cx="2780439" cy="2538661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3BCFFD2-1408-4DF6-AAD6-88ADA655A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4"/>
    </mc:Choice>
    <mc:Fallback xmlns="">
      <p:transition spd="slow" advTm="16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700" dirty="0"/>
              <a:t>Realistic – Imaginative exercise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813322" y="1871662"/>
            <a:ext cx="5909072" cy="3614738"/>
          </a:xfrm>
        </p:spPr>
        <p:txBody>
          <a:bodyPr>
            <a:normAutofit/>
          </a:bodyPr>
          <a:lstStyle/>
          <a:p>
            <a:pPr marL="332100" indent="-332100"/>
            <a:r>
              <a:rPr lang="en-US" sz="2400" dirty="0"/>
              <a:t>If someone described you as having common sense, how would you react? What </a:t>
            </a:r>
            <a:r>
              <a:rPr lang="en-US" sz="2400" dirty="0" err="1"/>
              <a:t>behaviours</a:t>
            </a:r>
            <a:r>
              <a:rPr lang="en-US" sz="2400" dirty="0"/>
              <a:t> or characteristics would you associate with having common sense?</a:t>
            </a:r>
          </a:p>
          <a:p>
            <a:pPr marL="332100" indent="-332100"/>
            <a:endParaRPr lang="en-GB" sz="2400" dirty="0"/>
          </a:p>
          <a:p>
            <a:pPr marL="332100" indent="-332100"/>
            <a:r>
              <a:rPr lang="en-US" sz="2400" dirty="0"/>
              <a:t>If someone described you as creative, how would you react? What </a:t>
            </a:r>
            <a:r>
              <a:rPr lang="en-US" sz="2400" dirty="0" err="1"/>
              <a:t>behaviours</a:t>
            </a:r>
            <a:r>
              <a:rPr lang="en-US" sz="2400" dirty="0"/>
              <a:t> or characteristics would you associate with being creative?</a:t>
            </a:r>
            <a:endParaRPr lang="en-GB" sz="2400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0BFB60C-11D9-4179-9F2A-CF98CAAD07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35"/>
    </mc:Choice>
    <mc:Fallback xmlns="">
      <p:transition spd="slow" advTm="40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4A196E"/>
      </a:dk1>
      <a:lt1>
        <a:sysClr val="window" lastClr="FFFFFF"/>
      </a:lt1>
      <a:dk2>
        <a:srgbClr val="DE9A18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F8906ACB4E140A10FA26D772DBDC6" ma:contentTypeVersion="7" ma:contentTypeDescription="Create a new document." ma:contentTypeScope="" ma:versionID="f23719bb13fedf6d0d47e121505aa352">
  <xsd:schema xmlns:xsd="http://www.w3.org/2001/XMLSchema" xmlns:xs="http://www.w3.org/2001/XMLSchema" xmlns:p="http://schemas.microsoft.com/office/2006/metadata/properties" xmlns:ns3="b3a75e45-5732-4ab4-9753-d1190965077a" targetNamespace="http://schemas.microsoft.com/office/2006/metadata/properties" ma:root="true" ma:fieldsID="94754d3b3598e97054321c5494b57019" ns3:_="">
    <xsd:import namespace="b3a75e45-5732-4ab4-9753-d119096507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75e45-5732-4ab4-9753-d119096507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6A675C-F603-476C-841E-4D334CCC16C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3a75e45-5732-4ab4-9753-d1190965077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7784A2-DD3F-443A-A4F1-C2C0890F76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3ECB66-3D2B-4418-942F-8C7EFEB12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a75e45-5732-4ab4-9753-d11909650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465</Words>
  <Application>Microsoft Office PowerPoint</Application>
  <PresentationFormat>On-screen Show (4:3)</PresentationFormat>
  <Paragraphs>90</Paragraphs>
  <Slides>19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Verdana</vt:lpstr>
      <vt:lpstr>Office Theme</vt:lpstr>
      <vt:lpstr>MBTI Step II</vt:lpstr>
      <vt:lpstr>MBTI Step I and Step II</vt:lpstr>
      <vt:lpstr>The four pairs of preferences</vt:lpstr>
      <vt:lpstr>PowerPoint Presentation</vt:lpstr>
      <vt:lpstr>Concrete–Abstract: What type of information a person pays attention to and is stimulated by</vt:lpstr>
      <vt:lpstr>Concrete - abstract exercise</vt:lpstr>
      <vt:lpstr>Concrete - abstract exercise</vt:lpstr>
      <vt:lpstr>Realistic–Imaginative:  How someone's perceptions influence how they  approach a task</vt:lpstr>
      <vt:lpstr>Realistic – Imaginative exercise</vt:lpstr>
      <vt:lpstr>Realistic – Imaginative exercise</vt:lpstr>
      <vt:lpstr>Practical–Conceptual: What does a person do or create with the information they have taken in </vt:lpstr>
      <vt:lpstr>Practical - conceptual exercise</vt:lpstr>
      <vt:lpstr>Practical - conceptual exercise</vt:lpstr>
      <vt:lpstr>Experiential–Theoretical:  How a person makes sense out of what they have perceived</vt:lpstr>
      <vt:lpstr>Experiential - theoretical exercise</vt:lpstr>
      <vt:lpstr>Experiential - theoretical exercise</vt:lpstr>
      <vt:lpstr>Traditional–Original:  How custom and practices influence a person’s perceptions  </vt:lpstr>
      <vt:lpstr>Traditional - original exercise</vt:lpstr>
      <vt:lpstr>Traditional - original exercise</vt:lpstr>
    </vt:vector>
  </TitlesOfParts>
  <Company>Loughborough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in Automotive  Dealership Management</dc:title>
  <dc:creator>Esther Bexon</dc:creator>
  <cp:lastModifiedBy>Helen Ure</cp:lastModifiedBy>
  <cp:revision>33</cp:revision>
  <cp:lastPrinted>2015-08-12T07:28:39Z</cp:lastPrinted>
  <dcterms:created xsi:type="dcterms:W3CDTF">2015-07-20T12:27:25Z</dcterms:created>
  <dcterms:modified xsi:type="dcterms:W3CDTF">2019-08-21T10:01:14Z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0x010100CA7F8906ACB4E140A10FA26D772DBDC6</vt:lpwstr>
  </property>
</Properties>
</file>