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4"/>
  </p:notesMasterIdLst>
  <p:handoutMasterIdLst>
    <p:handoutMasterId r:id="rId25"/>
  </p:handoutMasterIdLst>
  <p:sldIdLst>
    <p:sldId id="258" r:id="rId5"/>
    <p:sldId id="259" r:id="rId6"/>
    <p:sldId id="587" r:id="rId7"/>
    <p:sldId id="257" r:id="rId8"/>
    <p:sldId id="364" r:id="rId9"/>
    <p:sldId id="444" r:id="rId10"/>
    <p:sldId id="588" r:id="rId11"/>
    <p:sldId id="365" r:id="rId12"/>
    <p:sldId id="592" r:id="rId13"/>
    <p:sldId id="593" r:id="rId14"/>
    <p:sldId id="366" r:id="rId15"/>
    <p:sldId id="441" r:id="rId16"/>
    <p:sldId id="589" r:id="rId17"/>
    <p:sldId id="367" r:id="rId18"/>
    <p:sldId id="443" r:id="rId19"/>
    <p:sldId id="590" r:id="rId20"/>
    <p:sldId id="368" r:id="rId21"/>
    <p:sldId id="442" r:id="rId22"/>
    <p:sldId id="591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4F236A"/>
    <a:srgbClr val="E68324"/>
    <a:srgbClr val="E47824"/>
    <a:srgbClr val="4C1C68"/>
    <a:srgbClr val="EC9D21"/>
    <a:srgbClr val="E89224"/>
    <a:srgbClr val="DE9A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5A8726B-85F4-4F2C-9E8F-C016EE8D6874}" v="5" dt="2019-08-05T12:47:58.3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82" autoAdjust="0"/>
    <p:restoredTop sz="91697" autoAdjust="0"/>
  </p:normalViewPr>
  <p:slideViewPr>
    <p:cSldViewPr snapToGrid="0" snapToObjects="1">
      <p:cViewPr varScale="1">
        <p:scale>
          <a:sx n="90" d="100"/>
          <a:sy n="90" d="100"/>
        </p:scale>
        <p:origin x="111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napToGrid="0" snapToObjects="1">
      <p:cViewPr varScale="1">
        <p:scale>
          <a:sx n="65" d="100"/>
          <a:sy n="65" d="100"/>
        </p:scale>
        <p:origin x="3154" y="5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B50F3C-0C83-1A4F-BC0B-5936074A7B70}" type="datetimeFigureOut">
              <a:rPr lang="en-US" smtClean="0"/>
              <a:t>8/21/2019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044C92-54DE-B347-8299-6B2E91A2A6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6244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D215B9-CEE1-4B9C-A633-5C7DE41F7B96}" type="datetimeFigureOut">
              <a:rPr lang="en-GB" smtClean="0"/>
              <a:t>21/08/2019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7B1620-84F0-48A3-8322-3CA9B57D8A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670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36625" y="750888"/>
            <a:ext cx="5011738" cy="3759200"/>
          </a:xfrm>
          <a:ln/>
        </p:spPr>
      </p:sp>
      <p:sp>
        <p:nvSpPr>
          <p:cNvPr id="14848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/>
              <a:t>Handout: Yes – Group FB</a:t>
            </a:r>
          </a:p>
          <a:p>
            <a:endParaRPr lang="en-GB"/>
          </a:p>
          <a:p>
            <a:r>
              <a:rPr lang="en-GB"/>
              <a:t>Invite the EI group to present the preference pair.</a:t>
            </a:r>
          </a:p>
          <a:p>
            <a:endParaRPr lang="en-GB"/>
          </a:p>
        </p:txBody>
      </p:sp>
      <p:sp>
        <p:nvSpPr>
          <p:cNvPr id="148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4DBC6D8-6DAD-4BE9-8E86-0ACEEF5951AE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/>
              <a:t>Traditional - original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1BCCD2-9A2F-4195-A4D6-8F033259D5FF}" type="slidenum">
              <a:rPr lang="en-GB" smtClean="0"/>
              <a:pPr>
                <a:defRPr/>
              </a:pPr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31332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/>
              <a:t>Traditional - original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1BCCD2-9A2F-4195-A4D6-8F033259D5FF}" type="slidenum">
              <a:rPr lang="en-GB" smtClean="0"/>
              <a:pPr>
                <a:defRPr/>
              </a:pPr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61935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/>
              <a:t>Concrete – abstract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1BCCD2-9A2F-4195-A4D6-8F033259D5FF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3119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/>
              <a:t>Concrete – abstract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1BCCD2-9A2F-4195-A4D6-8F033259D5FF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24893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/>
              <a:t>Realistic - imaginative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1BCCD2-9A2F-4195-A4D6-8F033259D5FF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29863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/>
              <a:t>Realistic - imaginative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1BCCD2-9A2F-4195-A4D6-8F033259D5FF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39659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/>
              <a:t>Realistic - imaginative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1BCCD2-9A2F-4195-A4D6-8F033259D5FF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25238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/>
              <a:t>Realistic - imaginative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1BCCD2-9A2F-4195-A4D6-8F033259D5FF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89216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/>
              <a:t>Experiential - Theoretical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1BCCD2-9A2F-4195-A4D6-8F033259D5FF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4011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/>
              <a:t>Experiential - Theoretical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1BCCD2-9A2F-4195-A4D6-8F033259D5FF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4330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7DCD60-C453-874D-8C09-2D64CDC4D1C5}" type="datetimeFigureOut">
              <a:rPr lang="en-US" smtClean="0"/>
              <a:t>8/21/2019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1928822-B468-2F47-89B8-0574C0352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182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7DCD60-C453-874D-8C09-2D64CDC4D1C5}" type="datetimeFigureOut">
              <a:rPr lang="en-US" smtClean="0"/>
              <a:t>8/21/2019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1928822-B468-2F47-89B8-0574C0352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577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7DCD60-C453-874D-8C09-2D64CDC4D1C5}" type="datetimeFigureOut">
              <a:rPr lang="en-US" smtClean="0"/>
              <a:t>8/21/2019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1928822-B468-2F47-89B8-0574C0352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942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149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Title to go here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Type here for intro text</a:t>
            </a:r>
          </a:p>
          <a:p>
            <a:pPr lvl="2"/>
            <a:r>
              <a:rPr lang="en-GB" dirty="0"/>
              <a:t>Bullet point text</a:t>
            </a:r>
          </a:p>
          <a:p>
            <a:pPr marL="342900" marR="0" lvl="2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GB" dirty="0"/>
              <a:t>Bullet point text</a:t>
            </a:r>
          </a:p>
          <a:p>
            <a:pPr marL="342900" marR="0" lvl="2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GB" dirty="0"/>
              <a:t>Bullet point text</a:t>
            </a:r>
            <a:endParaRPr lang="en-US" dirty="0"/>
          </a:p>
          <a:p>
            <a:pPr marL="342900" marR="0" lvl="2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GB" dirty="0"/>
              <a:t>Bullet point text</a:t>
            </a:r>
            <a:endParaRPr lang="en-US" dirty="0"/>
          </a:p>
          <a:p>
            <a:pPr marL="342900" marR="0" lvl="2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lang="en-US" dirty="0"/>
          </a:p>
          <a:p>
            <a:pPr lvl="2"/>
            <a:endParaRPr lang="en-US" dirty="0"/>
          </a:p>
        </p:txBody>
      </p:sp>
      <p:pic>
        <p:nvPicPr>
          <p:cNvPr id="7" name="Picture 6" descr="62229 Exec Ed page 2.pdf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39893"/>
            <a:ext cx="9144000" cy="72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616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7" r:id="rId3"/>
    <p:sldLayoutId id="2147483660" r:id="rId4"/>
  </p:sldLayoutIdLst>
  <p:txStyles>
    <p:titleStyle>
      <a:lvl1pPr algn="ctr" defTabSz="457200" rtl="0" eaLnBrk="1" latinLnBrk="0" hangingPunct="1">
        <a:lnSpc>
          <a:spcPts val="3760"/>
        </a:lnSpc>
        <a:spcBef>
          <a:spcPct val="0"/>
        </a:spcBef>
        <a:spcAft>
          <a:spcPts val="0"/>
        </a:spcAft>
        <a:buNone/>
        <a:defRPr sz="3800" kern="1200">
          <a:solidFill>
            <a:srgbClr val="EC9D2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3000" kern="1200">
          <a:solidFill>
            <a:srgbClr val="4C1C68"/>
          </a:solidFill>
          <a:latin typeface="+mn-lt"/>
          <a:ea typeface="+mn-ea"/>
          <a:cs typeface="+mn-cs"/>
        </a:defRPr>
      </a:lvl1pPr>
      <a:lvl2pPr marL="457200" indent="0" algn="l" defTabSz="457200" rtl="0" eaLnBrk="1" latinLnBrk="0" hangingPunct="1">
        <a:spcBef>
          <a:spcPct val="20000"/>
        </a:spcBef>
        <a:buFont typeface="Arial"/>
        <a:buNone/>
        <a:defRPr sz="2800" kern="1200">
          <a:solidFill>
            <a:srgbClr val="4C1C68"/>
          </a:solidFill>
          <a:latin typeface="+mn-lt"/>
          <a:ea typeface="+mn-ea"/>
          <a:cs typeface="+mn-cs"/>
        </a:defRPr>
      </a:lvl2pPr>
      <a:lvl3pPr marL="342900" marR="0" indent="-342900" algn="l" defTabSz="4572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/>
        <a:buChar char="•"/>
        <a:tabLst/>
        <a:defRPr sz="2400" kern="1200">
          <a:solidFill>
            <a:srgbClr val="4C1C68"/>
          </a:solidFill>
          <a:latin typeface="+mn-lt"/>
          <a:ea typeface="+mn-ea"/>
          <a:cs typeface="+mn-cs"/>
        </a:defRPr>
      </a:lvl3pPr>
      <a:lvl4pPr marL="0" indent="1778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4C1C68"/>
          </a:solidFill>
          <a:latin typeface="+mn-lt"/>
          <a:ea typeface="+mn-ea"/>
          <a:cs typeface="+mn-cs"/>
        </a:defRPr>
      </a:lvl4pPr>
      <a:lvl5pPr marL="0" indent="1778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rgbClr val="4C1C68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2.xml"/><Relationship Id="rId7" Type="http://schemas.openxmlformats.org/officeDocument/2006/relationships/hyperlink" Target="https://creativecommons.org/licenses/by-nc-nd/3.0/" TargetMode="External"/><Relationship Id="rId2" Type="http://schemas.openxmlformats.org/officeDocument/2006/relationships/video" Target="../media/media12.mp4"/><Relationship Id="rId1" Type="http://schemas.microsoft.com/office/2007/relationships/media" Target="../media/media12.mp4"/><Relationship Id="rId6" Type="http://schemas.openxmlformats.org/officeDocument/2006/relationships/hyperlink" Target="http://duskyillusions.com/niche-niche-question/man-with-question-04/" TargetMode="External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3.mp4"/><Relationship Id="rId1" Type="http://schemas.microsoft.com/office/2007/relationships/media" Target="../media/media13.mp4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notesSlide" Target="../notesSlides/notesSlid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4.mp4"/><Relationship Id="rId1" Type="http://schemas.microsoft.com/office/2007/relationships/media" Target="../media/media14.mp4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5.mp4"/><Relationship Id="rId1" Type="http://schemas.microsoft.com/office/2007/relationships/media" Target="../media/media15.mp4"/><Relationship Id="rId5" Type="http://schemas.openxmlformats.org/officeDocument/2006/relationships/image" Target="../media/image30.png"/><Relationship Id="rId4" Type="http://schemas.openxmlformats.org/officeDocument/2006/relationships/notesSlide" Target="../notesSlides/notesSlide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6.mp4"/><Relationship Id="rId1" Type="http://schemas.microsoft.com/office/2007/relationships/media" Target="../media/media16.mp4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7.mp4"/><Relationship Id="rId1" Type="http://schemas.microsoft.com/office/2007/relationships/media" Target="../media/media17.mp4"/><Relationship Id="rId6" Type="http://schemas.openxmlformats.org/officeDocument/2006/relationships/image" Target="../media/image34.pn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8.mp4"/><Relationship Id="rId1" Type="http://schemas.microsoft.com/office/2007/relationships/media" Target="../media/media18.mp4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notesSlide" Target="../notesSlides/notesSlide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9.mp4"/><Relationship Id="rId1" Type="http://schemas.microsoft.com/office/2007/relationships/media" Target="../media/media19.mp4"/><Relationship Id="rId6" Type="http://schemas.openxmlformats.org/officeDocument/2006/relationships/image" Target="../media/image37.png"/><Relationship Id="rId5" Type="http://schemas.openxmlformats.org/officeDocument/2006/relationships/image" Target="../media/image35.png"/><Relationship Id="rId4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image" Target="../media/image14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" y="5999892"/>
            <a:ext cx="9144000" cy="8581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62229 Exec Ed powerpoint cover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17568" y="803189"/>
            <a:ext cx="5769232" cy="1009135"/>
          </a:xfrm>
        </p:spPr>
        <p:txBody>
          <a:bodyPr/>
          <a:lstStyle/>
          <a:p>
            <a:pPr algn="r"/>
            <a:r>
              <a:rPr lang="en-US" dirty="0">
                <a:solidFill>
                  <a:srgbClr val="E68324"/>
                </a:solidFill>
              </a:rPr>
              <a:t>MBTI Step 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4216" y="2691027"/>
            <a:ext cx="3922584" cy="3435136"/>
          </a:xfrm>
        </p:spPr>
        <p:txBody>
          <a:bodyPr>
            <a:normAutofit/>
          </a:bodyPr>
          <a:lstStyle/>
          <a:p>
            <a:pPr algn="r"/>
            <a:r>
              <a:rPr lang="en-US" sz="4000" dirty="0"/>
              <a:t> S – N facets</a:t>
            </a:r>
          </a:p>
        </p:txBody>
      </p:sp>
      <p:pic>
        <p:nvPicPr>
          <p:cNvPr id="6" name="Video 5">
            <a:hlinkClick r:id="" action="ppaction://media"/>
            <a:extLst>
              <a:ext uri="{FF2B5EF4-FFF2-40B4-BE49-F238E27FC236}">
                <a16:creationId xmlns:a16="http://schemas.microsoft.com/office/drawing/2014/main" id="{A0D1C86E-8A59-4ADC-BAB2-4F5B85EEDA9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668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35"/>
    </mc:Choice>
    <mc:Fallback xmlns="">
      <p:transition spd="slow" advTm="104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700" dirty="0"/>
              <a:t>Realistic – Imaginative exercise</a:t>
            </a:r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>
          <a:xfrm>
            <a:off x="1813322" y="1871662"/>
            <a:ext cx="5909072" cy="3614738"/>
          </a:xfrm>
        </p:spPr>
        <p:txBody>
          <a:bodyPr>
            <a:normAutofit/>
          </a:bodyPr>
          <a:lstStyle/>
          <a:p>
            <a:pPr marL="332100" indent="-332100"/>
            <a:r>
              <a:rPr lang="en-US" sz="2400" dirty="0"/>
              <a:t>If someone described you as having common sense, how would you react? What </a:t>
            </a:r>
            <a:r>
              <a:rPr lang="en-US" sz="2400" dirty="0" err="1"/>
              <a:t>behaviours</a:t>
            </a:r>
            <a:r>
              <a:rPr lang="en-US" sz="2400" dirty="0"/>
              <a:t> or characteristics would you associate with having common sense?</a:t>
            </a:r>
          </a:p>
          <a:p>
            <a:pPr marL="332100" indent="-332100"/>
            <a:endParaRPr lang="en-GB" sz="2400" dirty="0"/>
          </a:p>
          <a:p>
            <a:pPr marL="332100" indent="-332100"/>
            <a:r>
              <a:rPr lang="en-US" sz="2400" dirty="0"/>
              <a:t>If someone described you as creative, how would you react? What </a:t>
            </a:r>
            <a:r>
              <a:rPr lang="en-US" sz="2400" dirty="0" err="1"/>
              <a:t>behaviours</a:t>
            </a:r>
            <a:r>
              <a:rPr lang="en-US" sz="2400" dirty="0"/>
              <a:t> or characteristics would you associate with being creative?</a:t>
            </a:r>
            <a:endParaRPr lang="en-GB" sz="2400" dirty="0"/>
          </a:p>
        </p:txBody>
      </p:sp>
      <p:pic>
        <p:nvPicPr>
          <p:cNvPr id="4" name="Video 3">
            <a:hlinkClick r:id="" action="ppaction://media"/>
            <a:extLst>
              <a:ext uri="{FF2B5EF4-FFF2-40B4-BE49-F238E27FC236}">
                <a16:creationId xmlns:a16="http://schemas.microsoft.com/office/drawing/2014/main" id="{4EE97F0C-2248-4087-AA4C-00EE893C322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603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305"/>
    </mc:Choice>
    <mc:Fallback xmlns="">
      <p:transition spd="slow" advTm="573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700"/>
              <a:t>Practical–Conceptual: </a:t>
            </a:r>
            <a:r>
              <a:rPr lang="en-GB" sz="1800"/>
              <a:t>What does a person</a:t>
            </a:r>
            <a:br>
              <a:rPr lang="en-GB" sz="1800"/>
            </a:br>
            <a:r>
              <a:rPr lang="en-GB" sz="1800"/>
              <a:t>do or create with the information they have taken in</a:t>
            </a:r>
            <a:br>
              <a:rPr lang="en-GB" sz="1800"/>
            </a:br>
            <a:endParaRPr lang="en-GB" sz="1800"/>
          </a:p>
        </p:txBody>
      </p:sp>
      <p:pic>
        <p:nvPicPr>
          <p:cNvPr id="5" name="Picture 4" descr="15 Ways of perceiving and gathering information - practical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250091" y="2393089"/>
            <a:ext cx="1925413" cy="1987910"/>
          </a:xfrm>
          <a:prstGeom prst="rect">
            <a:avLst/>
          </a:prstGeom>
        </p:spPr>
      </p:pic>
      <p:pic>
        <p:nvPicPr>
          <p:cNvPr id="6" name="Picture 5" descr="16 Ways of perceiving and gathering information - conceptual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178841" y="3158638"/>
            <a:ext cx="2102858" cy="2048660"/>
          </a:xfrm>
          <a:prstGeom prst="rect">
            <a:avLst/>
          </a:prstGeom>
        </p:spPr>
      </p:pic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A93EFC5C-7181-4D57-A22E-088735F5FA1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520"/>
    </mc:Choice>
    <mc:Fallback xmlns="">
      <p:transition spd="slow" advTm="175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700" dirty="0"/>
              <a:t>Practical - conceptual exercise</a:t>
            </a:r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>
          <a:xfrm>
            <a:off x="1814777" y="1871662"/>
            <a:ext cx="5909072" cy="3614738"/>
          </a:xfrm>
        </p:spPr>
        <p:txBody>
          <a:bodyPr>
            <a:normAutofit/>
          </a:bodyPr>
          <a:lstStyle/>
          <a:p>
            <a:pPr marL="332100" indent="-332100"/>
            <a:r>
              <a:rPr lang="en-GB" sz="2400" dirty="0"/>
              <a:t>When someone presents you with a new idea, what questions will you initially ask?</a:t>
            </a:r>
          </a:p>
        </p:txBody>
      </p:sp>
      <p:pic>
        <p:nvPicPr>
          <p:cNvPr id="3" name="Picture 2" descr="A picture containing LEGO, toy&#10;&#10;Description automatically generated">
            <a:extLst>
              <a:ext uri="{FF2B5EF4-FFF2-40B4-BE49-F238E27FC236}">
                <a16:creationId xmlns:a16="http://schemas.microsoft.com/office/drawing/2014/main" id="{BD50ED80-C15C-445D-A7B5-3D8A04C8E4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2531533" y="3158065"/>
            <a:ext cx="4252807" cy="255693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9B54DED-AD81-459E-BD1A-632157B0EC2E}"/>
              </a:ext>
            </a:extLst>
          </p:cNvPr>
          <p:cNvSpPr txBox="1"/>
          <p:nvPr/>
        </p:nvSpPr>
        <p:spPr>
          <a:xfrm>
            <a:off x="2531533" y="7281333"/>
            <a:ext cx="325966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6" tooltip="http://duskyillusions.com/niche-niche-question/man-with-question-04/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7" tooltip="https://creativecommons.org/licenses/by-nc-nd/3.0/"/>
              </a:rPr>
              <a:t>CC BY-NC-ND</a:t>
            </a:r>
            <a:endParaRPr lang="en-GB" sz="900"/>
          </a:p>
        </p:txBody>
      </p:sp>
      <p:pic>
        <p:nvPicPr>
          <p:cNvPr id="6" name="Video 5">
            <a:hlinkClick r:id="" action="ppaction://media"/>
            <a:extLst>
              <a:ext uri="{FF2B5EF4-FFF2-40B4-BE49-F238E27FC236}">
                <a16:creationId xmlns:a16="http://schemas.microsoft.com/office/drawing/2014/main" id="{BA55C135-4081-4601-B7DC-C274534347F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710"/>
    </mc:Choice>
    <mc:Fallback xmlns="">
      <p:transition spd="slow" advTm="227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700" dirty="0"/>
              <a:t>Practical - conceptual exercise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0BE4E65-7700-4833-B177-F1039FD3FC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3525" y="1752600"/>
            <a:ext cx="5910263" cy="3614738"/>
          </a:xfrm>
        </p:spPr>
        <p:txBody>
          <a:bodyPr>
            <a:normAutofit/>
          </a:bodyPr>
          <a:lstStyle/>
          <a:p>
            <a:pPr marL="332100" indent="-332100"/>
            <a:r>
              <a:rPr lang="en-GB" sz="2400" dirty="0"/>
              <a:t>When someone presents you with a new idea, what questions will you initially ask?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1E477F2-A219-4369-A703-E7F2BA98F8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0967" y="3046196"/>
            <a:ext cx="4255377" cy="2560542"/>
          </a:xfrm>
          <a:prstGeom prst="rect">
            <a:avLst/>
          </a:prstGeom>
        </p:spPr>
      </p:pic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53CF391B-2AD5-4772-B086-E4E90300CEC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727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143"/>
    </mc:Choice>
    <mc:Fallback xmlns="">
      <p:transition spd="slow" advTm="641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700"/>
              <a:t>Experiential–Theoretical: </a:t>
            </a:r>
            <a:br>
              <a:rPr lang="en-GB" sz="2700"/>
            </a:br>
            <a:r>
              <a:rPr lang="en-GB" sz="1800"/>
              <a:t>How a person makes sense out of what they have perceived</a:t>
            </a:r>
          </a:p>
        </p:txBody>
      </p:sp>
      <p:pic>
        <p:nvPicPr>
          <p:cNvPr id="5" name="Picture 4" descr="17 Experiential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66813" y="2983019"/>
            <a:ext cx="3315657" cy="1592919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8225" y="2398947"/>
            <a:ext cx="3203980" cy="3203980"/>
          </a:xfrm>
          <a:prstGeom prst="rect">
            <a:avLst/>
          </a:prstGeom>
        </p:spPr>
      </p:pic>
      <p:pic>
        <p:nvPicPr>
          <p:cNvPr id="7" name="Video 6">
            <a:hlinkClick r:id="" action="ppaction://media"/>
            <a:extLst>
              <a:ext uri="{FF2B5EF4-FFF2-40B4-BE49-F238E27FC236}">
                <a16:creationId xmlns:a16="http://schemas.microsoft.com/office/drawing/2014/main" id="{12F681A1-68FD-426B-88C1-E47F3A181A7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291"/>
    </mc:Choice>
    <mc:Fallback>
      <p:transition spd="slow" advTm="192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700" dirty="0"/>
              <a:t>Experiential - theoretical exercise</a:t>
            </a:r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>
          <a:xfrm>
            <a:off x="1363266" y="1793081"/>
            <a:ext cx="5909072" cy="3614738"/>
          </a:xfrm>
        </p:spPr>
        <p:txBody>
          <a:bodyPr/>
          <a:lstStyle/>
          <a:p>
            <a:pPr marL="332100" indent="-332100"/>
            <a:r>
              <a:rPr lang="en-US" sz="2400" dirty="0"/>
              <a:t>If you were designing a coaching skills training </a:t>
            </a:r>
            <a:r>
              <a:rPr lang="en-US" sz="2400" dirty="0" err="1"/>
              <a:t>programme</a:t>
            </a:r>
            <a:r>
              <a:rPr lang="en-US" sz="2400" dirty="0"/>
              <a:t>, how much emphasis would you give to the theory and how much to practice ?</a:t>
            </a:r>
          </a:p>
          <a:p>
            <a:pPr marL="332100" indent="-332100"/>
            <a:endParaRPr lang="en-US" sz="2400" dirty="0"/>
          </a:p>
          <a:p>
            <a:pPr marL="332100" indent="-332100"/>
            <a:r>
              <a:rPr lang="en-US" sz="2400" dirty="0"/>
              <a:t>What would be your reasons?</a:t>
            </a:r>
            <a:endParaRPr lang="en-GB" sz="2400" dirty="0"/>
          </a:p>
          <a:p>
            <a:pPr>
              <a:buNone/>
            </a:pPr>
            <a:endParaRPr lang="en-GB" dirty="0"/>
          </a:p>
        </p:txBody>
      </p:sp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AB6B7D0B-E37F-4FF2-B828-98547C660CC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323"/>
    </mc:Choice>
    <mc:Fallback xmlns="">
      <p:transition spd="slow" advTm="273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700" dirty="0"/>
              <a:t>Experiential - theoretical exercise</a:t>
            </a:r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>
          <a:xfrm>
            <a:off x="1363266" y="1793081"/>
            <a:ext cx="5909072" cy="3614738"/>
          </a:xfrm>
        </p:spPr>
        <p:txBody>
          <a:bodyPr/>
          <a:lstStyle/>
          <a:p>
            <a:pPr marL="332100" indent="-332100"/>
            <a:r>
              <a:rPr lang="en-US" sz="2400" dirty="0"/>
              <a:t>If you were designing a coaching skills training </a:t>
            </a:r>
            <a:r>
              <a:rPr lang="en-US" sz="2400" dirty="0" err="1"/>
              <a:t>programme</a:t>
            </a:r>
            <a:r>
              <a:rPr lang="en-US" sz="2400" dirty="0"/>
              <a:t>, how much emphasis would you give to the theory and how much to practice ?</a:t>
            </a:r>
          </a:p>
          <a:p>
            <a:pPr marL="332100" indent="-332100"/>
            <a:endParaRPr lang="en-US" sz="2400" dirty="0"/>
          </a:p>
          <a:p>
            <a:pPr marL="332100" indent="-332100"/>
            <a:r>
              <a:rPr lang="en-US" sz="2400" dirty="0"/>
              <a:t>What would be your reasons?</a:t>
            </a:r>
            <a:endParaRPr lang="en-GB" sz="2400" dirty="0"/>
          </a:p>
          <a:p>
            <a:pPr>
              <a:buNone/>
            </a:pPr>
            <a:endParaRPr lang="en-GB" dirty="0"/>
          </a:p>
        </p:txBody>
      </p:sp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C2A442B8-17EF-4E7F-914F-80C70562188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004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6608"/>
    </mc:Choice>
    <mc:Fallback xmlns="">
      <p:transition spd="slow" advTm="1266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700" dirty="0"/>
              <a:t>Traditional–Original: </a:t>
            </a:r>
            <a:br>
              <a:rPr lang="en-GB" sz="2700" dirty="0"/>
            </a:br>
            <a:r>
              <a:rPr lang="en-GB" sz="1800" dirty="0"/>
              <a:t>How custom and practices influence a person’s perceptions </a:t>
            </a:r>
            <a:br>
              <a:rPr lang="en-GB" sz="1800" dirty="0"/>
            </a:br>
            <a:endParaRPr lang="en-GB" sz="1800" dirty="0"/>
          </a:p>
        </p:txBody>
      </p:sp>
      <p:pic>
        <p:nvPicPr>
          <p:cNvPr id="5" name="Picture 4" descr="19 Traditional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954395" y="2404982"/>
            <a:ext cx="2079048" cy="1889135"/>
          </a:xfrm>
          <a:prstGeom prst="rect">
            <a:avLst/>
          </a:prstGeom>
        </p:spPr>
      </p:pic>
      <p:pic>
        <p:nvPicPr>
          <p:cNvPr id="6" name="Picture 5" descr="20 Original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050753" y="2485138"/>
            <a:ext cx="2071757" cy="1882511"/>
          </a:xfrm>
          <a:prstGeom prst="rect">
            <a:avLst/>
          </a:prstGeom>
        </p:spPr>
      </p:pic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C095D4B4-5D8A-42C6-A12A-2FB6FE22C54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770"/>
    </mc:Choice>
    <mc:Fallback xmlns="">
      <p:transition spd="slow" advTm="167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700" dirty="0"/>
              <a:t>Traditional - original exercise</a:t>
            </a:r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>
          <a:xfrm>
            <a:off x="1813322" y="1871662"/>
            <a:ext cx="5909072" cy="3614738"/>
          </a:xfrm>
        </p:spPr>
        <p:txBody>
          <a:bodyPr/>
          <a:lstStyle/>
          <a:p>
            <a:r>
              <a:rPr lang="en-US" sz="1800" dirty="0"/>
              <a:t>Describe your ideal Christmas or other festival, </a:t>
            </a:r>
          </a:p>
          <a:p>
            <a:r>
              <a:rPr lang="en-US" sz="1800" dirty="0"/>
              <a:t>wedding or birthday celebration</a:t>
            </a:r>
            <a:endParaRPr lang="en-GB" sz="1800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50728" y="1690688"/>
            <a:ext cx="1803992" cy="3154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13C4E426-665F-4B61-8E3A-7C2F73017C4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015"/>
    </mc:Choice>
    <mc:Fallback xmlns="">
      <p:transition spd="slow" advTm="230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700" dirty="0"/>
              <a:t>Traditional - original exercise</a:t>
            </a:r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>
          <a:xfrm>
            <a:off x="1813322" y="1871662"/>
            <a:ext cx="5909072" cy="3614738"/>
          </a:xfrm>
        </p:spPr>
        <p:txBody>
          <a:bodyPr/>
          <a:lstStyle/>
          <a:p>
            <a:r>
              <a:rPr lang="en-US" sz="1800" dirty="0"/>
              <a:t>Describe your ideal Christmas or other festival, </a:t>
            </a:r>
          </a:p>
          <a:p>
            <a:r>
              <a:rPr lang="en-US" sz="1800" dirty="0"/>
              <a:t>wedding or birthday celebration</a:t>
            </a:r>
            <a:endParaRPr lang="en-GB" sz="1800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50728" y="1690688"/>
            <a:ext cx="1803992" cy="3154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02B16A42-A626-4E19-86F5-CFB180168B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347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2504"/>
    </mc:Choice>
    <mc:Fallback xmlns="">
      <p:transition spd="slow" advTm="825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FF1340-201E-4D54-B0A0-9A6FADB26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MBTI Step I and Step II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57D5CD-2749-4B97-92E7-159ACC7C6F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sz="3200" dirty="0"/>
          </a:p>
          <a:p>
            <a:endParaRPr lang="en-GB" sz="3200" dirty="0"/>
          </a:p>
          <a:p>
            <a:r>
              <a:rPr lang="en-GB" sz="3200" dirty="0"/>
              <a:t>Source: Myers-Briggs Company. </a:t>
            </a:r>
          </a:p>
          <a:p>
            <a:r>
              <a:rPr lang="en-GB" sz="3200" dirty="0"/>
              <a:t>Reproduced with permission. </a:t>
            </a:r>
          </a:p>
          <a:p>
            <a:r>
              <a:rPr lang="en-GB" sz="3200" dirty="0"/>
              <a:t>Adapted by Helen Ure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F37617-AD84-4F21-B757-8334F77247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0264" y="1417638"/>
            <a:ext cx="2556102" cy="2527936"/>
          </a:xfrm>
          <a:prstGeom prst="rect">
            <a:avLst/>
          </a:prstGeom>
        </p:spPr>
      </p:pic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0C5D6ADA-65C5-41DC-8712-E1CEEA4BC3A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269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602"/>
    </mc:Choice>
    <mc:Fallback xmlns="">
      <p:transition spd="slow" advTm="126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four pairs of preferences</a:t>
            </a:r>
            <a:endParaRPr lang="en-US" dirty="0"/>
          </a:p>
        </p:txBody>
      </p:sp>
      <p:grpSp>
        <p:nvGrpSpPr>
          <p:cNvPr id="44035" name="Group 26"/>
          <p:cNvGrpSpPr>
            <a:grpSpLocks/>
          </p:cNvGrpSpPr>
          <p:nvPr/>
        </p:nvGrpSpPr>
        <p:grpSpPr bwMode="auto">
          <a:xfrm>
            <a:off x="1314450" y="4740521"/>
            <a:ext cx="7026519" cy="921726"/>
            <a:chOff x="931702" y="4360263"/>
            <a:chExt cx="7723199" cy="1168667"/>
          </a:xfrm>
        </p:grpSpPr>
        <p:sp>
          <p:nvSpPr>
            <p:cNvPr id="44056" name="Rectangle 5"/>
            <p:cNvSpPr>
              <a:spLocks noChangeArrowheads="1"/>
            </p:cNvSpPr>
            <p:nvPr/>
          </p:nvSpPr>
          <p:spPr bwMode="auto">
            <a:xfrm>
              <a:off x="931704" y="5065749"/>
              <a:ext cx="7723197" cy="46318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1385" b="1" dirty="0">
                  <a:solidFill>
                    <a:srgbClr val="595959"/>
                  </a:solidFill>
                  <a:latin typeface="Verdana" pitchFamily="34" charset="0"/>
                  <a:ea typeface="Calibri" pitchFamily="34" charset="0"/>
                  <a:cs typeface="Times New Roman" pitchFamily="18" charset="0"/>
                </a:rPr>
                <a:t>How do you approach the outside world?</a:t>
              </a:r>
            </a:p>
          </p:txBody>
        </p:sp>
        <p:sp>
          <p:nvSpPr>
            <p:cNvPr id="44057" name="Rectangle 4"/>
            <p:cNvSpPr>
              <a:spLocks noChangeArrowheads="1"/>
            </p:cNvSpPr>
            <p:nvPr/>
          </p:nvSpPr>
          <p:spPr bwMode="auto">
            <a:xfrm>
              <a:off x="931702" y="4360263"/>
              <a:ext cx="3780000" cy="562611"/>
            </a:xfrm>
            <a:prstGeom prst="rect">
              <a:avLst/>
            </a:prstGeom>
            <a:solidFill>
              <a:srgbClr val="722584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GB" sz="2308" b="1">
                  <a:solidFill>
                    <a:srgbClr val="FFFFFF"/>
                  </a:solidFill>
                  <a:latin typeface="Calibri" pitchFamily="34" charset="0"/>
                </a:rPr>
                <a:t>J</a:t>
              </a:r>
              <a:r>
                <a:rPr lang="en-GB" sz="2308">
                  <a:solidFill>
                    <a:srgbClr val="FFFFFF"/>
                  </a:solidFill>
                  <a:latin typeface="Calibri" pitchFamily="34" charset="0"/>
                </a:rPr>
                <a:t>UDGING</a:t>
              </a:r>
              <a:endParaRPr lang="en-GB" sz="2308"/>
            </a:p>
          </p:txBody>
        </p:sp>
        <p:sp>
          <p:nvSpPr>
            <p:cNvPr id="44058" name="Rectangle 3"/>
            <p:cNvSpPr>
              <a:spLocks noChangeArrowheads="1"/>
            </p:cNvSpPr>
            <p:nvPr/>
          </p:nvSpPr>
          <p:spPr bwMode="auto">
            <a:xfrm>
              <a:off x="4859092" y="4360263"/>
              <a:ext cx="3780000" cy="562611"/>
            </a:xfrm>
            <a:prstGeom prst="rect">
              <a:avLst/>
            </a:prstGeom>
            <a:solidFill>
              <a:srgbClr val="CDD5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GB" sz="2308" b="1">
                  <a:solidFill>
                    <a:srgbClr val="FFFFFF"/>
                  </a:solidFill>
                  <a:latin typeface="Calibri" pitchFamily="34" charset="0"/>
                </a:rPr>
                <a:t>P</a:t>
              </a:r>
              <a:r>
                <a:rPr lang="en-GB" sz="2308">
                  <a:solidFill>
                    <a:srgbClr val="FFFFFF"/>
                  </a:solidFill>
                  <a:latin typeface="Calibri" pitchFamily="34" charset="0"/>
                </a:rPr>
                <a:t>ERCEIVING</a:t>
              </a:r>
              <a:endParaRPr lang="en-GB" sz="2308"/>
            </a:p>
          </p:txBody>
        </p:sp>
        <p:cxnSp>
          <p:nvCxnSpPr>
            <p:cNvPr id="44059" name="AutoShape 2"/>
            <p:cNvCxnSpPr>
              <a:cxnSpLocks noChangeShapeType="1"/>
            </p:cNvCxnSpPr>
            <p:nvPr/>
          </p:nvCxnSpPr>
          <p:spPr bwMode="auto">
            <a:xfrm>
              <a:off x="4514554" y="4646427"/>
              <a:ext cx="557174" cy="0"/>
            </a:xfrm>
            <a:prstGeom prst="straightConnector1">
              <a:avLst/>
            </a:prstGeom>
            <a:noFill/>
            <a:ln w="95250">
              <a:solidFill>
                <a:srgbClr val="FFFFFF"/>
              </a:solidFill>
              <a:round/>
              <a:headEnd/>
              <a:tailEnd/>
            </a:ln>
          </p:spPr>
        </p:cxnSp>
      </p:grpSp>
      <p:sp>
        <p:nvSpPr>
          <p:cNvPr id="44036" name="Rectangle 28"/>
          <p:cNvSpPr>
            <a:spLocks noChangeArrowheads="1"/>
          </p:cNvSpPr>
          <p:nvPr/>
        </p:nvSpPr>
        <p:spPr bwMode="auto">
          <a:xfrm>
            <a:off x="4486740" y="652422"/>
            <a:ext cx="184731" cy="3481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>
              <a:tabLst>
                <a:tab pos="249122" algn="l"/>
              </a:tabLst>
            </a:pPr>
            <a:endParaRPr lang="en-US" sz="1662"/>
          </a:p>
        </p:txBody>
      </p:sp>
      <p:sp>
        <p:nvSpPr>
          <p:cNvPr id="44037" name="Rectangle 35"/>
          <p:cNvSpPr>
            <a:spLocks noChangeArrowheads="1"/>
          </p:cNvSpPr>
          <p:nvPr/>
        </p:nvSpPr>
        <p:spPr bwMode="auto">
          <a:xfrm>
            <a:off x="4908771" y="503988"/>
            <a:ext cx="184731" cy="50430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>
              <a:tabLst>
                <a:tab pos="249122" algn="l"/>
              </a:tabLst>
            </a:pPr>
            <a:br>
              <a:rPr lang="en-US" sz="1015">
                <a:ea typeface="Calibri" pitchFamily="34" charset="0"/>
                <a:cs typeface="Times New Roman" pitchFamily="18" charset="0"/>
              </a:rPr>
            </a:br>
            <a:endParaRPr lang="en-US" sz="1662">
              <a:ea typeface="Calibri" pitchFamily="34" charset="0"/>
              <a:cs typeface="Times New Roman" pitchFamily="18" charset="0"/>
            </a:endParaRPr>
          </a:p>
        </p:txBody>
      </p:sp>
      <p:grpSp>
        <p:nvGrpSpPr>
          <p:cNvPr id="44038" name="Group 32"/>
          <p:cNvGrpSpPr>
            <a:grpSpLocks/>
          </p:cNvGrpSpPr>
          <p:nvPr/>
        </p:nvGrpSpPr>
        <p:grpSpPr bwMode="auto">
          <a:xfrm>
            <a:off x="1314450" y="3679583"/>
            <a:ext cx="7026519" cy="921726"/>
            <a:chOff x="931702" y="4360263"/>
            <a:chExt cx="7723199" cy="1168667"/>
          </a:xfrm>
        </p:grpSpPr>
        <p:sp>
          <p:nvSpPr>
            <p:cNvPr id="44052" name="Rectangle 5"/>
            <p:cNvSpPr>
              <a:spLocks noChangeArrowheads="1"/>
            </p:cNvSpPr>
            <p:nvPr/>
          </p:nvSpPr>
          <p:spPr bwMode="auto">
            <a:xfrm>
              <a:off x="931704" y="5065749"/>
              <a:ext cx="7723197" cy="46318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385" b="1" dirty="0">
                  <a:solidFill>
                    <a:srgbClr val="595959"/>
                  </a:solidFill>
                  <a:latin typeface="Verdana" pitchFamily="34" charset="0"/>
                  <a:ea typeface="Calibri" pitchFamily="34" charset="0"/>
                  <a:cs typeface="Times New Roman" pitchFamily="18" charset="0"/>
                </a:rPr>
                <a:t>How do you decide and come to conclusions?</a:t>
              </a:r>
            </a:p>
            <a:p>
              <a:pPr eaLnBrk="0" hangingPunct="0"/>
              <a:endParaRPr lang="en-GB" sz="1385" dirty="0">
                <a:ea typeface="Calibri" pitchFamily="34" charset="0"/>
                <a:cs typeface="Times New Roman" pitchFamily="18" charset="0"/>
              </a:endParaRPr>
            </a:p>
          </p:txBody>
        </p:sp>
        <p:sp>
          <p:nvSpPr>
            <p:cNvPr id="44053" name="Rectangle 4"/>
            <p:cNvSpPr>
              <a:spLocks noChangeArrowheads="1"/>
            </p:cNvSpPr>
            <p:nvPr/>
          </p:nvSpPr>
          <p:spPr bwMode="auto">
            <a:xfrm>
              <a:off x="931702" y="4360263"/>
              <a:ext cx="3780000" cy="562611"/>
            </a:xfrm>
            <a:prstGeom prst="rect">
              <a:avLst/>
            </a:prstGeom>
            <a:solidFill>
              <a:srgbClr val="00499A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GB" sz="2308" b="1" dirty="0">
                  <a:solidFill>
                    <a:srgbClr val="FFFFFF"/>
                  </a:solidFill>
                  <a:latin typeface="Calibri" pitchFamily="34" charset="0"/>
                </a:rPr>
                <a:t>T</a:t>
              </a:r>
              <a:r>
                <a:rPr lang="en-GB" sz="2308" dirty="0">
                  <a:solidFill>
                    <a:srgbClr val="FFFFFF"/>
                  </a:solidFill>
                  <a:latin typeface="Calibri" pitchFamily="34" charset="0"/>
                </a:rPr>
                <a:t>HINKING</a:t>
              </a:r>
              <a:endParaRPr lang="en-GB" sz="2308" dirty="0"/>
            </a:p>
          </p:txBody>
        </p:sp>
        <p:sp>
          <p:nvSpPr>
            <p:cNvPr id="44054" name="Rectangle 3"/>
            <p:cNvSpPr>
              <a:spLocks noChangeArrowheads="1"/>
            </p:cNvSpPr>
            <p:nvPr/>
          </p:nvSpPr>
          <p:spPr bwMode="auto">
            <a:xfrm>
              <a:off x="4859092" y="4360263"/>
              <a:ext cx="3780000" cy="562611"/>
            </a:xfrm>
            <a:prstGeom prst="rect">
              <a:avLst/>
            </a:prstGeom>
            <a:solidFill>
              <a:srgbClr val="E4231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GB" sz="2308" b="1">
                  <a:solidFill>
                    <a:srgbClr val="FFFFFF"/>
                  </a:solidFill>
                  <a:latin typeface="Calibri" pitchFamily="34" charset="0"/>
                </a:rPr>
                <a:t>F</a:t>
              </a:r>
              <a:r>
                <a:rPr lang="en-GB" sz="2308">
                  <a:solidFill>
                    <a:srgbClr val="FFFFFF"/>
                  </a:solidFill>
                  <a:latin typeface="Calibri" pitchFamily="34" charset="0"/>
                </a:rPr>
                <a:t>EELING</a:t>
              </a:r>
              <a:endParaRPr lang="en-GB" sz="2308"/>
            </a:p>
          </p:txBody>
        </p:sp>
        <p:cxnSp>
          <p:nvCxnSpPr>
            <p:cNvPr id="44055" name="AutoShape 2"/>
            <p:cNvCxnSpPr>
              <a:cxnSpLocks noChangeShapeType="1"/>
            </p:cNvCxnSpPr>
            <p:nvPr/>
          </p:nvCxnSpPr>
          <p:spPr bwMode="auto">
            <a:xfrm>
              <a:off x="4514554" y="4646427"/>
              <a:ext cx="557174" cy="0"/>
            </a:xfrm>
            <a:prstGeom prst="straightConnector1">
              <a:avLst/>
            </a:prstGeom>
            <a:noFill/>
            <a:ln w="95250">
              <a:solidFill>
                <a:srgbClr val="FFFFFF"/>
              </a:solidFill>
              <a:round/>
              <a:headEnd/>
              <a:tailEnd/>
            </a:ln>
          </p:spPr>
        </p:cxnSp>
      </p:grpSp>
      <p:grpSp>
        <p:nvGrpSpPr>
          <p:cNvPr id="44039" name="Group 37"/>
          <p:cNvGrpSpPr>
            <a:grpSpLocks/>
          </p:cNvGrpSpPr>
          <p:nvPr/>
        </p:nvGrpSpPr>
        <p:grpSpPr bwMode="auto">
          <a:xfrm>
            <a:off x="1314450" y="2609852"/>
            <a:ext cx="7026519" cy="921726"/>
            <a:chOff x="931702" y="4360263"/>
            <a:chExt cx="7723199" cy="1168667"/>
          </a:xfrm>
        </p:grpSpPr>
        <p:sp>
          <p:nvSpPr>
            <p:cNvPr id="44048" name="Rectangle 5"/>
            <p:cNvSpPr>
              <a:spLocks noChangeArrowheads="1"/>
            </p:cNvSpPr>
            <p:nvPr/>
          </p:nvSpPr>
          <p:spPr bwMode="auto">
            <a:xfrm>
              <a:off x="931704" y="5065749"/>
              <a:ext cx="7723197" cy="46318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385" b="1" dirty="0">
                  <a:solidFill>
                    <a:srgbClr val="595959"/>
                  </a:solidFill>
                  <a:latin typeface="Verdana" pitchFamily="34" charset="0"/>
                  <a:ea typeface="Calibri" pitchFamily="34" charset="0"/>
                  <a:cs typeface="Times New Roman" pitchFamily="18" charset="0"/>
                </a:rPr>
                <a:t>How do you take in information?</a:t>
              </a:r>
              <a:endParaRPr lang="en-GB" sz="1385" b="1" dirty="0">
                <a:solidFill>
                  <a:srgbClr val="595959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endParaRPr>
            </a:p>
          </p:txBody>
        </p:sp>
        <p:sp>
          <p:nvSpPr>
            <p:cNvPr id="44049" name="Rectangle 4"/>
            <p:cNvSpPr>
              <a:spLocks noChangeArrowheads="1"/>
            </p:cNvSpPr>
            <p:nvPr/>
          </p:nvSpPr>
          <p:spPr bwMode="auto">
            <a:xfrm>
              <a:off x="931702" y="4360263"/>
              <a:ext cx="3780000" cy="562611"/>
            </a:xfrm>
            <a:prstGeom prst="rect">
              <a:avLst/>
            </a:prstGeom>
            <a:solidFill>
              <a:srgbClr val="009D06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GB" sz="2308" b="1">
                  <a:solidFill>
                    <a:srgbClr val="FFFFFF"/>
                  </a:solidFill>
                  <a:latin typeface="Calibri" pitchFamily="34" charset="0"/>
                </a:rPr>
                <a:t>S</a:t>
              </a:r>
              <a:r>
                <a:rPr lang="en-GB" sz="2308">
                  <a:solidFill>
                    <a:srgbClr val="FFFFFF"/>
                  </a:solidFill>
                  <a:latin typeface="Calibri" pitchFamily="34" charset="0"/>
                </a:rPr>
                <a:t>ENSING</a:t>
              </a:r>
              <a:endParaRPr lang="en-GB" sz="2308"/>
            </a:p>
          </p:txBody>
        </p:sp>
        <p:sp>
          <p:nvSpPr>
            <p:cNvPr id="44050" name="Rectangle 3"/>
            <p:cNvSpPr>
              <a:spLocks noChangeArrowheads="1"/>
            </p:cNvSpPr>
            <p:nvPr/>
          </p:nvSpPr>
          <p:spPr bwMode="auto">
            <a:xfrm>
              <a:off x="4858534" y="4360263"/>
              <a:ext cx="3780260" cy="562966"/>
            </a:xfrm>
            <a:prstGeom prst="rect">
              <a:avLst/>
            </a:prstGeom>
            <a:solidFill>
              <a:srgbClr val="FFD6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GB" sz="2308">
                  <a:solidFill>
                    <a:schemeClr val="bg1"/>
                  </a:solidFill>
                  <a:latin typeface="Calibri" pitchFamily="34" charset="0"/>
                  <a:ea typeface="Calibri" pitchFamily="34" charset="0"/>
                  <a:cs typeface="Calibri" pitchFamily="34" charset="0"/>
                </a:rPr>
                <a:t>I</a:t>
              </a:r>
              <a:r>
                <a:rPr lang="en-GB" sz="2308" b="1">
                  <a:solidFill>
                    <a:schemeClr val="bg1"/>
                  </a:solidFill>
                  <a:latin typeface="Calibri" pitchFamily="34" charset="0"/>
                  <a:ea typeface="Calibri" pitchFamily="34" charset="0"/>
                  <a:cs typeface="Calibri" pitchFamily="34" charset="0"/>
                </a:rPr>
                <a:t>N</a:t>
              </a:r>
              <a:r>
                <a:rPr lang="en-GB" sz="2308">
                  <a:solidFill>
                    <a:schemeClr val="bg1"/>
                  </a:solidFill>
                  <a:latin typeface="Calibri" pitchFamily="34" charset="0"/>
                  <a:ea typeface="Calibri" pitchFamily="34" charset="0"/>
                  <a:cs typeface="Calibri" pitchFamily="34" charset="0"/>
                </a:rPr>
                <a:t>TUITION</a:t>
              </a:r>
              <a:endParaRPr lang="en-GB" sz="2308">
                <a:solidFill>
                  <a:schemeClr val="bg1"/>
                </a:solidFill>
              </a:endParaRPr>
            </a:p>
          </p:txBody>
        </p:sp>
        <p:cxnSp>
          <p:nvCxnSpPr>
            <p:cNvPr id="44051" name="AutoShape 2"/>
            <p:cNvCxnSpPr>
              <a:cxnSpLocks noChangeShapeType="1"/>
            </p:cNvCxnSpPr>
            <p:nvPr/>
          </p:nvCxnSpPr>
          <p:spPr bwMode="auto">
            <a:xfrm>
              <a:off x="4514554" y="4646427"/>
              <a:ext cx="557174" cy="0"/>
            </a:xfrm>
            <a:prstGeom prst="straightConnector1">
              <a:avLst/>
            </a:prstGeom>
            <a:noFill/>
            <a:ln w="95250">
              <a:solidFill>
                <a:srgbClr val="FFFFFF"/>
              </a:solidFill>
              <a:round/>
              <a:headEnd/>
              <a:tailEnd/>
            </a:ln>
          </p:spPr>
        </p:cxnSp>
      </p:grpSp>
      <p:grpSp>
        <p:nvGrpSpPr>
          <p:cNvPr id="44040" name="Group 42"/>
          <p:cNvGrpSpPr>
            <a:grpSpLocks/>
          </p:cNvGrpSpPr>
          <p:nvPr/>
        </p:nvGrpSpPr>
        <p:grpSpPr bwMode="auto">
          <a:xfrm>
            <a:off x="1299797" y="1569429"/>
            <a:ext cx="7026519" cy="921726"/>
            <a:chOff x="931702" y="4360263"/>
            <a:chExt cx="7723199" cy="1168667"/>
          </a:xfrm>
        </p:grpSpPr>
        <p:sp>
          <p:nvSpPr>
            <p:cNvPr id="44044" name="Rectangle 5"/>
            <p:cNvSpPr>
              <a:spLocks noChangeArrowheads="1"/>
            </p:cNvSpPr>
            <p:nvPr/>
          </p:nvSpPr>
          <p:spPr bwMode="auto">
            <a:xfrm>
              <a:off x="931704" y="5065749"/>
              <a:ext cx="7723197" cy="46318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GB" sz="1385" b="1" dirty="0">
                  <a:solidFill>
                    <a:srgbClr val="595959"/>
                  </a:solidFill>
                  <a:latin typeface="Verdana" pitchFamily="34" charset="0"/>
                  <a:ea typeface="Calibri" pitchFamily="34" charset="0"/>
                  <a:cs typeface="Times New Roman" pitchFamily="18" charset="0"/>
                </a:rPr>
                <a:t>How do you direct and receive energy?</a:t>
              </a:r>
              <a:endParaRPr lang="en-GB" sz="1385" dirty="0">
                <a:ea typeface="Calibri" pitchFamily="34" charset="0"/>
                <a:cs typeface="Times New Roman" pitchFamily="18" charset="0"/>
              </a:endParaRPr>
            </a:p>
          </p:txBody>
        </p:sp>
        <p:sp>
          <p:nvSpPr>
            <p:cNvPr id="44045" name="Rectangle 4"/>
            <p:cNvSpPr>
              <a:spLocks noChangeArrowheads="1"/>
            </p:cNvSpPr>
            <p:nvPr/>
          </p:nvSpPr>
          <p:spPr bwMode="auto">
            <a:xfrm>
              <a:off x="931702" y="4360263"/>
              <a:ext cx="3780000" cy="562611"/>
            </a:xfrm>
            <a:prstGeom prst="rect">
              <a:avLst/>
            </a:prstGeom>
            <a:solidFill>
              <a:srgbClr val="F07D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GB" sz="2308" b="1" dirty="0">
                  <a:solidFill>
                    <a:srgbClr val="FFFFFF"/>
                  </a:solidFill>
                  <a:latin typeface="Calibri" pitchFamily="34" charset="0"/>
                </a:rPr>
                <a:t>E</a:t>
              </a:r>
              <a:r>
                <a:rPr lang="en-GB" sz="2308" dirty="0">
                  <a:solidFill>
                    <a:srgbClr val="FFFFFF"/>
                  </a:solidFill>
                  <a:latin typeface="Calibri" pitchFamily="34" charset="0"/>
                </a:rPr>
                <a:t>XTRAVERSION</a:t>
              </a:r>
              <a:endParaRPr lang="en-GB" sz="2308" dirty="0"/>
            </a:p>
          </p:txBody>
        </p:sp>
        <p:sp>
          <p:nvSpPr>
            <p:cNvPr id="44046" name="Rectangle 3"/>
            <p:cNvSpPr>
              <a:spLocks noChangeArrowheads="1"/>
            </p:cNvSpPr>
            <p:nvPr/>
          </p:nvSpPr>
          <p:spPr bwMode="auto">
            <a:xfrm>
              <a:off x="4859092" y="4360263"/>
              <a:ext cx="3780000" cy="562611"/>
            </a:xfrm>
            <a:prstGeom prst="rect">
              <a:avLst/>
            </a:prstGeom>
            <a:solidFill>
              <a:srgbClr val="009DC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GB" sz="2308" b="1">
                  <a:solidFill>
                    <a:srgbClr val="FFFFFF"/>
                  </a:solidFill>
                  <a:latin typeface="Calibri" pitchFamily="34" charset="0"/>
                </a:rPr>
                <a:t>I</a:t>
              </a:r>
              <a:r>
                <a:rPr lang="en-GB" sz="2308">
                  <a:solidFill>
                    <a:srgbClr val="FFFFFF"/>
                  </a:solidFill>
                  <a:latin typeface="Calibri" pitchFamily="34" charset="0"/>
                </a:rPr>
                <a:t>NTROVERSION</a:t>
              </a:r>
              <a:endParaRPr lang="en-GB" sz="2308"/>
            </a:p>
          </p:txBody>
        </p:sp>
        <p:cxnSp>
          <p:nvCxnSpPr>
            <p:cNvPr id="44047" name="AutoShape 2"/>
            <p:cNvCxnSpPr>
              <a:cxnSpLocks noChangeShapeType="1"/>
            </p:cNvCxnSpPr>
            <p:nvPr/>
          </p:nvCxnSpPr>
          <p:spPr bwMode="auto">
            <a:xfrm>
              <a:off x="4514554" y="4646427"/>
              <a:ext cx="557174" cy="0"/>
            </a:xfrm>
            <a:prstGeom prst="straightConnector1">
              <a:avLst/>
            </a:prstGeom>
            <a:noFill/>
            <a:ln w="95250">
              <a:solidFill>
                <a:srgbClr val="FFFFFF"/>
              </a:solidFill>
              <a:round/>
              <a:headEnd/>
              <a:tailEnd/>
            </a:ln>
          </p:spPr>
        </p:cxnSp>
      </p:grpSp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CB34234C-D436-4300-BFD3-AC01F87366C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588"/>
    </mc:Choice>
    <mc:Fallback xmlns="">
      <p:transition spd="slow" advTm="125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BB72FE-77BC-43FB-85F0-B293AFC69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CCE3B9F-6E75-4049-B88A-CEF6845091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28650" y="1131094"/>
            <a:ext cx="7886700" cy="4496276"/>
          </a:xfrm>
          <a:prstGeom prst="rect">
            <a:avLst/>
          </a:prstGeom>
        </p:spPr>
      </p:pic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BE7EC3E4-B614-4EBE-8702-D5D34B9C17C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379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057"/>
    </mc:Choice>
    <mc:Fallback xmlns="">
      <p:transition spd="slow" advTm="360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700"/>
              <a:t>Concrete–Abstract: </a:t>
            </a:r>
            <a:r>
              <a:rPr lang="en-GB" sz="1800"/>
              <a:t>What type of information</a:t>
            </a:r>
            <a:br>
              <a:rPr lang="en-GB" sz="1800"/>
            </a:br>
            <a:r>
              <a:rPr lang="en-GB" sz="1800"/>
              <a:t>a person pays attention to and is stimulated by</a:t>
            </a:r>
          </a:p>
        </p:txBody>
      </p:sp>
      <p:pic>
        <p:nvPicPr>
          <p:cNvPr id="5" name="Picture 4" descr="11 Concrete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186592" y="2861213"/>
            <a:ext cx="1675217" cy="1675217"/>
          </a:xfrm>
          <a:prstGeom prst="rect">
            <a:avLst/>
          </a:prstGeom>
        </p:spPr>
      </p:pic>
      <p:pic>
        <p:nvPicPr>
          <p:cNvPr id="6" name="Picture 5" descr="12 Abstract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652630" y="2328119"/>
            <a:ext cx="2831325" cy="2232936"/>
          </a:xfrm>
          <a:prstGeom prst="rect">
            <a:avLst/>
          </a:prstGeom>
        </p:spPr>
      </p:pic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AA58DB2A-CE59-4967-864E-8070208429A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130"/>
    </mc:Choice>
    <mc:Fallback xmlns="">
      <p:transition spd="slow" advTm="151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700" dirty="0"/>
              <a:t>Concrete - abstract exercise</a:t>
            </a:r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>
          <a:xfrm>
            <a:off x="1220391" y="1621631"/>
            <a:ext cx="5909072" cy="3614738"/>
          </a:xfrm>
        </p:spPr>
        <p:txBody>
          <a:bodyPr/>
          <a:lstStyle/>
          <a:p>
            <a:pPr>
              <a:buNone/>
            </a:pPr>
            <a:r>
              <a:rPr lang="en-US" sz="1800" dirty="0"/>
              <a:t>	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07627" y="2810932"/>
            <a:ext cx="2534600" cy="220292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D4CAE1C-692B-4F52-9CB5-A7ED4A61E968}"/>
              </a:ext>
            </a:extLst>
          </p:cNvPr>
          <p:cNvSpPr txBox="1">
            <a:spLocks/>
          </p:cNvSpPr>
          <p:nvPr/>
        </p:nvSpPr>
        <p:spPr>
          <a:xfrm>
            <a:off x="1305057" y="1621631"/>
            <a:ext cx="5909072" cy="36147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000" kern="1200">
                <a:solidFill>
                  <a:srgbClr val="4C1C68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rgbClr val="4C1C68"/>
                </a:solidFill>
                <a:latin typeface="+mn-lt"/>
                <a:ea typeface="+mn-ea"/>
                <a:cs typeface="+mn-cs"/>
              </a:defRPr>
            </a:lvl2pPr>
            <a:lvl3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2400" kern="1200">
                <a:solidFill>
                  <a:srgbClr val="4C1C68"/>
                </a:solidFill>
                <a:latin typeface="+mn-lt"/>
                <a:ea typeface="+mn-ea"/>
                <a:cs typeface="+mn-cs"/>
              </a:defRPr>
            </a:lvl3pPr>
            <a:lvl4pPr marL="0" indent="1778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rgbClr val="4C1C68"/>
                </a:solidFill>
                <a:latin typeface="+mn-lt"/>
                <a:ea typeface="+mn-ea"/>
                <a:cs typeface="+mn-cs"/>
              </a:defRPr>
            </a:lvl4pPr>
            <a:lvl5pPr marL="0" indent="1778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rgbClr val="4C1C6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/>
              <a:t>What kind of information would you like when being briefed for a task?</a:t>
            </a:r>
          </a:p>
          <a:p>
            <a:r>
              <a:rPr lang="en-US" sz="1800"/>
              <a:t>How comfortable are you with ambiguity?</a:t>
            </a:r>
            <a:endParaRPr lang="en-US" sz="1800" dirty="0"/>
          </a:p>
        </p:txBody>
      </p:sp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CA1EE459-F2DC-40BE-9211-B1D2BA843B2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239"/>
    </mc:Choice>
    <mc:Fallback xmlns="">
      <p:transition spd="slow" advTm="342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700" dirty="0"/>
              <a:t>Concrete - abstract exercise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07627" y="2921000"/>
            <a:ext cx="2534600" cy="209285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0BCC643-3BE7-4A9C-A135-7CF3654208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1540933"/>
            <a:ext cx="6536267" cy="4525963"/>
          </a:xfrm>
        </p:spPr>
        <p:txBody>
          <a:bodyPr/>
          <a:lstStyle/>
          <a:p>
            <a:r>
              <a:rPr lang="en-US" sz="1800" dirty="0"/>
              <a:t>What kind of information would you like when being briefed for a task?</a:t>
            </a:r>
          </a:p>
          <a:p>
            <a:endParaRPr lang="en-US" sz="1800" dirty="0"/>
          </a:p>
          <a:p>
            <a:r>
              <a:rPr lang="en-US" sz="1800" dirty="0"/>
              <a:t>How comfortable are you with ambiguity?</a:t>
            </a:r>
          </a:p>
        </p:txBody>
      </p:sp>
      <p:pic>
        <p:nvPicPr>
          <p:cNvPr id="8" name="Video 7">
            <a:hlinkClick r:id="" action="ppaction://media"/>
            <a:extLst>
              <a:ext uri="{FF2B5EF4-FFF2-40B4-BE49-F238E27FC236}">
                <a16:creationId xmlns:a16="http://schemas.microsoft.com/office/drawing/2014/main" id="{B18A0FB0-E02C-4777-8F1C-7AABB190CB8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34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7964"/>
    </mc:Choice>
    <mc:Fallback xmlns="">
      <p:transition spd="slow" advTm="1079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6813" y="928688"/>
            <a:ext cx="6810375" cy="4572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GB" sz="3000"/>
              <a:t>Realistic–Imaginative: </a:t>
            </a:r>
            <a:br>
              <a:rPr lang="en-GB" sz="2325"/>
            </a:br>
            <a:r>
              <a:rPr lang="en-GB" sz="2025"/>
              <a:t>How someone's perceptions influence how they </a:t>
            </a:r>
            <a:br>
              <a:rPr lang="en-GB" sz="2025"/>
            </a:br>
            <a:r>
              <a:rPr lang="en-GB" sz="2025"/>
              <a:t>approach a task</a:t>
            </a:r>
          </a:p>
        </p:txBody>
      </p:sp>
      <p:pic>
        <p:nvPicPr>
          <p:cNvPr id="8" name="Picture 7"/>
          <p:cNvPicPr/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845165" y="2093289"/>
            <a:ext cx="2598250" cy="256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14 Imaginative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789942" y="2197647"/>
            <a:ext cx="2780439" cy="2538661"/>
          </a:xfrm>
          <a:prstGeom prst="rect">
            <a:avLst/>
          </a:prstGeom>
        </p:spPr>
      </p:pic>
      <p:pic>
        <p:nvPicPr>
          <p:cNvPr id="4" name="Video 3">
            <a:hlinkClick r:id="" action="ppaction://media"/>
            <a:extLst>
              <a:ext uri="{FF2B5EF4-FFF2-40B4-BE49-F238E27FC236}">
                <a16:creationId xmlns:a16="http://schemas.microsoft.com/office/drawing/2014/main" id="{33BCFFD2-1408-4DF6-AAD6-88ADA655A7C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404"/>
    </mc:Choice>
    <mc:Fallback xmlns="">
      <p:transition spd="slow" advTm="164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700" dirty="0"/>
              <a:t>Realistic – Imaginative exercise</a:t>
            </a:r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>
          <a:xfrm>
            <a:off x="1813322" y="1871662"/>
            <a:ext cx="5909072" cy="3614738"/>
          </a:xfrm>
        </p:spPr>
        <p:txBody>
          <a:bodyPr>
            <a:normAutofit/>
          </a:bodyPr>
          <a:lstStyle/>
          <a:p>
            <a:pPr marL="332100" indent="-332100"/>
            <a:r>
              <a:rPr lang="en-US" sz="2400" dirty="0"/>
              <a:t>If someone described you as having common sense, how would you react? What </a:t>
            </a:r>
            <a:r>
              <a:rPr lang="en-US" sz="2400" dirty="0" err="1"/>
              <a:t>behaviours</a:t>
            </a:r>
            <a:r>
              <a:rPr lang="en-US" sz="2400" dirty="0"/>
              <a:t> or characteristics would you associate with having common sense?</a:t>
            </a:r>
          </a:p>
          <a:p>
            <a:pPr marL="332100" indent="-332100"/>
            <a:endParaRPr lang="en-GB" sz="2400" dirty="0"/>
          </a:p>
          <a:p>
            <a:pPr marL="332100" indent="-332100"/>
            <a:r>
              <a:rPr lang="en-US" sz="2400" dirty="0"/>
              <a:t>If someone described you as creative, how would you react? What </a:t>
            </a:r>
            <a:r>
              <a:rPr lang="en-US" sz="2400" dirty="0" err="1"/>
              <a:t>behaviours</a:t>
            </a:r>
            <a:r>
              <a:rPr lang="en-US" sz="2400" dirty="0"/>
              <a:t> or characteristics would you associate with being creative?</a:t>
            </a:r>
            <a:endParaRPr lang="en-GB" sz="2400" dirty="0"/>
          </a:p>
        </p:txBody>
      </p:sp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B0BFB60C-11D9-4179-9F2A-CF98CAAD07F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995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535"/>
    </mc:Choice>
    <mc:Fallback xmlns="">
      <p:transition spd="slow" advTm="405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">
      <a:dk1>
        <a:srgbClr val="4A196E"/>
      </a:dk1>
      <a:lt1>
        <a:sysClr val="window" lastClr="FFFFFF"/>
      </a:lt1>
      <a:dk2>
        <a:srgbClr val="DE9A18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A7F8906ACB4E140A10FA26D772DBDC6" ma:contentTypeVersion="7" ma:contentTypeDescription="Create a new document." ma:contentTypeScope="" ma:versionID="f23719bb13fedf6d0d47e121505aa352">
  <xsd:schema xmlns:xsd="http://www.w3.org/2001/XMLSchema" xmlns:xs="http://www.w3.org/2001/XMLSchema" xmlns:p="http://schemas.microsoft.com/office/2006/metadata/properties" xmlns:ns3="b3a75e45-5732-4ab4-9753-d1190965077a" targetNamespace="http://schemas.microsoft.com/office/2006/metadata/properties" ma:root="true" ma:fieldsID="94754d3b3598e97054321c5494b57019" ns3:_="">
    <xsd:import namespace="b3a75e45-5732-4ab4-9753-d1190965077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a75e45-5732-4ab4-9753-d1190965077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B6A675C-F603-476C-841E-4D334CCC16C6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b3a75e45-5732-4ab4-9753-d1190965077a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597784A2-DD3F-443A-A4F1-C2C0890F766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83ECB66-3D2B-4418-942F-8C7EFEB1257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3a75e45-5732-4ab4-9753-d1190965077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319</TotalTime>
  <Words>465</Words>
  <Application>Microsoft Office PowerPoint</Application>
  <PresentationFormat>On-screen Show (4:3)</PresentationFormat>
  <Paragraphs>90</Paragraphs>
  <Slides>19</Slides>
  <Notes>11</Notes>
  <HiddenSlides>0</HiddenSlides>
  <MMClips>19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Verdana</vt:lpstr>
      <vt:lpstr>Office Theme</vt:lpstr>
      <vt:lpstr>MBTI Step II</vt:lpstr>
      <vt:lpstr>MBTI Step I and Step II</vt:lpstr>
      <vt:lpstr>The four pairs of preferences</vt:lpstr>
      <vt:lpstr>PowerPoint Presentation</vt:lpstr>
      <vt:lpstr>Concrete–Abstract: What type of information a person pays attention to and is stimulated by</vt:lpstr>
      <vt:lpstr>Concrete - abstract exercise</vt:lpstr>
      <vt:lpstr>Concrete - abstract exercise</vt:lpstr>
      <vt:lpstr>Realistic–Imaginative:  How someone's perceptions influence how they  approach a task</vt:lpstr>
      <vt:lpstr>Realistic – Imaginative exercise</vt:lpstr>
      <vt:lpstr>Realistic – Imaginative exercise</vt:lpstr>
      <vt:lpstr>Practical–Conceptual: What does a person do or create with the information they have taken in </vt:lpstr>
      <vt:lpstr>Practical - conceptual exercise</vt:lpstr>
      <vt:lpstr>Practical - conceptual exercise</vt:lpstr>
      <vt:lpstr>Experiential–Theoretical:  How a person makes sense out of what they have perceived</vt:lpstr>
      <vt:lpstr>Experiential - theoretical exercise</vt:lpstr>
      <vt:lpstr>Experiential - theoretical exercise</vt:lpstr>
      <vt:lpstr>Traditional–Original:  How custom and practices influence a person’s perceptions  </vt:lpstr>
      <vt:lpstr>Traditional - original exercise</vt:lpstr>
      <vt:lpstr>Traditional - original exercise</vt:lpstr>
    </vt:vector>
  </TitlesOfParts>
  <Company>Loughborough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BSc in Automotive  Dealership Management</dc:title>
  <dc:creator>Esther Bexon</dc:creator>
  <cp:lastModifiedBy>Helen Ure</cp:lastModifiedBy>
  <cp:revision>33</cp:revision>
  <cp:lastPrinted>2015-08-12T07:28:39Z</cp:lastPrinted>
  <dcterms:created xsi:type="dcterms:W3CDTF">2015-07-20T12:27:25Z</dcterms:created>
  <dcterms:modified xsi:type="dcterms:W3CDTF">2019-08-21T10:01:14Z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0x010100CA7F8906ACB4E140A10FA26D772DBDC6</vt:lpwstr>
  </property>
</Properties>
</file>