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8" r:id="rId5"/>
    <p:sldId id="259" r:id="rId6"/>
    <p:sldId id="587" r:id="rId7"/>
    <p:sldId id="257" r:id="rId8"/>
    <p:sldId id="358" r:id="rId9"/>
    <p:sldId id="543" r:id="rId10"/>
    <p:sldId id="592" r:id="rId11"/>
    <p:sldId id="360" r:id="rId12"/>
    <p:sldId id="434" r:id="rId13"/>
    <p:sldId id="588" r:id="rId14"/>
    <p:sldId id="361" r:id="rId15"/>
    <p:sldId id="435" r:id="rId16"/>
    <p:sldId id="589" r:id="rId17"/>
    <p:sldId id="362" r:id="rId18"/>
    <p:sldId id="436" r:id="rId19"/>
    <p:sldId id="590" r:id="rId20"/>
    <p:sldId id="363" r:id="rId21"/>
    <p:sldId id="437" r:id="rId22"/>
    <p:sldId id="591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F236A"/>
    <a:srgbClr val="E68324"/>
    <a:srgbClr val="E47824"/>
    <a:srgbClr val="4C1C68"/>
    <a:srgbClr val="EC9D21"/>
    <a:srgbClr val="E89224"/>
    <a:srgbClr val="DE9A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3A7BFD-4DA9-4DAD-BC37-E50EBBD79A1F}" v="7" dt="2019-08-05T11:00:05.9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697" autoAdjust="0"/>
  </p:normalViewPr>
  <p:slideViewPr>
    <p:cSldViewPr snapToGrid="0" snapToObjects="1">
      <p:cViewPr varScale="1">
        <p:scale>
          <a:sx n="90" d="100"/>
          <a:sy n="90" d="100"/>
        </p:scale>
        <p:origin x="557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>
      <p:cViewPr varScale="1">
        <p:scale>
          <a:sx n="65" d="100"/>
          <a:sy n="65" d="100"/>
        </p:scale>
        <p:origin x="3154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50F3C-0C83-1A4F-BC0B-5936074A7B70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44C92-54DE-B347-8299-6B2E91A2A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24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D215B9-CEE1-4B9C-A633-5C7DE41F7B96}" type="datetimeFigureOut">
              <a:rPr lang="en-GB" smtClean="0"/>
              <a:t>14/08/2019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7B1620-84F0-48A3-8322-3CA9B57D8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7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36625" y="750888"/>
            <a:ext cx="5011738" cy="3759200"/>
          </a:xfrm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Handout: Yes – Group FB</a:t>
            </a:r>
          </a:p>
          <a:p>
            <a:endParaRPr lang="en-GB"/>
          </a:p>
          <a:p>
            <a:r>
              <a:rPr lang="en-GB"/>
              <a:t>Invite the EI group to present the preference pair.</a:t>
            </a:r>
          </a:p>
          <a:p>
            <a:endParaRPr lang="en-GB"/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DBC6D8-6DAD-4BE9-8E86-0ACEEF5951AE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Enthusiastic</a:t>
            </a:r>
            <a:r>
              <a:rPr lang="en-GB" baseline="0"/>
              <a:t> - quiet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BCCD2-9A2F-4195-A4D6-8F033259D5FF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663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Enthusiastic</a:t>
            </a:r>
            <a:r>
              <a:rPr lang="en-GB" baseline="0"/>
              <a:t> - quiet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BCCD2-9A2F-4195-A4D6-8F033259D5FF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147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Initiating</a:t>
            </a:r>
            <a:r>
              <a:rPr lang="en-GB" baseline="0"/>
              <a:t> - receiving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BCCD2-9A2F-4195-A4D6-8F033259D5FF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486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Initiating</a:t>
            </a:r>
            <a:r>
              <a:rPr lang="en-GB" baseline="0"/>
              <a:t> - receiving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BCCD2-9A2F-4195-A4D6-8F033259D5FF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372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Expressive - contained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BCCD2-9A2F-4195-A4D6-8F033259D5FF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970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Expressive - contained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BCCD2-9A2F-4195-A4D6-8F033259D5FF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460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Gregarious</a:t>
            </a:r>
            <a:r>
              <a:rPr lang="en-GB" baseline="0"/>
              <a:t> - intimate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BCCD2-9A2F-4195-A4D6-8F033259D5FF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52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Gregarious</a:t>
            </a:r>
            <a:r>
              <a:rPr lang="en-GB" baseline="0"/>
              <a:t> - intimate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BCCD2-9A2F-4195-A4D6-8F033259D5FF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141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Active - reflective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BCCD2-9A2F-4195-A4D6-8F033259D5FF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962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Active - reflective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BCCD2-9A2F-4195-A4D6-8F033259D5FF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865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7DCD60-C453-874D-8C09-2D64CDC4D1C5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928822-B468-2F47-89B8-0574C0352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82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7DCD60-C453-874D-8C09-2D64CDC4D1C5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928822-B468-2F47-89B8-0574C0352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77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7DCD60-C453-874D-8C09-2D64CDC4D1C5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928822-B468-2F47-89B8-0574C0352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42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49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755652" y="5"/>
            <a:ext cx="8239125" cy="28424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marL="0" marR="0" lvl="0" indent="0" algn="ctr" defTabSz="633062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4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2999" y="893130"/>
            <a:ext cx="7351713" cy="1500187"/>
          </a:xfrm>
        </p:spPr>
        <p:txBody>
          <a:bodyPr anchor="b"/>
          <a:lstStyle>
            <a:lvl1pPr marL="0" indent="0" algn="ctr">
              <a:buNone/>
              <a:defRPr sz="2769">
                <a:solidFill>
                  <a:srgbClr val="C00000"/>
                </a:solidFill>
              </a:defRPr>
            </a:lvl1pPr>
            <a:lvl2pPr marL="316531" indent="0">
              <a:buNone/>
              <a:defRPr sz="1247"/>
            </a:lvl2pPr>
            <a:lvl3pPr marL="633062" indent="0">
              <a:buNone/>
              <a:defRPr sz="1108"/>
            </a:lvl3pPr>
            <a:lvl4pPr marL="949593" indent="0">
              <a:buNone/>
              <a:defRPr sz="969"/>
            </a:lvl4pPr>
            <a:lvl5pPr marL="1266124" indent="0">
              <a:buNone/>
              <a:defRPr sz="969"/>
            </a:lvl5pPr>
            <a:lvl6pPr marL="1582655" indent="0">
              <a:buNone/>
              <a:defRPr sz="969"/>
            </a:lvl6pPr>
            <a:lvl7pPr marL="1899186" indent="0">
              <a:buNone/>
              <a:defRPr sz="969"/>
            </a:lvl7pPr>
            <a:lvl8pPr marL="2215717" indent="0">
              <a:buNone/>
              <a:defRPr sz="969"/>
            </a:lvl8pPr>
            <a:lvl9pPr marL="2532248" indent="0">
              <a:buNone/>
              <a:defRPr sz="96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5317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Title to go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Type here for intro text</a:t>
            </a:r>
          </a:p>
          <a:p>
            <a:pPr lvl="2"/>
            <a:r>
              <a:rPr lang="en-GB" dirty="0"/>
              <a:t>Bullet point text</a:t>
            </a:r>
          </a:p>
          <a:p>
            <a:pPr marL="342900" marR="0" lvl="2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dirty="0"/>
              <a:t>Bullet point text</a:t>
            </a:r>
          </a:p>
          <a:p>
            <a:pPr marL="342900" marR="0" lvl="2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dirty="0"/>
              <a:t>Bullet point text</a:t>
            </a:r>
            <a:endParaRPr lang="en-US" dirty="0"/>
          </a:p>
          <a:p>
            <a:pPr marL="342900" marR="0" lvl="2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dirty="0"/>
              <a:t>Bullet point text</a:t>
            </a:r>
            <a:endParaRPr lang="en-US" dirty="0"/>
          </a:p>
          <a:p>
            <a:pPr marL="342900" marR="0" lvl="2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lvl="2"/>
            <a:endParaRPr lang="en-US" dirty="0"/>
          </a:p>
        </p:txBody>
      </p:sp>
      <p:pic>
        <p:nvPicPr>
          <p:cNvPr id="7" name="Picture 6" descr="62229 Exec Ed page 2.pdf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893"/>
            <a:ext cx="91440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1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60" r:id="rId4"/>
    <p:sldLayoutId id="2147483661" r:id="rId5"/>
  </p:sldLayoutIdLst>
  <p:txStyles>
    <p:titleStyle>
      <a:lvl1pPr algn="ctr" defTabSz="457200" rtl="0" eaLnBrk="1" latinLnBrk="0" hangingPunct="1">
        <a:lnSpc>
          <a:spcPts val="3760"/>
        </a:lnSpc>
        <a:spcBef>
          <a:spcPct val="0"/>
        </a:spcBef>
        <a:spcAft>
          <a:spcPts val="0"/>
        </a:spcAft>
        <a:buNone/>
        <a:defRPr sz="3800" kern="1200">
          <a:solidFill>
            <a:srgbClr val="EC9D2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000" kern="1200">
          <a:solidFill>
            <a:srgbClr val="4C1C68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4C1C68"/>
          </a:solidFill>
          <a:latin typeface="+mn-lt"/>
          <a:ea typeface="+mn-ea"/>
          <a:cs typeface="+mn-cs"/>
        </a:defRPr>
      </a:lvl2pPr>
      <a:lvl3pPr marL="342900" marR="0" indent="-3429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Char char="•"/>
        <a:tabLst/>
        <a:defRPr sz="2400" kern="1200">
          <a:solidFill>
            <a:srgbClr val="4C1C68"/>
          </a:solidFill>
          <a:latin typeface="+mn-lt"/>
          <a:ea typeface="+mn-ea"/>
          <a:cs typeface="+mn-cs"/>
        </a:defRPr>
      </a:lvl3pPr>
      <a:lvl4pPr marL="0" indent="1778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4C1C68"/>
          </a:solidFill>
          <a:latin typeface="+mn-lt"/>
          <a:ea typeface="+mn-ea"/>
          <a:cs typeface="+mn-cs"/>
        </a:defRPr>
      </a:lvl4pPr>
      <a:lvl5pPr marL="0" indent="1778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4C1C68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30.png"/><Relationship Id="rId5" Type="http://schemas.openxmlformats.org/officeDocument/2006/relationships/image" Target="../media/image29.tiff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30.png"/><Relationship Id="rId5" Type="http://schemas.openxmlformats.org/officeDocument/2006/relationships/image" Target="../media/image29.tiff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5999892"/>
            <a:ext cx="9144000" cy="858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62229 Exec Ed powerpoint cove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568" y="803189"/>
            <a:ext cx="5769232" cy="1009135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E68324"/>
                </a:solidFill>
              </a:rPr>
              <a:t>MBTI Step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4216" y="2691027"/>
            <a:ext cx="3922584" cy="3435136"/>
          </a:xfrm>
        </p:spPr>
        <p:txBody>
          <a:bodyPr>
            <a:normAutofit/>
          </a:bodyPr>
          <a:lstStyle/>
          <a:p>
            <a:pPr algn="r"/>
            <a:r>
              <a:rPr lang="en-US" sz="4000" dirty="0"/>
              <a:t> E – I facets</a:t>
            </a: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6B7EA48E-368B-41CE-BB3D-A12BBCCEFD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68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39"/>
    </mc:Choice>
    <mc:Fallback>
      <p:transition spd="slow" advTm="11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 dirty="0"/>
              <a:t>Expressive – contained exercise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32100" indent="-332100"/>
            <a:r>
              <a:rPr lang="en-US" sz="1800"/>
              <a:t>How would you describe your communication style? </a:t>
            </a:r>
          </a:p>
          <a:p>
            <a:pPr marL="332100" indent="-332100"/>
            <a:r>
              <a:rPr lang="en-US" sz="1800"/>
              <a:t>How easy do you find it to express yourself?</a:t>
            </a:r>
            <a:endParaRPr lang="en-GB" sz="1800"/>
          </a:p>
        </p:txBody>
      </p:sp>
      <p:pic>
        <p:nvPicPr>
          <p:cNvPr id="3368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0831" y="2850688"/>
            <a:ext cx="5057775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1420D121-DA66-4AAE-A72D-E9F379D2F9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0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919"/>
    </mc:Choice>
    <mc:Fallback>
      <p:transition spd="slow" advTm="64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962531" y="857250"/>
            <a:ext cx="6810375" cy="457200"/>
          </a:xfrm>
        </p:spPr>
        <p:txBody>
          <a:bodyPr>
            <a:normAutofit fontScale="90000"/>
          </a:bodyPr>
          <a:lstStyle/>
          <a:p>
            <a:r>
              <a:rPr lang="en-GB" sz="2700"/>
              <a:t>Gregarious–Intimate: </a:t>
            </a:r>
            <a:r>
              <a:rPr lang="en-GB" sz="2100"/>
              <a:t>The degree of intimacy </a:t>
            </a:r>
            <a:br>
              <a:rPr lang="en-GB" sz="2100"/>
            </a:br>
            <a:r>
              <a:rPr lang="en-GB" sz="2100"/>
              <a:t>or popularity people look for in their relationships</a:t>
            </a:r>
            <a:br>
              <a:rPr lang="en-GB" sz="2100"/>
            </a:br>
            <a:endParaRPr lang="en-GB" sz="2100"/>
          </a:p>
        </p:txBody>
      </p:sp>
      <p:pic>
        <p:nvPicPr>
          <p:cNvPr id="92161" name="Picture 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675004" y="2364431"/>
            <a:ext cx="2925018" cy="2622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921064" y="2804310"/>
            <a:ext cx="2417568" cy="2235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B6A8FF11-0B06-4E73-8D2A-7C9FE15AFD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66"/>
    </mc:Choice>
    <mc:Fallback>
      <p:transition spd="slow" advTm="14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Gregarious - Intimate exercise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32100" indent="-332100"/>
            <a:r>
              <a:rPr lang="en-US" sz="1800" dirty="0"/>
              <a:t>What would your ideal number of people in a project team?</a:t>
            </a:r>
          </a:p>
          <a:p>
            <a:pPr marL="332100" indent="-332100"/>
            <a:endParaRPr lang="en-US" sz="1800" dirty="0"/>
          </a:p>
          <a:p>
            <a:pPr marL="332100" indent="-332100"/>
            <a:r>
              <a:rPr lang="en-US" sz="1800" dirty="0"/>
              <a:t>How would you react to working alone for a period of time?</a:t>
            </a:r>
            <a:endParaRPr lang="en-US" sz="1650" dirty="0"/>
          </a:p>
          <a:p>
            <a:pPr lvl="1"/>
            <a:endParaRPr lang="en-GB" dirty="0"/>
          </a:p>
        </p:txBody>
      </p:sp>
      <p:pic>
        <p:nvPicPr>
          <p:cNvPr id="112642" name="Picture 2" descr="https://app.box.com/representation/file_version_16968133055/image_2048/1.png?shared_name=y4kpq6kyh8tu3fzje32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5705" y="3325741"/>
            <a:ext cx="2248940" cy="2248940"/>
          </a:xfrm>
          <a:prstGeom prst="rect">
            <a:avLst/>
          </a:prstGeom>
          <a:noFill/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6E8ABA5B-1DF6-400C-823E-71749ACBE9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65"/>
    </mc:Choice>
    <mc:Fallback>
      <p:transition spd="slow" advTm="20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Gregarious - Intimate exercise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32100" indent="-332100"/>
            <a:r>
              <a:rPr lang="en-US" sz="1800"/>
              <a:t>How would you define the following:</a:t>
            </a:r>
          </a:p>
          <a:p>
            <a:pPr lvl="1"/>
            <a:r>
              <a:rPr lang="en-US" sz="1650"/>
              <a:t>Acquaintance</a:t>
            </a:r>
          </a:p>
          <a:p>
            <a:pPr lvl="1"/>
            <a:r>
              <a:rPr lang="en-US" sz="1650"/>
              <a:t>Colleague</a:t>
            </a:r>
          </a:p>
          <a:p>
            <a:pPr lvl="1"/>
            <a:r>
              <a:rPr lang="en-US" sz="1650"/>
              <a:t>Friend</a:t>
            </a:r>
          </a:p>
          <a:p>
            <a:pPr lvl="1"/>
            <a:endParaRPr lang="en-GB"/>
          </a:p>
        </p:txBody>
      </p:sp>
      <p:pic>
        <p:nvPicPr>
          <p:cNvPr id="112642" name="Picture 2" descr="https://app.box.com/representation/file_version_16968133055/image_2048/1.png?shared_name=y4kpq6kyh8tu3fzje32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5705" y="3325741"/>
            <a:ext cx="2248940" cy="2248940"/>
          </a:xfrm>
          <a:prstGeom prst="rect">
            <a:avLst/>
          </a:prstGeom>
          <a:noFill/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1B7BB451-2F7B-43AC-85E9-015FDE0AC1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7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333"/>
    </mc:Choice>
    <mc:Fallback>
      <p:transition spd="slow" advTm="105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042785" y="964254"/>
            <a:ext cx="6810375" cy="457200"/>
          </a:xfrm>
        </p:spPr>
        <p:txBody>
          <a:bodyPr>
            <a:normAutofit fontScale="90000"/>
          </a:bodyPr>
          <a:lstStyle/>
          <a:p>
            <a:r>
              <a:rPr lang="en-GB" sz="2700"/>
              <a:t>Active–Reflective: </a:t>
            </a:r>
            <a:r>
              <a:rPr lang="en-GB" sz="2100"/>
              <a:t>How interactive people like </a:t>
            </a:r>
            <a:br>
              <a:rPr lang="en-GB" sz="2100"/>
            </a:br>
            <a:r>
              <a:rPr lang="en-GB" sz="2100"/>
              <a:t>to be when learning, in meetings or in </a:t>
            </a:r>
            <a:r>
              <a:rPr lang="en-GB"/>
              <a:t>discussion</a:t>
            </a:r>
            <a:br>
              <a:rPr lang="en-GB"/>
            </a:br>
            <a:endParaRPr lang="en-GB"/>
          </a:p>
        </p:txBody>
      </p:sp>
      <p:pic>
        <p:nvPicPr>
          <p:cNvPr id="91137" name="Picture 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887713" y="2289460"/>
            <a:ext cx="2643188" cy="2368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069416" y="2083830"/>
            <a:ext cx="2524811" cy="208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7F2F2620-C26C-492B-B012-A0B17D3EE7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19"/>
    </mc:Choice>
    <mc:Fallback>
      <p:transition spd="slow" advTm="15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 dirty="0"/>
              <a:t>Active - Reflection exercise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32100" indent="-332100"/>
            <a:r>
              <a:rPr lang="en-US" sz="1800" dirty="0"/>
              <a:t>What is the best way for you to learn a new skill?</a:t>
            </a:r>
          </a:p>
          <a:p>
            <a:pPr marL="332100" indent="-332100"/>
            <a:endParaRPr lang="en-US" sz="1800" dirty="0"/>
          </a:p>
          <a:p>
            <a:pPr marL="332100" indent="-332100"/>
            <a:r>
              <a:rPr lang="en-US" sz="1800" dirty="0"/>
              <a:t>Consider the following points:</a:t>
            </a:r>
          </a:p>
          <a:p>
            <a:pPr lvl="1"/>
            <a:r>
              <a:rPr lang="en-US" sz="1650" dirty="0"/>
              <a:t>If I was going to teach you how to juggle, how many different ways can you think of that I could use? </a:t>
            </a:r>
          </a:p>
          <a:p>
            <a:pPr lvl="1"/>
            <a:r>
              <a:rPr lang="en-US" sz="1650" dirty="0"/>
              <a:t>Which of those would be helpful, and which would get in the way of your learning?</a:t>
            </a:r>
            <a:endParaRPr lang="en-GB" sz="1650" dirty="0"/>
          </a:p>
        </p:txBody>
      </p:sp>
      <p:pic>
        <p:nvPicPr>
          <p:cNvPr id="4" name="pasted-image.tif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56292" y="4267200"/>
            <a:ext cx="1611073" cy="173831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35"/>
          <p:cNvSpPr/>
          <p:nvPr/>
        </p:nvSpPr>
        <p:spPr>
          <a:xfrm>
            <a:off x="3911001" y="4306723"/>
            <a:ext cx="224149" cy="245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6" cstate="print"/>
          </a:blipFill>
          <a:ln w="12700">
            <a:miter lim="400000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lIns="38100" tIns="38100" rIns="38100" bIns="3810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Shape 35"/>
          <p:cNvSpPr/>
          <p:nvPr/>
        </p:nvSpPr>
        <p:spPr>
          <a:xfrm>
            <a:off x="4226000" y="3890902"/>
            <a:ext cx="224149" cy="245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lIns="38100" tIns="38100" rIns="38100" bIns="3810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Shape 35"/>
          <p:cNvSpPr/>
          <p:nvPr/>
        </p:nvSpPr>
        <p:spPr>
          <a:xfrm>
            <a:off x="4742238" y="3949535"/>
            <a:ext cx="224149" cy="245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lIns="38100" tIns="38100" rIns="38100" bIns="3810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Shape 35"/>
          <p:cNvSpPr/>
          <p:nvPr/>
        </p:nvSpPr>
        <p:spPr>
          <a:xfrm>
            <a:off x="5020575" y="4420348"/>
            <a:ext cx="224149" cy="245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92D050"/>
          </a:solidFill>
          <a:ln w="12700">
            <a:miter lim="400000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lIns="38100" tIns="38100" rIns="38100" bIns="3810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FDFB7249-9627-49C0-B408-1E07FB4D43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68"/>
    </mc:Choice>
    <mc:Fallback>
      <p:transition spd="slow" advTm="34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 dirty="0"/>
              <a:t>Active - Reflection exercise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32100" indent="-332100"/>
            <a:r>
              <a:rPr lang="en-US" sz="1800" dirty="0"/>
              <a:t>What is the best way for you to learn a new skill?</a:t>
            </a:r>
          </a:p>
          <a:p>
            <a:pPr marL="332100" indent="-332100"/>
            <a:endParaRPr lang="en-US" sz="1800" dirty="0"/>
          </a:p>
          <a:p>
            <a:pPr marL="332100" indent="-332100"/>
            <a:r>
              <a:rPr lang="en-US" sz="1800" dirty="0"/>
              <a:t>Consider the following points:</a:t>
            </a:r>
          </a:p>
          <a:p>
            <a:pPr lvl="1"/>
            <a:r>
              <a:rPr lang="en-US" sz="1650" dirty="0"/>
              <a:t>If I was going to teach you how to juggle, how many different ways can you think of that I could use? </a:t>
            </a:r>
          </a:p>
          <a:p>
            <a:pPr lvl="1"/>
            <a:r>
              <a:rPr lang="en-US" sz="1650" dirty="0"/>
              <a:t>Which of those would be helpful, and which would get in the way of your learning?</a:t>
            </a:r>
            <a:endParaRPr lang="en-GB" sz="1650" dirty="0"/>
          </a:p>
        </p:txBody>
      </p:sp>
      <p:pic>
        <p:nvPicPr>
          <p:cNvPr id="4" name="pasted-image.tif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56292" y="4267200"/>
            <a:ext cx="1611073" cy="173831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35"/>
          <p:cNvSpPr/>
          <p:nvPr/>
        </p:nvSpPr>
        <p:spPr>
          <a:xfrm>
            <a:off x="3911001" y="4306723"/>
            <a:ext cx="224149" cy="245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6" cstate="print"/>
          </a:blipFill>
          <a:ln w="12700">
            <a:miter lim="400000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lIns="38100" tIns="38100" rIns="38100" bIns="3810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Shape 35"/>
          <p:cNvSpPr/>
          <p:nvPr/>
        </p:nvSpPr>
        <p:spPr>
          <a:xfrm>
            <a:off x="4226000" y="3890902"/>
            <a:ext cx="224149" cy="245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lIns="38100" tIns="38100" rIns="38100" bIns="3810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Shape 35"/>
          <p:cNvSpPr/>
          <p:nvPr/>
        </p:nvSpPr>
        <p:spPr>
          <a:xfrm>
            <a:off x="4742238" y="3949535"/>
            <a:ext cx="224149" cy="245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lIns="38100" tIns="38100" rIns="38100" bIns="3810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Shape 35"/>
          <p:cNvSpPr/>
          <p:nvPr/>
        </p:nvSpPr>
        <p:spPr>
          <a:xfrm>
            <a:off x="5020575" y="4420348"/>
            <a:ext cx="224149" cy="245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92D050"/>
          </a:solidFill>
          <a:ln w="12700">
            <a:miter lim="400000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lIns="38100" tIns="38100" rIns="38100" bIns="3810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9878EE5F-B71C-4C71-BFB8-79F0F7503F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56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767"/>
    </mc:Choice>
    <mc:Fallback>
      <p:transition spd="slow" advTm="92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969827" y="978846"/>
            <a:ext cx="6810375" cy="457200"/>
          </a:xfrm>
        </p:spPr>
        <p:txBody>
          <a:bodyPr>
            <a:normAutofit fontScale="90000"/>
          </a:bodyPr>
          <a:lstStyle/>
          <a:p>
            <a:r>
              <a:rPr lang="en-GB" sz="2700" dirty="0"/>
              <a:t>Enthusiastic–Quiet</a:t>
            </a:r>
            <a:r>
              <a:rPr lang="en-GB" sz="2100" dirty="0"/>
              <a:t>: How obvious is a person’s </a:t>
            </a:r>
            <a:br>
              <a:rPr lang="en-GB" sz="2100" dirty="0"/>
            </a:br>
            <a:r>
              <a:rPr lang="en-GB" sz="2100" dirty="0"/>
              <a:t>energy, their comfort with a busy or calm environment</a:t>
            </a:r>
          </a:p>
        </p:txBody>
      </p:sp>
      <p:pic>
        <p:nvPicPr>
          <p:cNvPr id="5" name="Picture 4" descr="9 Enthusiastic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94680" y="2621705"/>
            <a:ext cx="2165278" cy="2047487"/>
          </a:xfrm>
          <a:prstGeom prst="rect">
            <a:avLst/>
          </a:prstGeom>
        </p:spPr>
      </p:pic>
      <p:pic>
        <p:nvPicPr>
          <p:cNvPr id="6" name="Picture 5" descr="10 Quiet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00793" y="2451513"/>
            <a:ext cx="3050171" cy="2276075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EBEE1AA2-7099-4745-8E5C-037671B11C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40"/>
    </mc:Choice>
    <mc:Fallback>
      <p:transition spd="slow" advTm="20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 dirty="0"/>
              <a:t>Enthusiastic – quiet exercise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Think about  your ideal weekend break</a:t>
            </a:r>
            <a:endParaRPr lang="en-GB" sz="1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1064" y="2302382"/>
            <a:ext cx="3428675" cy="3124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5111A0DC-BA39-46E4-A741-26D01A429B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45"/>
    </mc:Choice>
    <mc:Fallback>
      <p:transition spd="slow" advTm="17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 dirty="0"/>
              <a:t>Enthusiastic – quiet exercise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Think about  your ideal weekend break</a:t>
            </a:r>
            <a:endParaRPr lang="en-GB" sz="1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1064" y="2302382"/>
            <a:ext cx="3428675" cy="3124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4AE8B731-8F8D-409D-B079-62B254AA7B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02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500"/>
    </mc:Choice>
    <mc:Fallback>
      <p:transition spd="slow" advTm="8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F1340-201E-4D54-B0A0-9A6FADB26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MBTI Step I and Step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7D5CD-2749-4B97-92E7-159ACC7C6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Source: Myers-Briggs Company. </a:t>
            </a:r>
          </a:p>
          <a:p>
            <a:r>
              <a:rPr lang="en-GB" sz="3200" dirty="0"/>
              <a:t>Reproduced with permission. </a:t>
            </a:r>
          </a:p>
          <a:p>
            <a:r>
              <a:rPr lang="en-GB" sz="3200" dirty="0"/>
              <a:t>Adapted by Helen Ure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F37617-AD84-4F21-B757-8334F7724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264" y="1417638"/>
            <a:ext cx="2556102" cy="2527936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85CABA29-1CB4-4458-B19F-F0459CEFBE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69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86"/>
    </mc:Choice>
    <mc:Fallback>
      <p:transition spd="slow" advTm="14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four pairs of preferences</a:t>
            </a:r>
            <a:endParaRPr lang="en-US" dirty="0"/>
          </a:p>
        </p:txBody>
      </p:sp>
      <p:grpSp>
        <p:nvGrpSpPr>
          <p:cNvPr id="44035" name="Group 26"/>
          <p:cNvGrpSpPr>
            <a:grpSpLocks/>
          </p:cNvGrpSpPr>
          <p:nvPr/>
        </p:nvGrpSpPr>
        <p:grpSpPr bwMode="auto">
          <a:xfrm>
            <a:off x="1314450" y="4740521"/>
            <a:ext cx="7026519" cy="921726"/>
            <a:chOff x="931702" y="4360263"/>
            <a:chExt cx="7723199" cy="1168667"/>
          </a:xfrm>
        </p:grpSpPr>
        <p:sp>
          <p:nvSpPr>
            <p:cNvPr id="44056" name="Rectangle 5"/>
            <p:cNvSpPr>
              <a:spLocks noChangeArrowheads="1"/>
            </p:cNvSpPr>
            <p:nvPr/>
          </p:nvSpPr>
          <p:spPr bwMode="auto">
            <a:xfrm>
              <a:off x="931704" y="5065749"/>
              <a:ext cx="7723197" cy="4631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385" b="1" dirty="0">
                  <a:solidFill>
                    <a:srgbClr val="595959"/>
                  </a:solidFill>
                  <a:latin typeface="Verdana" pitchFamily="34" charset="0"/>
                  <a:ea typeface="Calibri" pitchFamily="34" charset="0"/>
                  <a:cs typeface="Times New Roman" pitchFamily="18" charset="0"/>
                </a:rPr>
                <a:t>How do you approach the outside world?</a:t>
              </a:r>
            </a:p>
          </p:txBody>
        </p:sp>
        <p:sp>
          <p:nvSpPr>
            <p:cNvPr id="44057" name="Rectangle 4"/>
            <p:cNvSpPr>
              <a:spLocks noChangeArrowheads="1"/>
            </p:cNvSpPr>
            <p:nvPr/>
          </p:nvSpPr>
          <p:spPr bwMode="auto">
            <a:xfrm>
              <a:off x="931702" y="4360263"/>
              <a:ext cx="3780000" cy="562611"/>
            </a:xfrm>
            <a:prstGeom prst="rect">
              <a:avLst/>
            </a:prstGeom>
            <a:solidFill>
              <a:srgbClr val="7225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GB" sz="2308" b="1">
                  <a:solidFill>
                    <a:srgbClr val="FFFFFF"/>
                  </a:solidFill>
                  <a:latin typeface="Calibri" pitchFamily="34" charset="0"/>
                </a:rPr>
                <a:t>J</a:t>
              </a:r>
              <a:r>
                <a:rPr lang="en-GB" sz="2308">
                  <a:solidFill>
                    <a:srgbClr val="FFFFFF"/>
                  </a:solidFill>
                  <a:latin typeface="Calibri" pitchFamily="34" charset="0"/>
                </a:rPr>
                <a:t>UDGING</a:t>
              </a:r>
              <a:endParaRPr lang="en-GB" sz="2308"/>
            </a:p>
          </p:txBody>
        </p:sp>
        <p:sp>
          <p:nvSpPr>
            <p:cNvPr id="44058" name="Rectangle 3"/>
            <p:cNvSpPr>
              <a:spLocks noChangeArrowheads="1"/>
            </p:cNvSpPr>
            <p:nvPr/>
          </p:nvSpPr>
          <p:spPr bwMode="auto">
            <a:xfrm>
              <a:off x="4859092" y="4360263"/>
              <a:ext cx="3780000" cy="562611"/>
            </a:xfrm>
            <a:prstGeom prst="rect">
              <a:avLst/>
            </a:prstGeom>
            <a:solidFill>
              <a:srgbClr val="CDD5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GB" sz="2308" b="1">
                  <a:solidFill>
                    <a:srgbClr val="FFFFFF"/>
                  </a:solidFill>
                  <a:latin typeface="Calibri" pitchFamily="34" charset="0"/>
                </a:rPr>
                <a:t>P</a:t>
              </a:r>
              <a:r>
                <a:rPr lang="en-GB" sz="2308">
                  <a:solidFill>
                    <a:srgbClr val="FFFFFF"/>
                  </a:solidFill>
                  <a:latin typeface="Calibri" pitchFamily="34" charset="0"/>
                </a:rPr>
                <a:t>ERCEIVING</a:t>
              </a:r>
              <a:endParaRPr lang="en-GB" sz="2308"/>
            </a:p>
          </p:txBody>
        </p:sp>
        <p:cxnSp>
          <p:nvCxnSpPr>
            <p:cNvPr id="44059" name="AutoShape 2"/>
            <p:cNvCxnSpPr>
              <a:cxnSpLocks noChangeShapeType="1"/>
            </p:cNvCxnSpPr>
            <p:nvPr/>
          </p:nvCxnSpPr>
          <p:spPr bwMode="auto">
            <a:xfrm>
              <a:off x="4514554" y="4646427"/>
              <a:ext cx="557174" cy="0"/>
            </a:xfrm>
            <a:prstGeom prst="straightConnector1">
              <a:avLst/>
            </a:prstGeom>
            <a:noFill/>
            <a:ln w="95250">
              <a:solidFill>
                <a:srgbClr val="FFFFFF"/>
              </a:solidFill>
              <a:round/>
              <a:headEnd/>
              <a:tailEnd/>
            </a:ln>
          </p:spPr>
        </p:cxnSp>
      </p:grpSp>
      <p:sp>
        <p:nvSpPr>
          <p:cNvPr id="44036" name="Rectangle 28"/>
          <p:cNvSpPr>
            <a:spLocks noChangeArrowheads="1"/>
          </p:cNvSpPr>
          <p:nvPr/>
        </p:nvSpPr>
        <p:spPr bwMode="auto">
          <a:xfrm>
            <a:off x="4486740" y="652422"/>
            <a:ext cx="184731" cy="34810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249122" algn="l"/>
              </a:tabLst>
            </a:pPr>
            <a:endParaRPr lang="en-US" sz="1662"/>
          </a:p>
        </p:txBody>
      </p:sp>
      <p:sp>
        <p:nvSpPr>
          <p:cNvPr id="44037" name="Rectangle 35"/>
          <p:cNvSpPr>
            <a:spLocks noChangeArrowheads="1"/>
          </p:cNvSpPr>
          <p:nvPr/>
        </p:nvSpPr>
        <p:spPr bwMode="auto">
          <a:xfrm>
            <a:off x="4908771" y="503988"/>
            <a:ext cx="184731" cy="5043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249122" algn="l"/>
              </a:tabLst>
            </a:pPr>
            <a:br>
              <a:rPr lang="en-US" sz="1015">
                <a:ea typeface="Calibri" pitchFamily="34" charset="0"/>
                <a:cs typeface="Times New Roman" pitchFamily="18" charset="0"/>
              </a:rPr>
            </a:br>
            <a:endParaRPr lang="en-US" sz="1662">
              <a:ea typeface="Calibri" pitchFamily="34" charset="0"/>
              <a:cs typeface="Times New Roman" pitchFamily="18" charset="0"/>
            </a:endParaRPr>
          </a:p>
        </p:txBody>
      </p:sp>
      <p:grpSp>
        <p:nvGrpSpPr>
          <p:cNvPr id="44038" name="Group 32"/>
          <p:cNvGrpSpPr>
            <a:grpSpLocks/>
          </p:cNvGrpSpPr>
          <p:nvPr/>
        </p:nvGrpSpPr>
        <p:grpSpPr bwMode="auto">
          <a:xfrm>
            <a:off x="1314450" y="3679583"/>
            <a:ext cx="7026519" cy="921726"/>
            <a:chOff x="931702" y="4360263"/>
            <a:chExt cx="7723199" cy="1168667"/>
          </a:xfrm>
        </p:grpSpPr>
        <p:sp>
          <p:nvSpPr>
            <p:cNvPr id="44052" name="Rectangle 5"/>
            <p:cNvSpPr>
              <a:spLocks noChangeArrowheads="1"/>
            </p:cNvSpPr>
            <p:nvPr/>
          </p:nvSpPr>
          <p:spPr bwMode="auto">
            <a:xfrm>
              <a:off x="931704" y="5065749"/>
              <a:ext cx="7723197" cy="4631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385" b="1" dirty="0">
                  <a:solidFill>
                    <a:srgbClr val="595959"/>
                  </a:solidFill>
                  <a:latin typeface="Verdana" pitchFamily="34" charset="0"/>
                  <a:ea typeface="Calibri" pitchFamily="34" charset="0"/>
                  <a:cs typeface="Times New Roman" pitchFamily="18" charset="0"/>
                </a:rPr>
                <a:t>How do you decide and come to conclusions?</a:t>
              </a:r>
            </a:p>
            <a:p>
              <a:pPr eaLnBrk="0" hangingPunct="0"/>
              <a:endParaRPr lang="en-GB" sz="1385" dirty="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44053" name="Rectangle 4"/>
            <p:cNvSpPr>
              <a:spLocks noChangeArrowheads="1"/>
            </p:cNvSpPr>
            <p:nvPr/>
          </p:nvSpPr>
          <p:spPr bwMode="auto">
            <a:xfrm>
              <a:off x="931702" y="4360263"/>
              <a:ext cx="3780000" cy="562611"/>
            </a:xfrm>
            <a:prstGeom prst="rect">
              <a:avLst/>
            </a:prstGeom>
            <a:solidFill>
              <a:srgbClr val="0049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GB" sz="2308" b="1" dirty="0">
                  <a:solidFill>
                    <a:srgbClr val="FFFFFF"/>
                  </a:solidFill>
                  <a:latin typeface="Calibri" pitchFamily="34" charset="0"/>
                </a:rPr>
                <a:t>T</a:t>
              </a:r>
              <a:r>
                <a:rPr lang="en-GB" sz="2308" dirty="0">
                  <a:solidFill>
                    <a:srgbClr val="FFFFFF"/>
                  </a:solidFill>
                  <a:latin typeface="Calibri" pitchFamily="34" charset="0"/>
                </a:rPr>
                <a:t>HINKING</a:t>
              </a:r>
              <a:endParaRPr lang="en-GB" sz="2308" dirty="0"/>
            </a:p>
          </p:txBody>
        </p:sp>
        <p:sp>
          <p:nvSpPr>
            <p:cNvPr id="44054" name="Rectangle 3"/>
            <p:cNvSpPr>
              <a:spLocks noChangeArrowheads="1"/>
            </p:cNvSpPr>
            <p:nvPr/>
          </p:nvSpPr>
          <p:spPr bwMode="auto">
            <a:xfrm>
              <a:off x="4859092" y="4360263"/>
              <a:ext cx="3780000" cy="562611"/>
            </a:xfrm>
            <a:prstGeom prst="rect">
              <a:avLst/>
            </a:prstGeom>
            <a:solidFill>
              <a:srgbClr val="E4231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GB" sz="2308" b="1">
                  <a:solidFill>
                    <a:srgbClr val="FFFFFF"/>
                  </a:solidFill>
                  <a:latin typeface="Calibri" pitchFamily="34" charset="0"/>
                </a:rPr>
                <a:t>F</a:t>
              </a:r>
              <a:r>
                <a:rPr lang="en-GB" sz="2308">
                  <a:solidFill>
                    <a:srgbClr val="FFFFFF"/>
                  </a:solidFill>
                  <a:latin typeface="Calibri" pitchFamily="34" charset="0"/>
                </a:rPr>
                <a:t>EELING</a:t>
              </a:r>
              <a:endParaRPr lang="en-GB" sz="2308"/>
            </a:p>
          </p:txBody>
        </p:sp>
        <p:cxnSp>
          <p:nvCxnSpPr>
            <p:cNvPr id="44055" name="AutoShape 2"/>
            <p:cNvCxnSpPr>
              <a:cxnSpLocks noChangeShapeType="1"/>
            </p:cNvCxnSpPr>
            <p:nvPr/>
          </p:nvCxnSpPr>
          <p:spPr bwMode="auto">
            <a:xfrm>
              <a:off x="4514554" y="4646427"/>
              <a:ext cx="557174" cy="0"/>
            </a:xfrm>
            <a:prstGeom prst="straightConnector1">
              <a:avLst/>
            </a:prstGeom>
            <a:noFill/>
            <a:ln w="95250">
              <a:solidFill>
                <a:srgbClr val="FFFFFF"/>
              </a:solidFill>
              <a:round/>
              <a:headEnd/>
              <a:tailEnd/>
            </a:ln>
          </p:spPr>
        </p:cxnSp>
      </p:grpSp>
      <p:grpSp>
        <p:nvGrpSpPr>
          <p:cNvPr id="44039" name="Group 37"/>
          <p:cNvGrpSpPr>
            <a:grpSpLocks/>
          </p:cNvGrpSpPr>
          <p:nvPr/>
        </p:nvGrpSpPr>
        <p:grpSpPr bwMode="auto">
          <a:xfrm>
            <a:off x="1314450" y="2609852"/>
            <a:ext cx="7026519" cy="921726"/>
            <a:chOff x="931702" y="4360263"/>
            <a:chExt cx="7723199" cy="1168667"/>
          </a:xfrm>
        </p:grpSpPr>
        <p:sp>
          <p:nvSpPr>
            <p:cNvPr id="44048" name="Rectangle 5"/>
            <p:cNvSpPr>
              <a:spLocks noChangeArrowheads="1"/>
            </p:cNvSpPr>
            <p:nvPr/>
          </p:nvSpPr>
          <p:spPr bwMode="auto">
            <a:xfrm>
              <a:off x="931704" y="5065749"/>
              <a:ext cx="7723197" cy="4631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385" b="1" dirty="0">
                  <a:solidFill>
                    <a:srgbClr val="595959"/>
                  </a:solidFill>
                  <a:latin typeface="Verdana" pitchFamily="34" charset="0"/>
                  <a:ea typeface="Calibri" pitchFamily="34" charset="0"/>
                  <a:cs typeface="Times New Roman" pitchFamily="18" charset="0"/>
                </a:rPr>
                <a:t>How do you take in information?</a:t>
              </a:r>
              <a:endParaRPr lang="en-GB" sz="1385" b="1" dirty="0">
                <a:solidFill>
                  <a:srgbClr val="595959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44049" name="Rectangle 4"/>
            <p:cNvSpPr>
              <a:spLocks noChangeArrowheads="1"/>
            </p:cNvSpPr>
            <p:nvPr/>
          </p:nvSpPr>
          <p:spPr bwMode="auto">
            <a:xfrm>
              <a:off x="931702" y="4360263"/>
              <a:ext cx="3780000" cy="562611"/>
            </a:xfrm>
            <a:prstGeom prst="rect">
              <a:avLst/>
            </a:prstGeom>
            <a:solidFill>
              <a:srgbClr val="009D0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GB" sz="2308" b="1">
                  <a:solidFill>
                    <a:srgbClr val="FFFFFF"/>
                  </a:solidFill>
                  <a:latin typeface="Calibri" pitchFamily="34" charset="0"/>
                </a:rPr>
                <a:t>S</a:t>
              </a:r>
              <a:r>
                <a:rPr lang="en-GB" sz="2308">
                  <a:solidFill>
                    <a:srgbClr val="FFFFFF"/>
                  </a:solidFill>
                  <a:latin typeface="Calibri" pitchFamily="34" charset="0"/>
                </a:rPr>
                <a:t>ENSING</a:t>
              </a:r>
              <a:endParaRPr lang="en-GB" sz="2308"/>
            </a:p>
          </p:txBody>
        </p:sp>
        <p:sp>
          <p:nvSpPr>
            <p:cNvPr id="44050" name="Rectangle 3"/>
            <p:cNvSpPr>
              <a:spLocks noChangeArrowheads="1"/>
            </p:cNvSpPr>
            <p:nvPr/>
          </p:nvSpPr>
          <p:spPr bwMode="auto">
            <a:xfrm>
              <a:off x="4858534" y="4360263"/>
              <a:ext cx="3780260" cy="562966"/>
            </a:xfrm>
            <a:prstGeom prst="rect">
              <a:avLst/>
            </a:prstGeom>
            <a:solidFill>
              <a:srgbClr val="FFD6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GB" sz="2308">
                  <a:solidFill>
                    <a:schemeClr val="bg1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I</a:t>
              </a:r>
              <a:r>
                <a:rPr lang="en-GB" sz="2308" b="1">
                  <a:solidFill>
                    <a:schemeClr val="bg1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N</a:t>
              </a:r>
              <a:r>
                <a:rPr lang="en-GB" sz="2308">
                  <a:solidFill>
                    <a:schemeClr val="bg1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TUITION</a:t>
              </a:r>
              <a:endParaRPr lang="en-GB" sz="2308">
                <a:solidFill>
                  <a:schemeClr val="bg1"/>
                </a:solidFill>
              </a:endParaRPr>
            </a:p>
          </p:txBody>
        </p:sp>
        <p:cxnSp>
          <p:nvCxnSpPr>
            <p:cNvPr id="44051" name="AutoShape 2"/>
            <p:cNvCxnSpPr>
              <a:cxnSpLocks noChangeShapeType="1"/>
            </p:cNvCxnSpPr>
            <p:nvPr/>
          </p:nvCxnSpPr>
          <p:spPr bwMode="auto">
            <a:xfrm>
              <a:off x="4514554" y="4646427"/>
              <a:ext cx="557174" cy="0"/>
            </a:xfrm>
            <a:prstGeom prst="straightConnector1">
              <a:avLst/>
            </a:prstGeom>
            <a:noFill/>
            <a:ln w="95250">
              <a:solidFill>
                <a:srgbClr val="FFFFFF"/>
              </a:solidFill>
              <a:round/>
              <a:headEnd/>
              <a:tailEnd/>
            </a:ln>
          </p:spPr>
        </p:cxnSp>
      </p:grpSp>
      <p:grpSp>
        <p:nvGrpSpPr>
          <p:cNvPr id="44040" name="Group 42"/>
          <p:cNvGrpSpPr>
            <a:grpSpLocks/>
          </p:cNvGrpSpPr>
          <p:nvPr/>
        </p:nvGrpSpPr>
        <p:grpSpPr bwMode="auto">
          <a:xfrm>
            <a:off x="1299797" y="1569429"/>
            <a:ext cx="7026519" cy="921726"/>
            <a:chOff x="931702" y="4360263"/>
            <a:chExt cx="7723199" cy="1168667"/>
          </a:xfrm>
        </p:grpSpPr>
        <p:sp>
          <p:nvSpPr>
            <p:cNvPr id="44044" name="Rectangle 5"/>
            <p:cNvSpPr>
              <a:spLocks noChangeArrowheads="1"/>
            </p:cNvSpPr>
            <p:nvPr/>
          </p:nvSpPr>
          <p:spPr bwMode="auto">
            <a:xfrm>
              <a:off x="931704" y="5065749"/>
              <a:ext cx="7723197" cy="4631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GB" sz="1385" b="1" dirty="0">
                  <a:solidFill>
                    <a:srgbClr val="595959"/>
                  </a:solidFill>
                  <a:latin typeface="Verdana" pitchFamily="34" charset="0"/>
                  <a:ea typeface="Calibri" pitchFamily="34" charset="0"/>
                  <a:cs typeface="Times New Roman" pitchFamily="18" charset="0"/>
                </a:rPr>
                <a:t>How do you direct and receive energy?</a:t>
              </a:r>
              <a:endParaRPr lang="en-GB" sz="1385" dirty="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44045" name="Rectangle 4"/>
            <p:cNvSpPr>
              <a:spLocks noChangeArrowheads="1"/>
            </p:cNvSpPr>
            <p:nvPr/>
          </p:nvSpPr>
          <p:spPr bwMode="auto">
            <a:xfrm>
              <a:off x="931702" y="4360263"/>
              <a:ext cx="3780000" cy="562611"/>
            </a:xfrm>
            <a:prstGeom prst="rect">
              <a:avLst/>
            </a:prstGeom>
            <a:solidFill>
              <a:srgbClr val="F07D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GB" sz="2308" b="1" dirty="0">
                  <a:solidFill>
                    <a:srgbClr val="FFFFFF"/>
                  </a:solidFill>
                  <a:latin typeface="Calibri" pitchFamily="34" charset="0"/>
                </a:rPr>
                <a:t>E</a:t>
              </a:r>
              <a:r>
                <a:rPr lang="en-GB" sz="2308" dirty="0">
                  <a:solidFill>
                    <a:srgbClr val="FFFFFF"/>
                  </a:solidFill>
                  <a:latin typeface="Calibri" pitchFamily="34" charset="0"/>
                </a:rPr>
                <a:t>XTRAVERSION</a:t>
              </a:r>
              <a:endParaRPr lang="en-GB" sz="2308" dirty="0"/>
            </a:p>
          </p:txBody>
        </p:sp>
        <p:sp>
          <p:nvSpPr>
            <p:cNvPr id="44046" name="Rectangle 3"/>
            <p:cNvSpPr>
              <a:spLocks noChangeArrowheads="1"/>
            </p:cNvSpPr>
            <p:nvPr/>
          </p:nvSpPr>
          <p:spPr bwMode="auto">
            <a:xfrm>
              <a:off x="4859092" y="4360263"/>
              <a:ext cx="3780000" cy="562611"/>
            </a:xfrm>
            <a:prstGeom prst="rect">
              <a:avLst/>
            </a:prstGeom>
            <a:solidFill>
              <a:srgbClr val="009D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GB" sz="2308" b="1">
                  <a:solidFill>
                    <a:srgbClr val="FFFFFF"/>
                  </a:solidFill>
                  <a:latin typeface="Calibri" pitchFamily="34" charset="0"/>
                </a:rPr>
                <a:t>I</a:t>
              </a:r>
              <a:r>
                <a:rPr lang="en-GB" sz="2308">
                  <a:solidFill>
                    <a:srgbClr val="FFFFFF"/>
                  </a:solidFill>
                  <a:latin typeface="Calibri" pitchFamily="34" charset="0"/>
                </a:rPr>
                <a:t>NTROVERSION</a:t>
              </a:r>
              <a:endParaRPr lang="en-GB" sz="2308"/>
            </a:p>
          </p:txBody>
        </p:sp>
        <p:cxnSp>
          <p:nvCxnSpPr>
            <p:cNvPr id="44047" name="AutoShape 2"/>
            <p:cNvCxnSpPr>
              <a:cxnSpLocks noChangeShapeType="1"/>
            </p:cNvCxnSpPr>
            <p:nvPr/>
          </p:nvCxnSpPr>
          <p:spPr bwMode="auto">
            <a:xfrm>
              <a:off x="4514554" y="4646427"/>
              <a:ext cx="557174" cy="0"/>
            </a:xfrm>
            <a:prstGeom prst="straightConnector1">
              <a:avLst/>
            </a:prstGeom>
            <a:noFill/>
            <a:ln w="95250">
              <a:solidFill>
                <a:srgbClr val="FFFFFF"/>
              </a:solidFill>
              <a:round/>
              <a:headEnd/>
              <a:tailEnd/>
            </a:ln>
          </p:spPr>
        </p:cxnSp>
      </p:grp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D8F2EED9-59EB-45B3-BA62-87FC05B4CC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27"/>
    </mc:Choice>
    <mc:Fallback>
      <p:transition spd="slow" advTm="29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16F4-0352-41CE-822F-475DDFA3F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D02894-DD5F-4B98-997A-9484134212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8650" y="1131094"/>
            <a:ext cx="7886700" cy="4358879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273F074B-F1EA-4678-8435-548BA9695F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77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24"/>
    </mc:Choice>
    <mc:Fallback>
      <p:transition spd="slow" advTm="41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700"/>
              <a:t>Initiating–Receiving: </a:t>
            </a:r>
            <a:br>
              <a:rPr lang="en-GB" sz="2700"/>
            </a:br>
            <a:r>
              <a:rPr lang="en-GB" sz="2100"/>
              <a:t>How people make contact with others</a:t>
            </a:r>
            <a:br>
              <a:rPr lang="en-GB" sz="2700"/>
            </a:br>
            <a:endParaRPr lang="en-GB" sz="2700"/>
          </a:p>
        </p:txBody>
      </p:sp>
      <p:pic>
        <p:nvPicPr>
          <p:cNvPr id="94209" name="Picture 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715532" y="2061822"/>
            <a:ext cx="2925086" cy="1969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55066" y="3368882"/>
            <a:ext cx="2804580" cy="1890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E121845F-F24C-4DBE-B148-98F377AF75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75"/>
    </mc:Choice>
    <mc:Fallback>
      <p:transition spd="slow" advTm="13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 dirty="0"/>
              <a:t>Initiating receiving exercise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32100" indent="-332100"/>
            <a:r>
              <a:rPr lang="en-GB" sz="2400" dirty="0"/>
              <a:t>You are going to a networking event after work. You don’t know anyone there except the organiser who invited you.</a:t>
            </a:r>
          </a:p>
          <a:p>
            <a:pPr marL="332100" indent="-332100"/>
            <a:endParaRPr lang="en-GB" sz="2400" dirty="0"/>
          </a:p>
          <a:p>
            <a:pPr marL="332100" indent="-332100"/>
            <a:r>
              <a:rPr lang="en-GB" sz="2400" dirty="0"/>
              <a:t>How do you feel?</a:t>
            </a:r>
          </a:p>
          <a:p>
            <a:pPr marL="332100" indent="-332100"/>
            <a:r>
              <a:rPr lang="en-GB" sz="2400" dirty="0"/>
              <a:t>What strategies do you have?</a:t>
            </a:r>
          </a:p>
          <a:p>
            <a:pPr marL="332100" indent="-332100"/>
            <a:r>
              <a:rPr lang="en-GB" sz="2400" dirty="0"/>
              <a:t>What are you likely to do when you are there?</a:t>
            </a:r>
          </a:p>
          <a:p>
            <a:pPr marL="332100" indent="-332100"/>
            <a:r>
              <a:rPr lang="en-GB" sz="2400" dirty="0"/>
              <a:t>When do you leave?</a:t>
            </a:r>
          </a:p>
          <a:p>
            <a:pPr marL="332100" indent="-332100"/>
            <a:endParaRPr lang="en-GB" sz="1800" dirty="0"/>
          </a:p>
          <a:p>
            <a:pPr marL="332100" indent="-332100"/>
            <a:endParaRPr lang="en-GB" sz="1800" dirty="0"/>
          </a:p>
          <a:p>
            <a:pPr marL="332100" indent="-332100"/>
            <a:endParaRPr lang="en-GB" sz="1800" dirty="0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B986557A-478D-4CCC-9893-BC44847EFF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60"/>
    </mc:Choice>
    <mc:Fallback>
      <p:transition spd="slow" advTm="35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 dirty="0"/>
              <a:t>Initiating receiving exercise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32100" indent="-332100"/>
            <a:r>
              <a:rPr lang="en-GB" sz="2400" dirty="0"/>
              <a:t>You are going to a networking event after work. You don’t know anyone there except the organiser who invited you.</a:t>
            </a:r>
          </a:p>
          <a:p>
            <a:pPr marL="332100" indent="-332100"/>
            <a:endParaRPr lang="en-GB" sz="2400" dirty="0"/>
          </a:p>
          <a:p>
            <a:pPr marL="332100" indent="-332100"/>
            <a:r>
              <a:rPr lang="en-GB" sz="2400" dirty="0"/>
              <a:t>How do you feel?</a:t>
            </a:r>
          </a:p>
          <a:p>
            <a:pPr marL="332100" indent="-332100"/>
            <a:r>
              <a:rPr lang="en-GB" sz="2400" dirty="0"/>
              <a:t>What strategies do you have?</a:t>
            </a:r>
          </a:p>
          <a:p>
            <a:pPr marL="332100" indent="-332100"/>
            <a:r>
              <a:rPr lang="en-GB" sz="2400" dirty="0"/>
              <a:t>What are you likely to do when you are there?</a:t>
            </a:r>
          </a:p>
          <a:p>
            <a:pPr marL="332100" indent="-332100"/>
            <a:r>
              <a:rPr lang="en-GB" sz="2400" dirty="0"/>
              <a:t>When do you leave?</a:t>
            </a:r>
          </a:p>
          <a:p>
            <a:pPr marL="332100" indent="-332100"/>
            <a:endParaRPr lang="en-GB" sz="1800" dirty="0"/>
          </a:p>
          <a:p>
            <a:pPr marL="332100" indent="-332100"/>
            <a:endParaRPr lang="en-GB" sz="1800" dirty="0"/>
          </a:p>
          <a:p>
            <a:pPr marL="332100" indent="-332100"/>
            <a:endParaRPr lang="en-GB" sz="1800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0F0E7F41-E26E-4061-9CA5-9E1F7A1BFA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53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"/>
    </mc:Choice>
    <mc:Fallback>
      <p:transition spd="slow" advTm="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984419" y="857250"/>
            <a:ext cx="6810375" cy="457200"/>
          </a:xfrm>
        </p:spPr>
        <p:txBody>
          <a:bodyPr>
            <a:normAutofit fontScale="90000"/>
          </a:bodyPr>
          <a:lstStyle/>
          <a:p>
            <a:r>
              <a:rPr lang="en-GB" sz="2700"/>
              <a:t>Expressive–Contained: </a:t>
            </a:r>
            <a:r>
              <a:rPr lang="en-GB" sz="2100"/>
              <a:t>How explicit people</a:t>
            </a:r>
            <a:br>
              <a:rPr lang="en-GB" sz="2100"/>
            </a:br>
            <a:r>
              <a:rPr lang="en-GB" sz="2100"/>
              <a:t>are in expressing how they feel and what they think </a:t>
            </a:r>
          </a:p>
        </p:txBody>
      </p:sp>
      <p:pic>
        <p:nvPicPr>
          <p:cNvPr id="93185" name="Picture 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575700" y="2214562"/>
            <a:ext cx="1937219" cy="2725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014789" y="2675416"/>
            <a:ext cx="2325443" cy="178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B77E54F5-6C1E-4459-B16A-6C1BA4D718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58"/>
    </mc:Choice>
    <mc:Fallback>
      <p:transition spd="slow" advTm="20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 dirty="0"/>
              <a:t>Expressive – contained exercise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32100" indent="-332100"/>
            <a:r>
              <a:rPr lang="en-US" sz="1800"/>
              <a:t>How would you describe your communication style? </a:t>
            </a:r>
          </a:p>
          <a:p>
            <a:pPr marL="332100" indent="-332100"/>
            <a:r>
              <a:rPr lang="en-US" sz="1800"/>
              <a:t>How easy do you find it to express yourself?</a:t>
            </a:r>
            <a:endParaRPr lang="en-GB" sz="1800"/>
          </a:p>
        </p:txBody>
      </p:sp>
      <p:pic>
        <p:nvPicPr>
          <p:cNvPr id="3368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0831" y="2850688"/>
            <a:ext cx="5057775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50C949BF-9735-4CA6-B85D-3E28020F91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74"/>
    </mc:Choice>
    <mc:Fallback>
      <p:transition spd="slow" advTm="28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4A196E"/>
      </a:dk1>
      <a:lt1>
        <a:sysClr val="window" lastClr="FFFFFF"/>
      </a:lt1>
      <a:dk2>
        <a:srgbClr val="DE9A18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7F8906ACB4E140A10FA26D772DBDC6" ma:contentTypeVersion="7" ma:contentTypeDescription="Create a new document." ma:contentTypeScope="" ma:versionID="f23719bb13fedf6d0d47e121505aa352">
  <xsd:schema xmlns:xsd="http://www.w3.org/2001/XMLSchema" xmlns:xs="http://www.w3.org/2001/XMLSchema" xmlns:p="http://schemas.microsoft.com/office/2006/metadata/properties" xmlns:ns3="b3a75e45-5732-4ab4-9753-d1190965077a" targetNamespace="http://schemas.microsoft.com/office/2006/metadata/properties" ma:root="true" ma:fieldsID="94754d3b3598e97054321c5494b57019" ns3:_="">
    <xsd:import namespace="b3a75e45-5732-4ab4-9753-d1190965077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a75e45-5732-4ab4-9753-d119096507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7784A2-DD3F-443A-A4F1-C2C0890F76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6A675C-F603-476C-841E-4D334CCC16C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b3a75e45-5732-4ab4-9753-d1190965077a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83ECB66-3D2B-4418-942F-8C7EFEB125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a75e45-5732-4ab4-9753-d119096507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504</Words>
  <Application>Microsoft Office PowerPoint</Application>
  <PresentationFormat>On-screen Show (4:3)</PresentationFormat>
  <Paragraphs>102</Paragraphs>
  <Slides>19</Slides>
  <Notes>11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Verdana</vt:lpstr>
      <vt:lpstr>Office Theme</vt:lpstr>
      <vt:lpstr>MBTI Step II</vt:lpstr>
      <vt:lpstr>MBTI Step I and Step II</vt:lpstr>
      <vt:lpstr>The four pairs of preferences</vt:lpstr>
      <vt:lpstr>PowerPoint Presentation</vt:lpstr>
      <vt:lpstr>Initiating–Receiving:  How people make contact with others </vt:lpstr>
      <vt:lpstr>Initiating receiving exercise</vt:lpstr>
      <vt:lpstr>Initiating receiving exercise</vt:lpstr>
      <vt:lpstr>Expressive–Contained: How explicit people are in expressing how they feel and what they think </vt:lpstr>
      <vt:lpstr>Expressive – contained exercise</vt:lpstr>
      <vt:lpstr>Expressive – contained exercise</vt:lpstr>
      <vt:lpstr>Gregarious–Intimate: The degree of intimacy  or popularity people look for in their relationships </vt:lpstr>
      <vt:lpstr>Gregarious - Intimate exercise</vt:lpstr>
      <vt:lpstr>Gregarious - Intimate exercise</vt:lpstr>
      <vt:lpstr>Active–Reflective: How interactive people like  to be when learning, in meetings or in discussion </vt:lpstr>
      <vt:lpstr>Active - Reflection exercise</vt:lpstr>
      <vt:lpstr>Active - Reflection exercise</vt:lpstr>
      <vt:lpstr>Enthusiastic–Quiet: How obvious is a person’s  energy, their comfort with a busy or calm environment</vt:lpstr>
      <vt:lpstr>Enthusiastic – quiet exercise</vt:lpstr>
      <vt:lpstr>Enthusiastic – quiet exercise</vt:lpstr>
    </vt:vector>
  </TitlesOfParts>
  <Company>Loughborough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BSc in Automotive  Dealership Management</dc:title>
  <dc:creator>Esther Bexon</dc:creator>
  <cp:lastModifiedBy>Helen Ure</cp:lastModifiedBy>
  <cp:revision>30</cp:revision>
  <cp:lastPrinted>2015-08-12T07:28:39Z</cp:lastPrinted>
  <dcterms:created xsi:type="dcterms:W3CDTF">2015-07-20T12:27:25Z</dcterms:created>
  <dcterms:modified xsi:type="dcterms:W3CDTF">2019-08-14T08:14:44Z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0x010100CA7F8906ACB4E140A10FA26D772DBDC6</vt:lpwstr>
  </property>
</Properties>
</file>