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258" r:id="rId5"/>
    <p:sldId id="259" r:id="rId6"/>
    <p:sldId id="587" r:id="rId7"/>
    <p:sldId id="257" r:id="rId8"/>
    <p:sldId id="369" r:id="rId9"/>
    <p:sldId id="449" r:id="rId10"/>
    <p:sldId id="588" r:id="rId11"/>
    <p:sldId id="370" r:id="rId12"/>
    <p:sldId id="446" r:id="rId13"/>
    <p:sldId id="589" r:id="rId14"/>
    <p:sldId id="371" r:id="rId15"/>
    <p:sldId id="377" r:id="rId16"/>
    <p:sldId id="448" r:id="rId17"/>
    <p:sldId id="590" r:id="rId18"/>
    <p:sldId id="378" r:id="rId19"/>
    <p:sldId id="480" r:id="rId20"/>
    <p:sldId id="591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4F236A"/>
    <a:srgbClr val="E68324"/>
    <a:srgbClr val="E47824"/>
    <a:srgbClr val="4C1C68"/>
    <a:srgbClr val="EC9D21"/>
    <a:srgbClr val="E89224"/>
    <a:srgbClr val="DE9A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B448DC-0DF8-491F-A068-C2049B5C8C31}" v="5" dt="2019-08-05T13:07:42.2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82" autoAdjust="0"/>
    <p:restoredTop sz="91697" autoAdjust="0"/>
  </p:normalViewPr>
  <p:slideViewPr>
    <p:cSldViewPr snapToGrid="0" snapToObjects="1">
      <p:cViewPr varScale="1">
        <p:scale>
          <a:sx n="90" d="100"/>
          <a:sy n="90" d="100"/>
        </p:scale>
        <p:origin x="111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 snapToObjects="1">
      <p:cViewPr varScale="1">
        <p:scale>
          <a:sx n="65" d="100"/>
          <a:sy n="65" d="100"/>
        </p:scale>
        <p:origin x="3154" y="5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B50F3C-0C83-1A4F-BC0B-5936074A7B70}" type="datetimeFigureOut">
              <a:rPr lang="en-US" smtClean="0"/>
              <a:t>8/21/2019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44C92-54DE-B347-8299-6B2E91A2A6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624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D215B9-CEE1-4B9C-A633-5C7DE41F7B96}" type="datetimeFigureOut">
              <a:rPr lang="en-GB" smtClean="0"/>
              <a:t>21/08/2019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7B1620-84F0-48A3-8322-3CA9B57D8A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70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36625" y="750888"/>
            <a:ext cx="5011738" cy="3759200"/>
          </a:xfrm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/>
              <a:t>Handout: Yes – Group FB</a:t>
            </a:r>
          </a:p>
          <a:p>
            <a:endParaRPr lang="en-GB"/>
          </a:p>
          <a:p>
            <a:r>
              <a:rPr lang="en-GB"/>
              <a:t>Invite the EI group to present the preference pair.</a:t>
            </a:r>
          </a:p>
          <a:p>
            <a:endParaRPr lang="en-GB"/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DBC6D8-6DAD-4BE9-8E86-0ACEEF5951AE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/>
              <a:t>Logical - empathetic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BCCD2-9A2F-4195-A4D6-8F033259D5FF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9244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/>
              <a:t>Logical - empathetic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BCCD2-9A2F-4195-A4D6-8F033259D5FF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67426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/>
              <a:t>Reasonable - compassionate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BCCD2-9A2F-4195-A4D6-8F033259D5FF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8064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/>
              <a:t>Reasonable - compassionate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BCCD2-9A2F-4195-A4D6-8F033259D5FF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6995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/>
              <a:t>Critical</a:t>
            </a:r>
            <a:r>
              <a:rPr lang="en-GB" baseline="0"/>
              <a:t> -accepting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BCCD2-9A2F-4195-A4D6-8F033259D5FF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89212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/>
              <a:t>Critical</a:t>
            </a:r>
            <a:r>
              <a:rPr lang="en-GB" baseline="0"/>
              <a:t> -accepting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BCCD2-9A2F-4195-A4D6-8F033259D5FF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08234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04616">
              <a:defRPr/>
            </a:pPr>
            <a:r>
              <a:rPr lang="en-GB"/>
              <a:t>Tough - tender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BCCD2-9A2F-4195-A4D6-8F033259D5FF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6474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04616">
              <a:defRPr/>
            </a:pPr>
            <a:r>
              <a:rPr lang="en-GB"/>
              <a:t>Tough - tender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BCCD2-9A2F-4195-A4D6-8F033259D5FF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126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7DCD60-C453-874D-8C09-2D64CDC4D1C5}" type="datetimeFigureOut">
              <a:rPr lang="en-US" smtClean="0"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1928822-B468-2F47-89B8-0574C0352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182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7DCD60-C453-874D-8C09-2D64CDC4D1C5}" type="datetimeFigureOut">
              <a:rPr lang="en-US" smtClean="0"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1928822-B468-2F47-89B8-0574C0352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577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7DCD60-C453-874D-8C09-2D64CDC4D1C5}" type="datetimeFigureOut">
              <a:rPr lang="en-US" smtClean="0"/>
              <a:t>8/21/2019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1928822-B468-2F47-89B8-0574C0352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942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149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Title to go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Type here for intro text</a:t>
            </a:r>
          </a:p>
          <a:p>
            <a:pPr lvl="2"/>
            <a:r>
              <a:rPr lang="en-GB" dirty="0"/>
              <a:t>Bullet point text</a:t>
            </a:r>
          </a:p>
          <a:p>
            <a:pPr marL="342900" marR="0" lvl="2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GB" dirty="0"/>
              <a:t>Bullet point text</a:t>
            </a:r>
          </a:p>
          <a:p>
            <a:pPr marL="342900" marR="0" lvl="2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GB" dirty="0"/>
              <a:t>Bullet point text</a:t>
            </a:r>
            <a:endParaRPr lang="en-US" dirty="0"/>
          </a:p>
          <a:p>
            <a:pPr marL="342900" marR="0" lvl="2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GB" dirty="0"/>
              <a:t>Bullet point text</a:t>
            </a:r>
            <a:endParaRPr lang="en-US" dirty="0"/>
          </a:p>
          <a:p>
            <a:pPr marL="342900" marR="0" lvl="2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dirty="0"/>
          </a:p>
          <a:p>
            <a:pPr lvl="2"/>
            <a:endParaRPr lang="en-US" dirty="0"/>
          </a:p>
        </p:txBody>
      </p:sp>
      <p:pic>
        <p:nvPicPr>
          <p:cNvPr id="7" name="Picture 6" descr="62229 Exec Ed page 2.pdf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9893"/>
            <a:ext cx="91440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616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7" r:id="rId3"/>
    <p:sldLayoutId id="2147483660" r:id="rId4"/>
  </p:sldLayoutIdLst>
  <p:txStyles>
    <p:titleStyle>
      <a:lvl1pPr algn="ctr" defTabSz="457200" rtl="0" eaLnBrk="1" latinLnBrk="0" hangingPunct="1">
        <a:lnSpc>
          <a:spcPts val="3760"/>
        </a:lnSpc>
        <a:spcBef>
          <a:spcPct val="0"/>
        </a:spcBef>
        <a:spcAft>
          <a:spcPts val="0"/>
        </a:spcAft>
        <a:buNone/>
        <a:defRPr sz="3800" kern="1200">
          <a:solidFill>
            <a:srgbClr val="EC9D2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000" kern="1200">
          <a:solidFill>
            <a:srgbClr val="4C1C68"/>
          </a:solidFill>
          <a:latin typeface="+mn-lt"/>
          <a:ea typeface="+mn-ea"/>
          <a:cs typeface="+mn-cs"/>
        </a:defRPr>
      </a:lvl1pPr>
      <a:lvl2pPr marL="457200" indent="0" algn="l" defTabSz="457200" rtl="0" eaLnBrk="1" latinLnBrk="0" hangingPunct="1">
        <a:spcBef>
          <a:spcPct val="20000"/>
        </a:spcBef>
        <a:buFont typeface="Arial"/>
        <a:buNone/>
        <a:defRPr sz="2800" kern="1200">
          <a:solidFill>
            <a:srgbClr val="4C1C68"/>
          </a:solidFill>
          <a:latin typeface="+mn-lt"/>
          <a:ea typeface="+mn-ea"/>
          <a:cs typeface="+mn-cs"/>
        </a:defRPr>
      </a:lvl2pPr>
      <a:lvl3pPr marL="342900" marR="0" indent="-342900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/>
        <a:buChar char="•"/>
        <a:tabLst/>
        <a:defRPr sz="2400" kern="1200">
          <a:solidFill>
            <a:srgbClr val="4C1C68"/>
          </a:solidFill>
          <a:latin typeface="+mn-lt"/>
          <a:ea typeface="+mn-ea"/>
          <a:cs typeface="+mn-cs"/>
        </a:defRPr>
      </a:lvl3pPr>
      <a:lvl4pPr marL="0" indent="1778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4C1C68"/>
          </a:solidFill>
          <a:latin typeface="+mn-lt"/>
          <a:ea typeface="+mn-ea"/>
          <a:cs typeface="+mn-cs"/>
        </a:defRPr>
      </a:lvl4pPr>
      <a:lvl5pPr marL="0" indent="1778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4C1C68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6" Type="http://schemas.openxmlformats.org/officeDocument/2006/relationships/image" Target="../media/image22.png"/><Relationship Id="rId5" Type="http://schemas.openxmlformats.org/officeDocument/2006/relationships/image" Target="../media/image21.tiff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6" Type="http://schemas.openxmlformats.org/officeDocument/2006/relationships/image" Target="../media/image28.png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6.mp4"/><Relationship Id="rId1" Type="http://schemas.microsoft.com/office/2007/relationships/media" Target="../media/media16.mp4"/><Relationship Id="rId5" Type="http://schemas.openxmlformats.org/officeDocument/2006/relationships/image" Target="../media/image32.png"/><Relationship Id="rId4" Type="http://schemas.openxmlformats.org/officeDocument/2006/relationships/notesSlide" Target="../notesSlides/notesSlide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5" Type="http://schemas.openxmlformats.org/officeDocument/2006/relationships/image" Target="../media/image33.png"/><Relationship Id="rId4" Type="http://schemas.openxmlformats.org/officeDocument/2006/relationships/notesSlide" Target="../notesSlides/notesSlid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8.png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" y="5999892"/>
            <a:ext cx="9144000" cy="858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62229 Exec Ed powerpoint cover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7568" y="803189"/>
            <a:ext cx="5769232" cy="1009135"/>
          </a:xfrm>
        </p:spPr>
        <p:txBody>
          <a:bodyPr/>
          <a:lstStyle/>
          <a:p>
            <a:pPr algn="r"/>
            <a:r>
              <a:rPr lang="en-US" dirty="0">
                <a:solidFill>
                  <a:srgbClr val="E68324"/>
                </a:solidFill>
              </a:rPr>
              <a:t>MBTI Step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4216" y="2691027"/>
            <a:ext cx="3922584" cy="3435136"/>
          </a:xfrm>
        </p:spPr>
        <p:txBody>
          <a:bodyPr>
            <a:normAutofit/>
          </a:bodyPr>
          <a:lstStyle/>
          <a:p>
            <a:pPr algn="r"/>
            <a:r>
              <a:rPr lang="en-US" sz="4000" dirty="0"/>
              <a:t> T – F facets</a:t>
            </a:r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B72224D4-6251-43B3-8A36-04D4CFD3EC0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66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17"/>
    </mc:Choice>
    <mc:Fallback xmlns="">
      <p:transition spd="slow" advTm="82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4"/>
          <p:cNvSpPr>
            <a:spLocks noGrp="1" noChangeArrowheads="1"/>
          </p:cNvSpPr>
          <p:nvPr>
            <p:ph type="title"/>
          </p:nvPr>
        </p:nvSpPr>
        <p:spPr>
          <a:xfrm>
            <a:off x="1320900" y="1021344"/>
            <a:ext cx="5294709" cy="40838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sz="2700" dirty="0"/>
              <a:t>Reasonable – fair exercise</a:t>
            </a:r>
          </a:p>
        </p:txBody>
      </p:sp>
      <p:sp>
        <p:nvSpPr>
          <p:cNvPr id="4710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398985" y="1807369"/>
            <a:ext cx="5909072" cy="3614738"/>
          </a:xfrm>
        </p:spPr>
        <p:txBody>
          <a:bodyPr/>
          <a:lstStyle/>
          <a:p>
            <a:pPr eaLnBrk="1" hangingPunct="1">
              <a:buFont typeface="Times" pitchFamily="18" charset="0"/>
              <a:buNone/>
            </a:pPr>
            <a:r>
              <a:rPr lang="en-GB" dirty="0"/>
              <a:t>Consider the following:</a:t>
            </a:r>
          </a:p>
          <a:p>
            <a:pPr marL="332100" indent="-332100"/>
            <a:r>
              <a:rPr lang="en-US" sz="2400" dirty="0"/>
              <a:t>Define the word ‘fair’ </a:t>
            </a:r>
          </a:p>
          <a:p>
            <a:pPr marL="332100" indent="-332100"/>
            <a:endParaRPr lang="en-US" sz="2400" dirty="0"/>
          </a:p>
          <a:p>
            <a:pPr marL="332100" indent="-332100"/>
            <a:r>
              <a:rPr lang="en-US" sz="2400" dirty="0"/>
              <a:t>Can you give examples of decisions you have either made, been on the receiving end of, or are aware of, that you consider to be fair or unfair?</a:t>
            </a:r>
            <a:endParaRPr lang="en-GB" sz="2400" dirty="0"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70035A78-412D-46FA-808C-3A09E36AFB6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4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925"/>
    </mc:Choice>
    <mc:Fallback xmlns="">
      <p:transition spd="slow" advTm="829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>
          <a:xfrm>
            <a:off x="1066800" y="978694"/>
            <a:ext cx="6810375" cy="457200"/>
          </a:xfrm>
        </p:spPr>
        <p:txBody>
          <a:bodyPr>
            <a:normAutofit fontScale="90000"/>
          </a:bodyPr>
          <a:lstStyle/>
          <a:p>
            <a:r>
              <a:rPr lang="en-GB" sz="2700"/>
              <a:t>Questioning–Accommodating: </a:t>
            </a:r>
            <a:br>
              <a:rPr lang="en-GB" sz="2700"/>
            </a:br>
            <a:r>
              <a:rPr lang="en-GB" sz="2100"/>
              <a:t>How a person responds to differences in point of view</a:t>
            </a:r>
          </a:p>
        </p:txBody>
      </p:sp>
      <p:pic>
        <p:nvPicPr>
          <p:cNvPr id="5" name="Picture 4" descr="25 Accommodating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02663" y="2464596"/>
            <a:ext cx="1707299" cy="2710061"/>
          </a:xfrm>
          <a:prstGeom prst="rect">
            <a:avLst/>
          </a:prstGeom>
        </p:spPr>
      </p:pic>
      <p:pic>
        <p:nvPicPr>
          <p:cNvPr id="6" name="Picture 5" descr="26 Questioning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900813" y="2210742"/>
            <a:ext cx="2468960" cy="2145104"/>
          </a:xfrm>
          <a:prstGeom prst="rect">
            <a:avLst/>
          </a:prstGeom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25609535-F972-40E8-B2B6-6F51C6A327E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481"/>
    </mc:Choice>
    <mc:Fallback xmlns="">
      <p:transition spd="slow" advTm="824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2700"/>
              <a:t>Critical–Accepting: </a:t>
            </a:r>
            <a:br>
              <a:rPr lang="en-GB"/>
            </a:br>
            <a:r>
              <a:rPr lang="en-GB" sz="2100"/>
              <a:t>How a person views differences</a:t>
            </a:r>
            <a:br>
              <a:rPr lang="en-GB"/>
            </a:br>
            <a:endParaRPr lang="en-GB"/>
          </a:p>
        </p:txBody>
      </p:sp>
      <p:pic>
        <p:nvPicPr>
          <p:cNvPr id="5" name="Picture 4" descr="27 Critical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55105" y="2540741"/>
            <a:ext cx="2471960" cy="2214854"/>
          </a:xfrm>
          <a:prstGeom prst="rect">
            <a:avLst/>
          </a:prstGeom>
        </p:spPr>
      </p:pic>
      <p:pic>
        <p:nvPicPr>
          <p:cNvPr id="6" name="Picture 5" descr="28 Accepting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88649" y="2604538"/>
            <a:ext cx="2483679" cy="2225354"/>
          </a:xfrm>
          <a:prstGeom prst="rect">
            <a:avLst/>
          </a:prstGeom>
        </p:spPr>
      </p:pic>
      <p:pic>
        <p:nvPicPr>
          <p:cNvPr id="7" name="Video 6">
            <a:hlinkClick r:id="" action="ppaction://media"/>
            <a:extLst>
              <a:ext uri="{FF2B5EF4-FFF2-40B4-BE49-F238E27FC236}">
                <a16:creationId xmlns:a16="http://schemas.microsoft.com/office/drawing/2014/main" id="{BBF179D2-7849-4552-99AE-B584B02D74E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50"/>
    </mc:Choice>
    <mc:Fallback xmlns="">
      <p:transition spd="slow" advTm="151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4"/>
          <p:cNvSpPr>
            <a:spLocks noGrp="1" noChangeArrowheads="1"/>
          </p:cNvSpPr>
          <p:nvPr>
            <p:ph type="title"/>
          </p:nvPr>
        </p:nvSpPr>
        <p:spPr>
          <a:xfrm>
            <a:off x="1270894" y="963216"/>
            <a:ext cx="5294709" cy="40838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sz="2700" dirty="0"/>
              <a:t>Critical – accepting exercise</a:t>
            </a:r>
          </a:p>
        </p:txBody>
      </p:sp>
      <p:sp>
        <p:nvSpPr>
          <p:cNvPr id="4710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270894" y="1807369"/>
            <a:ext cx="5909072" cy="3614738"/>
          </a:xfrm>
        </p:spPr>
        <p:txBody>
          <a:bodyPr/>
          <a:lstStyle/>
          <a:p>
            <a:pPr eaLnBrk="1" hangingPunct="1">
              <a:buFont typeface="Times" pitchFamily="18" charset="0"/>
              <a:buNone/>
            </a:pPr>
            <a:r>
              <a:rPr lang="en-GB" dirty="0"/>
              <a:t>Think about </a:t>
            </a:r>
            <a:r>
              <a:rPr lang="en-US" dirty="0"/>
              <a:t>how you typically give feedback:</a:t>
            </a:r>
          </a:p>
          <a:p>
            <a:pPr eaLnBrk="1" hangingPunct="1">
              <a:buFont typeface="Times" pitchFamily="18" charset="0"/>
              <a:buNone/>
            </a:pPr>
            <a:endParaRPr lang="en-US" dirty="0"/>
          </a:p>
          <a:p>
            <a:pPr marL="332100" indent="-332100"/>
            <a:r>
              <a:rPr lang="en-US" sz="2000" dirty="0"/>
              <a:t>If you needed to give someone negative feedback, how would you do it?</a:t>
            </a:r>
            <a:endParaRPr lang="en-GB" sz="2000" dirty="0"/>
          </a:p>
          <a:p>
            <a:pPr marL="332100" indent="-332100"/>
            <a:r>
              <a:rPr lang="en-US" sz="2000" dirty="0"/>
              <a:t>How would you give positive feedback?</a:t>
            </a:r>
            <a:endParaRPr lang="en-GB" sz="2000" dirty="0"/>
          </a:p>
          <a:p>
            <a:pPr marL="332100" indent="-332100"/>
            <a:r>
              <a:rPr lang="en-US" sz="2000" dirty="0"/>
              <a:t>Which do you feel most comfortable giving?</a:t>
            </a:r>
            <a:endParaRPr lang="en-GB" sz="2000" dirty="0"/>
          </a:p>
        </p:txBody>
      </p:sp>
      <p:pic>
        <p:nvPicPr>
          <p:cNvPr id="68610" name="Picture 2" descr="https://app.box.com/representation/file_version_16969882325/image_2048/1.png?shared_name=y4kpq6kyh8tu3fzje32f"/>
          <p:cNvPicPr>
            <a:picLocks noChangeAspect="1" noChangeArrowheads="1"/>
          </p:cNvPicPr>
          <p:nvPr/>
        </p:nvPicPr>
        <p:blipFill>
          <a:blip r:embed="rId5" cstate="print">
            <a:grayscl/>
          </a:blip>
          <a:srcRect/>
          <a:stretch>
            <a:fillRect/>
          </a:stretch>
        </p:blipFill>
        <p:spPr bwMode="auto">
          <a:xfrm>
            <a:off x="6735907" y="4236454"/>
            <a:ext cx="2274397" cy="1684652"/>
          </a:xfrm>
          <a:prstGeom prst="rect">
            <a:avLst/>
          </a:prstGeom>
          <a:noFill/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B0C9FB5F-9537-4D80-A05E-87A2B1741DA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104"/>
    </mc:Choice>
    <mc:Fallback xmlns="">
      <p:transition spd="slow" advTm="381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4"/>
          <p:cNvSpPr>
            <a:spLocks noGrp="1" noChangeArrowheads="1"/>
          </p:cNvSpPr>
          <p:nvPr>
            <p:ph type="title"/>
          </p:nvPr>
        </p:nvSpPr>
        <p:spPr>
          <a:xfrm>
            <a:off x="1270894" y="963216"/>
            <a:ext cx="5294709" cy="40838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sz="2700" dirty="0"/>
              <a:t>Critical – accepting exercise</a:t>
            </a:r>
          </a:p>
        </p:txBody>
      </p:sp>
      <p:sp>
        <p:nvSpPr>
          <p:cNvPr id="4710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270894" y="1807369"/>
            <a:ext cx="5909072" cy="3614738"/>
          </a:xfrm>
        </p:spPr>
        <p:txBody>
          <a:bodyPr/>
          <a:lstStyle/>
          <a:p>
            <a:pPr eaLnBrk="1" hangingPunct="1">
              <a:buFont typeface="Times" pitchFamily="18" charset="0"/>
              <a:buNone/>
            </a:pPr>
            <a:r>
              <a:rPr lang="en-GB" dirty="0"/>
              <a:t>Think about </a:t>
            </a:r>
            <a:r>
              <a:rPr lang="en-US" dirty="0"/>
              <a:t>how you typically give feedback:</a:t>
            </a:r>
          </a:p>
          <a:p>
            <a:pPr eaLnBrk="1" hangingPunct="1">
              <a:buFont typeface="Times" pitchFamily="18" charset="0"/>
              <a:buNone/>
            </a:pPr>
            <a:endParaRPr lang="en-US" dirty="0"/>
          </a:p>
          <a:p>
            <a:pPr marL="332100" indent="-332100"/>
            <a:r>
              <a:rPr lang="en-US" sz="2000" dirty="0"/>
              <a:t>If you needed to give someone negative feedback, how would you do it?</a:t>
            </a:r>
            <a:endParaRPr lang="en-GB" sz="2000" dirty="0"/>
          </a:p>
          <a:p>
            <a:pPr marL="332100" indent="-332100"/>
            <a:r>
              <a:rPr lang="en-US" sz="2000" dirty="0"/>
              <a:t>How would you give positive feedback?</a:t>
            </a:r>
            <a:endParaRPr lang="en-GB" sz="2000" dirty="0"/>
          </a:p>
          <a:p>
            <a:pPr marL="332100" indent="-332100"/>
            <a:r>
              <a:rPr lang="en-US" sz="2000" dirty="0"/>
              <a:t>Which do you feel most comfortable giving?</a:t>
            </a:r>
            <a:endParaRPr lang="en-GB" sz="2000" dirty="0"/>
          </a:p>
        </p:txBody>
      </p:sp>
      <p:pic>
        <p:nvPicPr>
          <p:cNvPr id="68610" name="Picture 2" descr="https://app.box.com/representation/file_version_16969882325/image_2048/1.png?shared_name=y4kpq6kyh8tu3fzje32f"/>
          <p:cNvPicPr>
            <a:picLocks noChangeAspect="1" noChangeArrowheads="1"/>
          </p:cNvPicPr>
          <p:nvPr/>
        </p:nvPicPr>
        <p:blipFill>
          <a:blip r:embed="rId5" cstate="print">
            <a:grayscl/>
          </a:blip>
          <a:srcRect/>
          <a:stretch>
            <a:fillRect/>
          </a:stretch>
        </p:blipFill>
        <p:spPr bwMode="auto">
          <a:xfrm>
            <a:off x="6735907" y="4236454"/>
            <a:ext cx="2274397" cy="1684652"/>
          </a:xfrm>
          <a:prstGeom prst="rect">
            <a:avLst/>
          </a:prstGeom>
          <a:noFill/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B679BA6A-5566-442B-BD11-8B25F75F04F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26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448"/>
    </mc:Choice>
    <mc:Fallback xmlns="">
      <p:transition spd="slow" advTm="1154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700"/>
              <a:t>Tough–Tender: </a:t>
            </a:r>
            <a:r>
              <a:rPr lang="en-GB" sz="2100"/>
              <a:t>How a person sees the </a:t>
            </a:r>
            <a:br>
              <a:rPr lang="en-GB" sz="2100"/>
            </a:br>
            <a:r>
              <a:rPr lang="en-GB" sz="2100"/>
              <a:t>impact of their decisions and how these are upheld</a:t>
            </a:r>
          </a:p>
        </p:txBody>
      </p:sp>
      <p:pic>
        <p:nvPicPr>
          <p:cNvPr id="5" name="Picture 4" descr="29_Manner in which a decision is carried out-tough with followers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47876" y="2683105"/>
            <a:ext cx="2634921" cy="1616528"/>
          </a:xfrm>
          <a:prstGeom prst="rect">
            <a:avLst/>
          </a:prstGeom>
        </p:spPr>
      </p:pic>
      <p:pic>
        <p:nvPicPr>
          <p:cNvPr id="6" name="Picture 5" descr="30 Tender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38014" y="2683075"/>
            <a:ext cx="2297053" cy="1810928"/>
          </a:xfrm>
          <a:prstGeom prst="rect">
            <a:avLst/>
          </a:prstGeom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3A4BD614-9A3D-4058-8997-2D56D89860D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514"/>
    </mc:Choice>
    <mc:Fallback xmlns="">
      <p:transition spd="slow" advTm="165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4"/>
          <p:cNvSpPr>
            <a:spLocks noGrp="1" noChangeArrowheads="1"/>
          </p:cNvSpPr>
          <p:nvPr>
            <p:ph type="title"/>
          </p:nvPr>
        </p:nvSpPr>
        <p:spPr>
          <a:xfrm>
            <a:off x="1235869" y="1021344"/>
            <a:ext cx="5043984" cy="40838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sz="2700" dirty="0"/>
              <a:t>Tough – tender exercise </a:t>
            </a:r>
          </a:p>
        </p:txBody>
      </p:sp>
      <p:sp>
        <p:nvSpPr>
          <p:cNvPr id="4710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300162" y="1750219"/>
            <a:ext cx="6272213" cy="3614738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Your team has decided, through a democratic process, that in order to complete a project that they will all start work tomorrow at 8.00am, have a short lunch break and finish at 3.30pm. This will meet the project deadline.</a:t>
            </a:r>
          </a:p>
          <a:p>
            <a:r>
              <a:rPr lang="en-US" dirty="0"/>
              <a:t>At the last moment, someone speaks up to say they have thought about this and changed their mind. They would be unable to get into work before 8.45am.</a:t>
            </a:r>
            <a:br>
              <a:rPr lang="en-US" dirty="0"/>
            </a:br>
            <a:endParaRPr lang="en-US" dirty="0"/>
          </a:p>
          <a:p>
            <a:pPr marL="332100" indent="-332100"/>
            <a:r>
              <a:rPr lang="en-US" sz="2600" dirty="0"/>
              <a:t>How do you react?</a:t>
            </a:r>
            <a:endParaRPr lang="en-GB" sz="2600" dirty="0"/>
          </a:p>
          <a:p>
            <a:pPr marL="332100" indent="-332100"/>
            <a:r>
              <a:rPr lang="en-US" sz="2600" dirty="0"/>
              <a:t>How do you feel inside? </a:t>
            </a:r>
            <a:endParaRPr lang="en-GB" sz="2600" dirty="0"/>
          </a:p>
          <a:p>
            <a:pPr marL="332100" indent="-332100"/>
            <a:r>
              <a:rPr lang="en-US" sz="2600" dirty="0"/>
              <a:t>What would you do?</a:t>
            </a:r>
            <a:endParaRPr lang="en-GB" sz="2600" dirty="0"/>
          </a:p>
          <a:p>
            <a:pPr>
              <a:buNone/>
            </a:pPr>
            <a:r>
              <a:rPr lang="en-US" dirty="0"/>
              <a:t> </a:t>
            </a:r>
            <a:endParaRPr lang="en-GB" dirty="0"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39BD8427-8D0C-48AB-9B5C-AED9322B93F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688"/>
    </mc:Choice>
    <mc:Fallback xmlns="">
      <p:transition spd="slow" advTm="596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4"/>
          <p:cNvSpPr>
            <a:spLocks noGrp="1" noChangeArrowheads="1"/>
          </p:cNvSpPr>
          <p:nvPr>
            <p:ph type="title"/>
          </p:nvPr>
        </p:nvSpPr>
        <p:spPr>
          <a:xfrm>
            <a:off x="1235869" y="1021344"/>
            <a:ext cx="5043984" cy="40838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sz="2700" dirty="0"/>
              <a:t>Tough – tender exercise </a:t>
            </a:r>
          </a:p>
        </p:txBody>
      </p:sp>
      <p:sp>
        <p:nvSpPr>
          <p:cNvPr id="4710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300162" y="1750219"/>
            <a:ext cx="6272213" cy="3614738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Your team has decided, through a democratic process, that in order to complete a project that they will all start work tomorrow at 8.00am, have a short lunch break and finish at 3.30pm. This will meet the project deadline.</a:t>
            </a:r>
          </a:p>
          <a:p>
            <a:r>
              <a:rPr lang="en-US" dirty="0"/>
              <a:t>At the last moment, someone speaks up to say they have thought about this and changed their mind. They would be unable to get into work before 8.45am.</a:t>
            </a:r>
            <a:br>
              <a:rPr lang="en-US" dirty="0"/>
            </a:br>
            <a:endParaRPr lang="en-US" dirty="0"/>
          </a:p>
          <a:p>
            <a:pPr marL="332100" indent="-332100"/>
            <a:r>
              <a:rPr lang="en-US" sz="2600" dirty="0"/>
              <a:t>How do you react?</a:t>
            </a:r>
            <a:endParaRPr lang="en-GB" sz="2600" dirty="0"/>
          </a:p>
          <a:p>
            <a:pPr marL="332100" indent="-332100"/>
            <a:r>
              <a:rPr lang="en-US" sz="2600" dirty="0"/>
              <a:t>How do you feel inside? </a:t>
            </a:r>
            <a:endParaRPr lang="en-GB" sz="2600" dirty="0"/>
          </a:p>
          <a:p>
            <a:pPr marL="332100" indent="-332100"/>
            <a:r>
              <a:rPr lang="en-US" sz="2600" dirty="0"/>
              <a:t>What would you do?</a:t>
            </a:r>
            <a:endParaRPr lang="en-GB" sz="2600" dirty="0"/>
          </a:p>
          <a:p>
            <a:pPr>
              <a:buNone/>
            </a:pPr>
            <a:r>
              <a:rPr lang="en-US" dirty="0"/>
              <a:t> </a:t>
            </a:r>
            <a:endParaRPr lang="en-GB" dirty="0"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12BB1550-D1BF-45E7-B8CA-09A9189700C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414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480"/>
    </mc:Choice>
    <mc:Fallback xmlns="">
      <p:transition spd="slow" advTm="1564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F1340-201E-4D54-B0A0-9A6FADB26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MBTI Step I and Step 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57D5CD-2749-4B97-92E7-159ACC7C6F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sz="3200" dirty="0"/>
          </a:p>
          <a:p>
            <a:endParaRPr lang="en-GB" sz="3200" dirty="0"/>
          </a:p>
          <a:p>
            <a:r>
              <a:rPr lang="en-GB" sz="3200" dirty="0"/>
              <a:t>Source: Myers-Briggs Company. </a:t>
            </a:r>
          </a:p>
          <a:p>
            <a:r>
              <a:rPr lang="en-GB" sz="3200" dirty="0"/>
              <a:t>Reproduced with permission. </a:t>
            </a:r>
          </a:p>
          <a:p>
            <a:r>
              <a:rPr lang="en-GB" sz="3200" dirty="0"/>
              <a:t>Adapted by Helen Ure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F37617-AD84-4F21-B757-8334F77247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264" y="1417638"/>
            <a:ext cx="2556102" cy="2527936"/>
          </a:xfrm>
          <a:prstGeom prst="rect">
            <a:avLst/>
          </a:prstGeom>
        </p:spPr>
      </p:pic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A31D3748-5841-47C7-A2E8-B9B4B89842A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269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46"/>
    </mc:Choice>
    <mc:Fallback xmlns="">
      <p:transition spd="slow" advTm="123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four pairs of preferences</a:t>
            </a:r>
            <a:endParaRPr lang="en-US" dirty="0"/>
          </a:p>
        </p:txBody>
      </p:sp>
      <p:grpSp>
        <p:nvGrpSpPr>
          <p:cNvPr id="44035" name="Group 26"/>
          <p:cNvGrpSpPr>
            <a:grpSpLocks/>
          </p:cNvGrpSpPr>
          <p:nvPr/>
        </p:nvGrpSpPr>
        <p:grpSpPr bwMode="auto">
          <a:xfrm>
            <a:off x="1314450" y="4740521"/>
            <a:ext cx="7026519" cy="921726"/>
            <a:chOff x="931702" y="4360263"/>
            <a:chExt cx="7723199" cy="1168667"/>
          </a:xfrm>
        </p:grpSpPr>
        <p:sp>
          <p:nvSpPr>
            <p:cNvPr id="44056" name="Rectangle 5"/>
            <p:cNvSpPr>
              <a:spLocks noChangeArrowheads="1"/>
            </p:cNvSpPr>
            <p:nvPr/>
          </p:nvSpPr>
          <p:spPr bwMode="auto">
            <a:xfrm>
              <a:off x="931704" y="5065749"/>
              <a:ext cx="7723197" cy="46318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385" b="1" dirty="0">
                  <a:solidFill>
                    <a:srgbClr val="595959"/>
                  </a:solidFill>
                  <a:latin typeface="Verdana" pitchFamily="34" charset="0"/>
                  <a:ea typeface="Calibri" pitchFamily="34" charset="0"/>
                  <a:cs typeface="Times New Roman" pitchFamily="18" charset="0"/>
                </a:rPr>
                <a:t>How do you approach the outside world?</a:t>
              </a:r>
            </a:p>
          </p:txBody>
        </p:sp>
        <p:sp>
          <p:nvSpPr>
            <p:cNvPr id="44057" name="Rectangle 4"/>
            <p:cNvSpPr>
              <a:spLocks noChangeArrowheads="1"/>
            </p:cNvSpPr>
            <p:nvPr/>
          </p:nvSpPr>
          <p:spPr bwMode="auto">
            <a:xfrm>
              <a:off x="931702" y="4360263"/>
              <a:ext cx="3780000" cy="562611"/>
            </a:xfrm>
            <a:prstGeom prst="rect">
              <a:avLst/>
            </a:prstGeom>
            <a:solidFill>
              <a:srgbClr val="722584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GB" sz="2308" b="1">
                  <a:solidFill>
                    <a:srgbClr val="FFFFFF"/>
                  </a:solidFill>
                  <a:latin typeface="Calibri" pitchFamily="34" charset="0"/>
                </a:rPr>
                <a:t>J</a:t>
              </a:r>
              <a:r>
                <a:rPr lang="en-GB" sz="2308">
                  <a:solidFill>
                    <a:srgbClr val="FFFFFF"/>
                  </a:solidFill>
                  <a:latin typeface="Calibri" pitchFamily="34" charset="0"/>
                </a:rPr>
                <a:t>UDGING</a:t>
              </a:r>
              <a:endParaRPr lang="en-GB" sz="2308"/>
            </a:p>
          </p:txBody>
        </p:sp>
        <p:sp>
          <p:nvSpPr>
            <p:cNvPr id="44058" name="Rectangle 3"/>
            <p:cNvSpPr>
              <a:spLocks noChangeArrowheads="1"/>
            </p:cNvSpPr>
            <p:nvPr/>
          </p:nvSpPr>
          <p:spPr bwMode="auto">
            <a:xfrm>
              <a:off x="4859092" y="4360263"/>
              <a:ext cx="3780000" cy="562611"/>
            </a:xfrm>
            <a:prstGeom prst="rect">
              <a:avLst/>
            </a:prstGeom>
            <a:solidFill>
              <a:srgbClr val="CDD5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GB" sz="2308" b="1">
                  <a:solidFill>
                    <a:srgbClr val="FFFFFF"/>
                  </a:solidFill>
                  <a:latin typeface="Calibri" pitchFamily="34" charset="0"/>
                </a:rPr>
                <a:t>P</a:t>
              </a:r>
              <a:r>
                <a:rPr lang="en-GB" sz="2308">
                  <a:solidFill>
                    <a:srgbClr val="FFFFFF"/>
                  </a:solidFill>
                  <a:latin typeface="Calibri" pitchFamily="34" charset="0"/>
                </a:rPr>
                <a:t>ERCEIVING</a:t>
              </a:r>
              <a:endParaRPr lang="en-GB" sz="2308"/>
            </a:p>
          </p:txBody>
        </p:sp>
        <p:cxnSp>
          <p:nvCxnSpPr>
            <p:cNvPr id="44059" name="AutoShape 2"/>
            <p:cNvCxnSpPr>
              <a:cxnSpLocks noChangeShapeType="1"/>
            </p:cNvCxnSpPr>
            <p:nvPr/>
          </p:nvCxnSpPr>
          <p:spPr bwMode="auto">
            <a:xfrm>
              <a:off x="4514554" y="4646427"/>
              <a:ext cx="557174" cy="0"/>
            </a:xfrm>
            <a:prstGeom prst="straightConnector1">
              <a:avLst/>
            </a:prstGeom>
            <a:noFill/>
            <a:ln w="95250">
              <a:solidFill>
                <a:srgbClr val="FFFFFF"/>
              </a:solidFill>
              <a:round/>
              <a:headEnd/>
              <a:tailEnd/>
            </a:ln>
          </p:spPr>
        </p:cxnSp>
      </p:grpSp>
      <p:sp>
        <p:nvSpPr>
          <p:cNvPr id="44036" name="Rectangle 28"/>
          <p:cNvSpPr>
            <a:spLocks noChangeArrowheads="1"/>
          </p:cNvSpPr>
          <p:nvPr/>
        </p:nvSpPr>
        <p:spPr bwMode="auto">
          <a:xfrm>
            <a:off x="4486740" y="652422"/>
            <a:ext cx="184731" cy="3481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tabLst>
                <a:tab pos="249122" algn="l"/>
              </a:tabLst>
            </a:pPr>
            <a:endParaRPr lang="en-US" sz="1662"/>
          </a:p>
        </p:txBody>
      </p:sp>
      <p:sp>
        <p:nvSpPr>
          <p:cNvPr id="44037" name="Rectangle 35"/>
          <p:cNvSpPr>
            <a:spLocks noChangeArrowheads="1"/>
          </p:cNvSpPr>
          <p:nvPr/>
        </p:nvSpPr>
        <p:spPr bwMode="auto">
          <a:xfrm>
            <a:off x="4908771" y="503988"/>
            <a:ext cx="184731" cy="50430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tabLst>
                <a:tab pos="249122" algn="l"/>
              </a:tabLst>
            </a:pPr>
            <a:br>
              <a:rPr lang="en-US" sz="1015">
                <a:ea typeface="Calibri" pitchFamily="34" charset="0"/>
                <a:cs typeface="Times New Roman" pitchFamily="18" charset="0"/>
              </a:rPr>
            </a:br>
            <a:endParaRPr lang="en-US" sz="1662">
              <a:ea typeface="Calibri" pitchFamily="34" charset="0"/>
              <a:cs typeface="Times New Roman" pitchFamily="18" charset="0"/>
            </a:endParaRPr>
          </a:p>
        </p:txBody>
      </p:sp>
      <p:grpSp>
        <p:nvGrpSpPr>
          <p:cNvPr id="44038" name="Group 32"/>
          <p:cNvGrpSpPr>
            <a:grpSpLocks/>
          </p:cNvGrpSpPr>
          <p:nvPr/>
        </p:nvGrpSpPr>
        <p:grpSpPr bwMode="auto">
          <a:xfrm>
            <a:off x="1314450" y="3679583"/>
            <a:ext cx="7026519" cy="921726"/>
            <a:chOff x="931702" y="4360263"/>
            <a:chExt cx="7723199" cy="1168667"/>
          </a:xfrm>
        </p:grpSpPr>
        <p:sp>
          <p:nvSpPr>
            <p:cNvPr id="44052" name="Rectangle 5"/>
            <p:cNvSpPr>
              <a:spLocks noChangeArrowheads="1"/>
            </p:cNvSpPr>
            <p:nvPr/>
          </p:nvSpPr>
          <p:spPr bwMode="auto">
            <a:xfrm>
              <a:off x="931704" y="5065749"/>
              <a:ext cx="7723197" cy="46318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385" b="1" dirty="0">
                  <a:solidFill>
                    <a:srgbClr val="595959"/>
                  </a:solidFill>
                  <a:latin typeface="Verdana" pitchFamily="34" charset="0"/>
                  <a:ea typeface="Calibri" pitchFamily="34" charset="0"/>
                  <a:cs typeface="Times New Roman" pitchFamily="18" charset="0"/>
                </a:rPr>
                <a:t>How do you decide and come to conclusions?</a:t>
              </a:r>
            </a:p>
            <a:p>
              <a:pPr eaLnBrk="0" hangingPunct="0"/>
              <a:endParaRPr lang="en-GB" sz="1385" dirty="0"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44053" name="Rectangle 4"/>
            <p:cNvSpPr>
              <a:spLocks noChangeArrowheads="1"/>
            </p:cNvSpPr>
            <p:nvPr/>
          </p:nvSpPr>
          <p:spPr bwMode="auto">
            <a:xfrm>
              <a:off x="931702" y="4360263"/>
              <a:ext cx="3780000" cy="562611"/>
            </a:xfrm>
            <a:prstGeom prst="rect">
              <a:avLst/>
            </a:prstGeom>
            <a:solidFill>
              <a:srgbClr val="00499A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GB" sz="2308" b="1" dirty="0">
                  <a:solidFill>
                    <a:srgbClr val="FFFFFF"/>
                  </a:solidFill>
                  <a:latin typeface="Calibri" pitchFamily="34" charset="0"/>
                </a:rPr>
                <a:t>T</a:t>
              </a:r>
              <a:r>
                <a:rPr lang="en-GB" sz="2308" dirty="0">
                  <a:solidFill>
                    <a:srgbClr val="FFFFFF"/>
                  </a:solidFill>
                  <a:latin typeface="Calibri" pitchFamily="34" charset="0"/>
                </a:rPr>
                <a:t>HINKING</a:t>
              </a:r>
              <a:endParaRPr lang="en-GB" sz="2308" dirty="0"/>
            </a:p>
          </p:txBody>
        </p:sp>
        <p:sp>
          <p:nvSpPr>
            <p:cNvPr id="44054" name="Rectangle 3"/>
            <p:cNvSpPr>
              <a:spLocks noChangeArrowheads="1"/>
            </p:cNvSpPr>
            <p:nvPr/>
          </p:nvSpPr>
          <p:spPr bwMode="auto">
            <a:xfrm>
              <a:off x="4859092" y="4360263"/>
              <a:ext cx="3780000" cy="562611"/>
            </a:xfrm>
            <a:prstGeom prst="rect">
              <a:avLst/>
            </a:prstGeom>
            <a:solidFill>
              <a:srgbClr val="E4231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GB" sz="2308" b="1">
                  <a:solidFill>
                    <a:srgbClr val="FFFFFF"/>
                  </a:solidFill>
                  <a:latin typeface="Calibri" pitchFamily="34" charset="0"/>
                </a:rPr>
                <a:t>F</a:t>
              </a:r>
              <a:r>
                <a:rPr lang="en-GB" sz="2308">
                  <a:solidFill>
                    <a:srgbClr val="FFFFFF"/>
                  </a:solidFill>
                  <a:latin typeface="Calibri" pitchFamily="34" charset="0"/>
                </a:rPr>
                <a:t>EELING</a:t>
              </a:r>
              <a:endParaRPr lang="en-GB" sz="2308"/>
            </a:p>
          </p:txBody>
        </p:sp>
        <p:cxnSp>
          <p:nvCxnSpPr>
            <p:cNvPr id="44055" name="AutoShape 2"/>
            <p:cNvCxnSpPr>
              <a:cxnSpLocks noChangeShapeType="1"/>
            </p:cNvCxnSpPr>
            <p:nvPr/>
          </p:nvCxnSpPr>
          <p:spPr bwMode="auto">
            <a:xfrm>
              <a:off x="4514554" y="4646427"/>
              <a:ext cx="557174" cy="0"/>
            </a:xfrm>
            <a:prstGeom prst="straightConnector1">
              <a:avLst/>
            </a:prstGeom>
            <a:noFill/>
            <a:ln w="95250">
              <a:solidFill>
                <a:srgbClr val="FFFFFF"/>
              </a:solidFill>
              <a:round/>
              <a:headEnd/>
              <a:tailEnd/>
            </a:ln>
          </p:spPr>
        </p:cxnSp>
      </p:grpSp>
      <p:grpSp>
        <p:nvGrpSpPr>
          <p:cNvPr id="44039" name="Group 37"/>
          <p:cNvGrpSpPr>
            <a:grpSpLocks/>
          </p:cNvGrpSpPr>
          <p:nvPr/>
        </p:nvGrpSpPr>
        <p:grpSpPr bwMode="auto">
          <a:xfrm>
            <a:off x="1314450" y="2609852"/>
            <a:ext cx="7026519" cy="921726"/>
            <a:chOff x="931702" y="4360263"/>
            <a:chExt cx="7723199" cy="1168667"/>
          </a:xfrm>
        </p:grpSpPr>
        <p:sp>
          <p:nvSpPr>
            <p:cNvPr id="44048" name="Rectangle 5"/>
            <p:cNvSpPr>
              <a:spLocks noChangeArrowheads="1"/>
            </p:cNvSpPr>
            <p:nvPr/>
          </p:nvSpPr>
          <p:spPr bwMode="auto">
            <a:xfrm>
              <a:off x="931704" y="5065749"/>
              <a:ext cx="7723197" cy="46318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385" b="1" dirty="0">
                  <a:solidFill>
                    <a:srgbClr val="595959"/>
                  </a:solidFill>
                  <a:latin typeface="Verdana" pitchFamily="34" charset="0"/>
                  <a:ea typeface="Calibri" pitchFamily="34" charset="0"/>
                  <a:cs typeface="Times New Roman" pitchFamily="18" charset="0"/>
                </a:rPr>
                <a:t>How do you take in information?</a:t>
              </a:r>
              <a:endParaRPr lang="en-GB" sz="1385" b="1" dirty="0">
                <a:solidFill>
                  <a:srgbClr val="595959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44049" name="Rectangle 4"/>
            <p:cNvSpPr>
              <a:spLocks noChangeArrowheads="1"/>
            </p:cNvSpPr>
            <p:nvPr/>
          </p:nvSpPr>
          <p:spPr bwMode="auto">
            <a:xfrm>
              <a:off x="931702" y="4360263"/>
              <a:ext cx="3780000" cy="562611"/>
            </a:xfrm>
            <a:prstGeom prst="rect">
              <a:avLst/>
            </a:prstGeom>
            <a:solidFill>
              <a:srgbClr val="009D06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GB" sz="2308" b="1">
                  <a:solidFill>
                    <a:srgbClr val="FFFFFF"/>
                  </a:solidFill>
                  <a:latin typeface="Calibri" pitchFamily="34" charset="0"/>
                </a:rPr>
                <a:t>S</a:t>
              </a:r>
              <a:r>
                <a:rPr lang="en-GB" sz="2308">
                  <a:solidFill>
                    <a:srgbClr val="FFFFFF"/>
                  </a:solidFill>
                  <a:latin typeface="Calibri" pitchFamily="34" charset="0"/>
                </a:rPr>
                <a:t>ENSING</a:t>
              </a:r>
              <a:endParaRPr lang="en-GB" sz="2308"/>
            </a:p>
          </p:txBody>
        </p:sp>
        <p:sp>
          <p:nvSpPr>
            <p:cNvPr id="44050" name="Rectangle 3"/>
            <p:cNvSpPr>
              <a:spLocks noChangeArrowheads="1"/>
            </p:cNvSpPr>
            <p:nvPr/>
          </p:nvSpPr>
          <p:spPr bwMode="auto">
            <a:xfrm>
              <a:off x="4858534" y="4360263"/>
              <a:ext cx="3780260" cy="562966"/>
            </a:xfrm>
            <a:prstGeom prst="rect">
              <a:avLst/>
            </a:prstGeom>
            <a:solidFill>
              <a:srgbClr val="FFD6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GB" sz="2308">
                  <a:solidFill>
                    <a:schemeClr val="bg1"/>
                  </a:solidFill>
                  <a:latin typeface="Calibri" pitchFamily="34" charset="0"/>
                  <a:ea typeface="Calibri" pitchFamily="34" charset="0"/>
                  <a:cs typeface="Calibri" pitchFamily="34" charset="0"/>
                </a:rPr>
                <a:t>I</a:t>
              </a:r>
              <a:r>
                <a:rPr lang="en-GB" sz="2308" b="1">
                  <a:solidFill>
                    <a:schemeClr val="bg1"/>
                  </a:solidFill>
                  <a:latin typeface="Calibri" pitchFamily="34" charset="0"/>
                  <a:ea typeface="Calibri" pitchFamily="34" charset="0"/>
                  <a:cs typeface="Calibri" pitchFamily="34" charset="0"/>
                </a:rPr>
                <a:t>N</a:t>
              </a:r>
              <a:r>
                <a:rPr lang="en-GB" sz="2308">
                  <a:solidFill>
                    <a:schemeClr val="bg1"/>
                  </a:solidFill>
                  <a:latin typeface="Calibri" pitchFamily="34" charset="0"/>
                  <a:ea typeface="Calibri" pitchFamily="34" charset="0"/>
                  <a:cs typeface="Calibri" pitchFamily="34" charset="0"/>
                </a:rPr>
                <a:t>TUITION</a:t>
              </a:r>
              <a:endParaRPr lang="en-GB" sz="2308">
                <a:solidFill>
                  <a:schemeClr val="bg1"/>
                </a:solidFill>
              </a:endParaRPr>
            </a:p>
          </p:txBody>
        </p:sp>
        <p:cxnSp>
          <p:nvCxnSpPr>
            <p:cNvPr id="44051" name="AutoShape 2"/>
            <p:cNvCxnSpPr>
              <a:cxnSpLocks noChangeShapeType="1"/>
            </p:cNvCxnSpPr>
            <p:nvPr/>
          </p:nvCxnSpPr>
          <p:spPr bwMode="auto">
            <a:xfrm>
              <a:off x="4514554" y="4646427"/>
              <a:ext cx="557174" cy="0"/>
            </a:xfrm>
            <a:prstGeom prst="straightConnector1">
              <a:avLst/>
            </a:prstGeom>
            <a:noFill/>
            <a:ln w="95250">
              <a:solidFill>
                <a:srgbClr val="FFFFFF"/>
              </a:solidFill>
              <a:round/>
              <a:headEnd/>
              <a:tailEnd/>
            </a:ln>
          </p:spPr>
        </p:cxnSp>
      </p:grpSp>
      <p:grpSp>
        <p:nvGrpSpPr>
          <p:cNvPr id="44040" name="Group 42"/>
          <p:cNvGrpSpPr>
            <a:grpSpLocks/>
          </p:cNvGrpSpPr>
          <p:nvPr/>
        </p:nvGrpSpPr>
        <p:grpSpPr bwMode="auto">
          <a:xfrm>
            <a:off x="1299797" y="1569429"/>
            <a:ext cx="7026519" cy="921726"/>
            <a:chOff x="931702" y="4360263"/>
            <a:chExt cx="7723199" cy="1168667"/>
          </a:xfrm>
        </p:grpSpPr>
        <p:sp>
          <p:nvSpPr>
            <p:cNvPr id="44044" name="Rectangle 5"/>
            <p:cNvSpPr>
              <a:spLocks noChangeArrowheads="1"/>
            </p:cNvSpPr>
            <p:nvPr/>
          </p:nvSpPr>
          <p:spPr bwMode="auto">
            <a:xfrm>
              <a:off x="931704" y="5065749"/>
              <a:ext cx="7723197" cy="46318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GB" sz="1385" b="1" dirty="0">
                  <a:solidFill>
                    <a:srgbClr val="595959"/>
                  </a:solidFill>
                  <a:latin typeface="Verdana" pitchFamily="34" charset="0"/>
                  <a:ea typeface="Calibri" pitchFamily="34" charset="0"/>
                  <a:cs typeface="Times New Roman" pitchFamily="18" charset="0"/>
                </a:rPr>
                <a:t>How do you direct and receive energy?</a:t>
              </a:r>
              <a:endParaRPr lang="en-GB" sz="1385" dirty="0"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44045" name="Rectangle 4"/>
            <p:cNvSpPr>
              <a:spLocks noChangeArrowheads="1"/>
            </p:cNvSpPr>
            <p:nvPr/>
          </p:nvSpPr>
          <p:spPr bwMode="auto">
            <a:xfrm>
              <a:off x="931702" y="4360263"/>
              <a:ext cx="3780000" cy="562611"/>
            </a:xfrm>
            <a:prstGeom prst="rect">
              <a:avLst/>
            </a:prstGeom>
            <a:solidFill>
              <a:srgbClr val="F07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GB" sz="2308" b="1" dirty="0">
                  <a:solidFill>
                    <a:srgbClr val="FFFFFF"/>
                  </a:solidFill>
                  <a:latin typeface="Calibri" pitchFamily="34" charset="0"/>
                </a:rPr>
                <a:t>E</a:t>
              </a:r>
              <a:r>
                <a:rPr lang="en-GB" sz="2308" dirty="0">
                  <a:solidFill>
                    <a:srgbClr val="FFFFFF"/>
                  </a:solidFill>
                  <a:latin typeface="Calibri" pitchFamily="34" charset="0"/>
                </a:rPr>
                <a:t>XTRAVERSION</a:t>
              </a:r>
              <a:endParaRPr lang="en-GB" sz="2308" dirty="0"/>
            </a:p>
          </p:txBody>
        </p:sp>
        <p:sp>
          <p:nvSpPr>
            <p:cNvPr id="44046" name="Rectangle 3"/>
            <p:cNvSpPr>
              <a:spLocks noChangeArrowheads="1"/>
            </p:cNvSpPr>
            <p:nvPr/>
          </p:nvSpPr>
          <p:spPr bwMode="auto">
            <a:xfrm>
              <a:off x="4859092" y="4360263"/>
              <a:ext cx="3780000" cy="562611"/>
            </a:xfrm>
            <a:prstGeom prst="rect">
              <a:avLst/>
            </a:prstGeom>
            <a:solidFill>
              <a:srgbClr val="009DC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GB" sz="2308" b="1">
                  <a:solidFill>
                    <a:srgbClr val="FFFFFF"/>
                  </a:solidFill>
                  <a:latin typeface="Calibri" pitchFamily="34" charset="0"/>
                </a:rPr>
                <a:t>I</a:t>
              </a:r>
              <a:r>
                <a:rPr lang="en-GB" sz="2308">
                  <a:solidFill>
                    <a:srgbClr val="FFFFFF"/>
                  </a:solidFill>
                  <a:latin typeface="Calibri" pitchFamily="34" charset="0"/>
                </a:rPr>
                <a:t>NTROVERSION</a:t>
              </a:r>
              <a:endParaRPr lang="en-GB" sz="2308"/>
            </a:p>
          </p:txBody>
        </p:sp>
        <p:cxnSp>
          <p:nvCxnSpPr>
            <p:cNvPr id="44047" name="AutoShape 2"/>
            <p:cNvCxnSpPr>
              <a:cxnSpLocks noChangeShapeType="1"/>
            </p:cNvCxnSpPr>
            <p:nvPr/>
          </p:nvCxnSpPr>
          <p:spPr bwMode="auto">
            <a:xfrm>
              <a:off x="4514554" y="4646427"/>
              <a:ext cx="557174" cy="0"/>
            </a:xfrm>
            <a:prstGeom prst="straightConnector1">
              <a:avLst/>
            </a:prstGeom>
            <a:noFill/>
            <a:ln w="95250">
              <a:solidFill>
                <a:srgbClr val="FFFFFF"/>
              </a:solidFill>
              <a:round/>
              <a:headEnd/>
              <a:tailEnd/>
            </a:ln>
          </p:spPr>
        </p:cxnSp>
      </p:grp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7ACC3CAB-30A8-4DA4-8409-26E9950C3E3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345"/>
    </mc:Choice>
    <mc:Fallback xmlns="">
      <p:transition spd="slow" advTm="143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6CA99-C273-4BC6-A7ED-B716D6121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06F489C-4C3A-4249-8B81-8BC0387F76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28651" y="1131094"/>
            <a:ext cx="7886700" cy="4356502"/>
          </a:xfrm>
          <a:prstGeom prst="rect">
            <a:avLst/>
          </a:prstGeom>
        </p:spPr>
      </p:pic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77EB29B0-2CE7-48AF-95A4-D41A63A0BCE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755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809"/>
    </mc:Choice>
    <mc:Fallback>
      <p:transition spd="slow" advTm="338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GB" sz="3000"/>
              <a:t>Logical–Empathetic: </a:t>
            </a:r>
            <a:r>
              <a:rPr lang="en-GB" sz="2325"/>
              <a:t>The basis on which </a:t>
            </a:r>
            <a:br>
              <a:rPr lang="en-GB" sz="2325"/>
            </a:br>
            <a:r>
              <a:rPr lang="en-GB" sz="2325"/>
              <a:t>a person would ideally make a decision</a:t>
            </a:r>
            <a:br>
              <a:rPr lang="en-GB" sz="1800"/>
            </a:br>
            <a:endParaRPr lang="en-GB" sz="1800"/>
          </a:p>
        </p:txBody>
      </p:sp>
      <p:pic>
        <p:nvPicPr>
          <p:cNvPr id="5" name="Picture 4" descr="21 Logical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04546" y="2380907"/>
            <a:ext cx="2681768" cy="1708385"/>
          </a:xfrm>
          <a:prstGeom prst="rect">
            <a:avLst/>
          </a:prstGeom>
        </p:spPr>
      </p:pic>
      <p:pic>
        <p:nvPicPr>
          <p:cNvPr id="6" name="Picture 5" descr="22 Empathetic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93202" y="3128962"/>
            <a:ext cx="2578892" cy="1991255"/>
          </a:xfrm>
          <a:prstGeom prst="rect">
            <a:avLst/>
          </a:prstGeom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1AC2B290-48F4-4267-9DB3-6FDCD1C877B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982"/>
    </mc:Choice>
    <mc:Fallback xmlns="">
      <p:transition spd="slow" advTm="169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4"/>
          <p:cNvSpPr>
            <a:spLocks noGrp="1" noChangeArrowheads="1"/>
          </p:cNvSpPr>
          <p:nvPr>
            <p:ph type="title"/>
          </p:nvPr>
        </p:nvSpPr>
        <p:spPr>
          <a:xfrm>
            <a:off x="1263750" y="1028487"/>
            <a:ext cx="5294709" cy="40838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sz="2700" dirty="0"/>
              <a:t>Logical - empathetic exercise</a:t>
            </a:r>
          </a:p>
        </p:txBody>
      </p:sp>
      <p:sp>
        <p:nvSpPr>
          <p:cNvPr id="4710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363266" y="1788436"/>
            <a:ext cx="4557285" cy="3614738"/>
          </a:xfrm>
        </p:spPr>
        <p:txBody>
          <a:bodyPr/>
          <a:lstStyle/>
          <a:p>
            <a:pPr eaLnBrk="1" hangingPunct="1">
              <a:buFont typeface="Times" pitchFamily="18" charset="0"/>
              <a:buNone/>
            </a:pPr>
            <a:r>
              <a:rPr lang="en-GB" dirty="0"/>
              <a:t>Consider the following:</a:t>
            </a:r>
          </a:p>
          <a:p>
            <a:pPr eaLnBrk="1" hangingPunct="1">
              <a:buFontTx/>
              <a:buChar char="•"/>
            </a:pPr>
            <a:endParaRPr lang="en-GB" dirty="0"/>
          </a:p>
          <a:p>
            <a:pPr marL="332100" indent="-332100"/>
            <a:r>
              <a:rPr lang="en-GB" sz="1800" dirty="0"/>
              <a:t>Your team has won a prize trip to New York for an exceptional piece of work. However, there is only enough budget for half of the team to attend </a:t>
            </a:r>
          </a:p>
          <a:p>
            <a:pPr marL="332100" indent="-332100"/>
            <a:r>
              <a:rPr lang="en-GB" sz="1800" dirty="0"/>
              <a:t>On what basis would you make your decision about who should go? </a:t>
            </a:r>
          </a:p>
          <a:p>
            <a:pPr marL="332100" indent="-332100"/>
            <a:r>
              <a:rPr lang="en-GB" sz="1800" dirty="0"/>
              <a:t>What are your thoughts behind this?</a:t>
            </a:r>
          </a:p>
        </p:txBody>
      </p:sp>
      <p:pic>
        <p:nvPicPr>
          <p:cNvPr id="297985" name="F150B8FC-5F6E-4DD9-A84D-48D529A1ED5C" descr="9F64791C-DD41-42D1-B627-980D4839FE5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16461" y="2289506"/>
            <a:ext cx="1080054" cy="3113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4FB9E76B-78AF-4295-9BB0-96C1DDE579D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481"/>
    </mc:Choice>
    <mc:Fallback xmlns="">
      <p:transition spd="slow" advTm="364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4"/>
          <p:cNvSpPr>
            <a:spLocks noGrp="1" noChangeArrowheads="1"/>
          </p:cNvSpPr>
          <p:nvPr>
            <p:ph type="title"/>
          </p:nvPr>
        </p:nvSpPr>
        <p:spPr>
          <a:xfrm>
            <a:off x="1263750" y="1028487"/>
            <a:ext cx="5294709" cy="40838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sz="2700" dirty="0"/>
              <a:t>Logical – empathetic exercise</a:t>
            </a:r>
          </a:p>
        </p:txBody>
      </p:sp>
      <p:sp>
        <p:nvSpPr>
          <p:cNvPr id="4710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363266" y="1788436"/>
            <a:ext cx="4557285" cy="3614738"/>
          </a:xfrm>
        </p:spPr>
        <p:txBody>
          <a:bodyPr/>
          <a:lstStyle/>
          <a:p>
            <a:pPr eaLnBrk="1" hangingPunct="1">
              <a:buFont typeface="Times" pitchFamily="18" charset="0"/>
              <a:buNone/>
            </a:pPr>
            <a:r>
              <a:rPr lang="en-GB" dirty="0"/>
              <a:t>Consider the following:</a:t>
            </a:r>
          </a:p>
          <a:p>
            <a:pPr eaLnBrk="1" hangingPunct="1">
              <a:buFontTx/>
              <a:buChar char="•"/>
            </a:pPr>
            <a:endParaRPr lang="en-GB" dirty="0"/>
          </a:p>
          <a:p>
            <a:pPr marL="332100" indent="-332100"/>
            <a:r>
              <a:rPr lang="en-GB" sz="1800" dirty="0"/>
              <a:t>Your team has won a prize trip to New York for an exceptional piece of work. However, there is only enough budget for half of the team to attend </a:t>
            </a:r>
          </a:p>
          <a:p>
            <a:pPr marL="332100" indent="-332100"/>
            <a:r>
              <a:rPr lang="en-GB" sz="1800" dirty="0"/>
              <a:t>On what basis would you make your decision about who should go? </a:t>
            </a:r>
          </a:p>
          <a:p>
            <a:pPr marL="332100" indent="-332100"/>
            <a:r>
              <a:rPr lang="en-GB" sz="1800" dirty="0"/>
              <a:t>What are your thoughts behind this?</a:t>
            </a:r>
          </a:p>
        </p:txBody>
      </p:sp>
      <p:pic>
        <p:nvPicPr>
          <p:cNvPr id="297985" name="F150B8FC-5F6E-4DD9-A84D-48D529A1ED5C" descr="9F64791C-DD41-42D1-B627-980D4839FE5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16461" y="2289506"/>
            <a:ext cx="1080054" cy="3113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BD314DE5-CD0B-44FD-898F-1FB66C86A9D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04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550"/>
    </mc:Choice>
    <mc:Fallback xmlns="">
      <p:transition spd="slow" advTm="1355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700"/>
              <a:t>Reasonable–Compassionate: </a:t>
            </a:r>
            <a:br>
              <a:rPr lang="en-GB"/>
            </a:br>
            <a:r>
              <a:rPr lang="en-GB" sz="1800"/>
              <a:t>The criteria a person actually uses to make a decision</a:t>
            </a:r>
          </a:p>
        </p:txBody>
      </p:sp>
      <p:pic>
        <p:nvPicPr>
          <p:cNvPr id="5" name="Picture 4" descr="23 Reasonable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61375" y="2204927"/>
            <a:ext cx="1823327" cy="2695353"/>
          </a:xfrm>
          <a:prstGeom prst="rect">
            <a:avLst/>
          </a:prstGeom>
        </p:spPr>
      </p:pic>
      <p:pic>
        <p:nvPicPr>
          <p:cNvPr id="6" name="Picture 5" descr="24 Compassionate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34311" y="2420238"/>
            <a:ext cx="1356457" cy="2711302"/>
          </a:xfrm>
          <a:prstGeom prst="rect">
            <a:avLst/>
          </a:prstGeom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205E50CB-C57E-4907-B073-6DAC840B1E7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104"/>
    </mc:Choice>
    <mc:Fallback xmlns="">
      <p:transition spd="slow" advTm="201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4"/>
          <p:cNvSpPr>
            <a:spLocks noGrp="1" noChangeArrowheads="1"/>
          </p:cNvSpPr>
          <p:nvPr>
            <p:ph type="title"/>
          </p:nvPr>
        </p:nvSpPr>
        <p:spPr>
          <a:xfrm>
            <a:off x="1320900" y="1021344"/>
            <a:ext cx="5294709" cy="40838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sz="2700" dirty="0"/>
              <a:t>Reasonable – fair exercise</a:t>
            </a:r>
          </a:p>
        </p:txBody>
      </p:sp>
      <p:sp>
        <p:nvSpPr>
          <p:cNvPr id="4710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398985" y="1807369"/>
            <a:ext cx="5909072" cy="3614738"/>
          </a:xfrm>
        </p:spPr>
        <p:txBody>
          <a:bodyPr/>
          <a:lstStyle/>
          <a:p>
            <a:pPr eaLnBrk="1" hangingPunct="1">
              <a:buFont typeface="Times" pitchFamily="18" charset="0"/>
              <a:buNone/>
            </a:pPr>
            <a:r>
              <a:rPr lang="en-GB" dirty="0"/>
              <a:t>Consider the following:</a:t>
            </a:r>
          </a:p>
          <a:p>
            <a:pPr marL="332100" indent="-332100"/>
            <a:r>
              <a:rPr lang="en-US" sz="2400" dirty="0"/>
              <a:t>Define the word ‘fair’ </a:t>
            </a:r>
          </a:p>
          <a:p>
            <a:pPr marL="332100" indent="-332100"/>
            <a:endParaRPr lang="en-US" sz="2400" dirty="0"/>
          </a:p>
          <a:p>
            <a:pPr marL="332100" indent="-332100"/>
            <a:r>
              <a:rPr lang="en-US" sz="2400" dirty="0"/>
              <a:t>Can you give examples of decisions you have either made, been on the receiving end of, or are aware of, that you consider to be fair or unfair?</a:t>
            </a:r>
            <a:endParaRPr lang="en-GB" sz="2400" dirty="0"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773C8F40-BA45-41A6-9FC9-B7DD7CCDB80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654"/>
    </mc:Choice>
    <mc:Fallback xmlns="">
      <p:transition spd="slow" advTm="316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rgbClr val="4A196E"/>
      </a:dk1>
      <a:lt1>
        <a:sysClr val="window" lastClr="FFFFFF"/>
      </a:lt1>
      <a:dk2>
        <a:srgbClr val="DE9A18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A7F8906ACB4E140A10FA26D772DBDC6" ma:contentTypeVersion="7" ma:contentTypeDescription="Create a new document." ma:contentTypeScope="" ma:versionID="f23719bb13fedf6d0d47e121505aa352">
  <xsd:schema xmlns:xsd="http://www.w3.org/2001/XMLSchema" xmlns:xs="http://www.w3.org/2001/XMLSchema" xmlns:p="http://schemas.microsoft.com/office/2006/metadata/properties" xmlns:ns3="b3a75e45-5732-4ab4-9753-d1190965077a" targetNamespace="http://schemas.microsoft.com/office/2006/metadata/properties" ma:root="true" ma:fieldsID="94754d3b3598e97054321c5494b57019" ns3:_="">
    <xsd:import namespace="b3a75e45-5732-4ab4-9753-d1190965077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a75e45-5732-4ab4-9753-d1190965077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97784A2-DD3F-443A-A4F1-C2C0890F766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B6A675C-F603-476C-841E-4D334CCC16C6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b3a75e45-5732-4ab4-9753-d1190965077a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83ECB66-3D2B-4418-942F-8C7EFEB125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3a75e45-5732-4ab4-9753-d1190965077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602</Words>
  <Application>Microsoft Office PowerPoint</Application>
  <PresentationFormat>On-screen Show (4:3)</PresentationFormat>
  <Paragraphs>99</Paragraphs>
  <Slides>17</Slides>
  <Notes>9</Notes>
  <HiddenSlides>0</HiddenSlides>
  <MMClips>17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Times</vt:lpstr>
      <vt:lpstr>Verdana</vt:lpstr>
      <vt:lpstr>Office Theme</vt:lpstr>
      <vt:lpstr>MBTI Step II</vt:lpstr>
      <vt:lpstr>MBTI Step I and Step II</vt:lpstr>
      <vt:lpstr>The four pairs of preferences</vt:lpstr>
      <vt:lpstr>PowerPoint Presentation</vt:lpstr>
      <vt:lpstr>Logical–Empathetic: The basis on which  a person would ideally make a decision </vt:lpstr>
      <vt:lpstr>Logical - empathetic exercise</vt:lpstr>
      <vt:lpstr>Logical – empathetic exercise</vt:lpstr>
      <vt:lpstr>Reasonable–Compassionate:  The criteria a person actually uses to make a decision</vt:lpstr>
      <vt:lpstr>Reasonable – fair exercise</vt:lpstr>
      <vt:lpstr>Reasonable – fair exercise</vt:lpstr>
      <vt:lpstr>Questioning–Accommodating:  How a person responds to differences in point of view</vt:lpstr>
      <vt:lpstr>Critical–Accepting:  How a person views differences </vt:lpstr>
      <vt:lpstr>Critical – accepting exercise</vt:lpstr>
      <vt:lpstr>Critical – accepting exercise</vt:lpstr>
      <vt:lpstr>Tough–Tender: How a person sees the  impact of their decisions and how these are upheld</vt:lpstr>
      <vt:lpstr>Tough – tender exercise </vt:lpstr>
      <vt:lpstr>Tough – tender exercise </vt:lpstr>
    </vt:vector>
  </TitlesOfParts>
  <Company>Loughborough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BSc in Automotive  Dealership Management</dc:title>
  <dc:creator>Esther Bexon</dc:creator>
  <cp:lastModifiedBy>Helen Ure</cp:lastModifiedBy>
  <cp:revision>32</cp:revision>
  <cp:lastPrinted>2015-08-12T07:28:39Z</cp:lastPrinted>
  <dcterms:created xsi:type="dcterms:W3CDTF">2015-07-20T12:27:25Z</dcterms:created>
  <dcterms:modified xsi:type="dcterms:W3CDTF">2019-08-21T10:21:19Z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0x010100CA7F8906ACB4E140A10FA26D772DBDC6</vt:lpwstr>
  </property>
</Properties>
</file>