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8" r:id="rId5"/>
    <p:sldId id="259" r:id="rId6"/>
    <p:sldId id="587" r:id="rId7"/>
    <p:sldId id="257" r:id="rId8"/>
    <p:sldId id="369" r:id="rId9"/>
    <p:sldId id="449" r:id="rId10"/>
    <p:sldId id="588" r:id="rId11"/>
    <p:sldId id="370" r:id="rId12"/>
    <p:sldId id="446" r:id="rId13"/>
    <p:sldId id="589" r:id="rId14"/>
    <p:sldId id="371" r:id="rId15"/>
    <p:sldId id="377" r:id="rId16"/>
    <p:sldId id="448" r:id="rId17"/>
    <p:sldId id="590" r:id="rId18"/>
    <p:sldId id="378" r:id="rId19"/>
    <p:sldId id="480" r:id="rId20"/>
    <p:sldId id="5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236A"/>
    <a:srgbClr val="E68324"/>
    <a:srgbClr val="E47824"/>
    <a:srgbClr val="4C1C68"/>
    <a:srgbClr val="EC9D21"/>
    <a:srgbClr val="E89224"/>
    <a:srgbClr val="DE9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448DC-0DF8-491F-A068-C2049B5C8C31}" v="5" dt="2019-08-05T13:07:42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1697" autoAdjust="0"/>
  </p:normalViewPr>
  <p:slideViewPr>
    <p:cSldViewPr snapToGrid="0" snapToObjects="1">
      <p:cViewPr varScale="1">
        <p:scale>
          <a:sx n="90" d="100"/>
          <a:sy n="90" d="100"/>
        </p:scale>
        <p:origin x="11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0F3C-0C83-1A4F-BC0B-5936074A7B70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4C92-54DE-B347-8299-6B2E91A2A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15B9-CEE1-4B9C-A633-5C7DE41F7B96}" type="datetimeFigureOut">
              <a:rPr lang="en-GB" smtClean="0"/>
              <a:t>21/08/2019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1620-84F0-48A3-8322-3CA9B57D8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25" y="750888"/>
            <a:ext cx="5011738" cy="37592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Handout: Yes – Group FB</a:t>
            </a:r>
          </a:p>
          <a:p>
            <a:endParaRPr lang="en-GB"/>
          </a:p>
          <a:p>
            <a:r>
              <a:rPr lang="en-GB"/>
              <a:t>Invite the EI group to present the preference pair.</a:t>
            </a:r>
          </a:p>
          <a:p>
            <a:endParaRPr lang="en-GB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BC6D8-6DAD-4BE9-8E86-0ACEEF5951A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Logical - empathetic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2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Logical - empathetic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4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Reasonable - compassionate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80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Reasonable - compassionate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9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Critical</a:t>
            </a:r>
            <a:r>
              <a:rPr lang="en-GB" baseline="0"/>
              <a:t> -accepting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92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Critical</a:t>
            </a:r>
            <a:r>
              <a:rPr lang="en-GB" baseline="0"/>
              <a:t> -accepting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2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616">
              <a:defRPr/>
            </a:pPr>
            <a:r>
              <a:rPr lang="en-GB"/>
              <a:t>Tough - tender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4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616">
              <a:defRPr/>
            </a:pPr>
            <a:r>
              <a:rPr lang="en-GB"/>
              <a:t>Tough - tender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2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to go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Type here for intro text</a:t>
            </a:r>
          </a:p>
          <a:p>
            <a:pPr lvl="2"/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62229 Exec Ed page 2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93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0" r:id="rId4"/>
  </p:sldLayoutIdLst>
  <p:txStyles>
    <p:titleStyle>
      <a:lvl1pPr algn="ctr" defTabSz="457200" rtl="0" eaLnBrk="1" latinLnBrk="0" hangingPunct="1">
        <a:lnSpc>
          <a:spcPts val="3760"/>
        </a:lnSpc>
        <a:spcBef>
          <a:spcPct val="0"/>
        </a:spcBef>
        <a:spcAft>
          <a:spcPts val="0"/>
        </a:spcAft>
        <a:buNone/>
        <a:defRPr sz="3800" kern="1200">
          <a:solidFill>
            <a:srgbClr val="EC9D2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4C1C6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4C1C68"/>
          </a:solidFill>
          <a:latin typeface="+mn-lt"/>
          <a:ea typeface="+mn-ea"/>
          <a:cs typeface="+mn-cs"/>
        </a:defRPr>
      </a:lvl2pPr>
      <a:lvl3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rgbClr val="4C1C68"/>
          </a:solidFill>
          <a:latin typeface="+mn-lt"/>
          <a:ea typeface="+mn-ea"/>
          <a:cs typeface="+mn-cs"/>
        </a:defRPr>
      </a:lvl3pPr>
      <a:lvl4pPr marL="0" indent="1778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1C68"/>
          </a:solidFill>
          <a:latin typeface="+mn-lt"/>
          <a:ea typeface="+mn-ea"/>
          <a:cs typeface="+mn-cs"/>
        </a:defRPr>
      </a:lvl4pPr>
      <a:lvl5pPr marL="0" indent="1778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1C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99892"/>
            <a:ext cx="9144000" cy="85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62229 Exec Ed powerpoint 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568" y="803189"/>
            <a:ext cx="5769232" cy="100913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68324"/>
                </a:solidFill>
              </a:rPr>
              <a:t>MBTI Step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4216" y="2691027"/>
            <a:ext cx="3922584" cy="3435136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 T – F facets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72224D4-6251-43B3-8A36-04D4CFD3E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"/>
    </mc:Choice>
    <mc:Fallback xmlns="">
      <p:transition spd="slow" advTm="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320900" y="1021344"/>
            <a:ext cx="5294709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Reasonable – fair exercise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98985" y="1807369"/>
            <a:ext cx="5909072" cy="3614738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r>
              <a:rPr lang="en-GB" dirty="0"/>
              <a:t>Consider the following:</a:t>
            </a:r>
          </a:p>
          <a:p>
            <a:pPr marL="332100" indent="-332100"/>
            <a:r>
              <a:rPr lang="en-US" sz="2400" dirty="0"/>
              <a:t>Define the word ‘fair’ </a:t>
            </a:r>
          </a:p>
          <a:p>
            <a:pPr marL="332100" indent="-332100"/>
            <a:endParaRPr lang="en-US" sz="2400" dirty="0"/>
          </a:p>
          <a:p>
            <a:pPr marL="332100" indent="-332100"/>
            <a:r>
              <a:rPr lang="en-US" sz="2400" dirty="0"/>
              <a:t>Can you give examples of decisions you have either made, been on the receiving end of, or are aware of, that you consider to be fair or unfair?</a:t>
            </a:r>
            <a:endParaRPr lang="en-GB" sz="24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0035A78-412D-46FA-808C-3A09E36AFB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5"/>
    </mc:Choice>
    <mc:Fallback xmlns="">
      <p:transition spd="slow" advTm="8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066800" y="978694"/>
            <a:ext cx="6810375" cy="457200"/>
          </a:xfrm>
        </p:spPr>
        <p:txBody>
          <a:bodyPr>
            <a:normAutofit fontScale="90000"/>
          </a:bodyPr>
          <a:lstStyle/>
          <a:p>
            <a:r>
              <a:rPr lang="en-GB" sz="2700"/>
              <a:t>Questioning–Accommodating: </a:t>
            </a:r>
            <a:br>
              <a:rPr lang="en-GB" sz="2700"/>
            </a:br>
            <a:r>
              <a:rPr lang="en-GB" sz="2100"/>
              <a:t>How a person responds to differences in point of view</a:t>
            </a:r>
          </a:p>
        </p:txBody>
      </p:sp>
      <p:pic>
        <p:nvPicPr>
          <p:cNvPr id="5" name="Picture 4" descr="25 Accommodating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2663" y="2464596"/>
            <a:ext cx="1707299" cy="2710061"/>
          </a:xfrm>
          <a:prstGeom prst="rect">
            <a:avLst/>
          </a:prstGeom>
        </p:spPr>
      </p:pic>
      <p:pic>
        <p:nvPicPr>
          <p:cNvPr id="6" name="Picture 5" descr="26 Questioning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0813" y="2210742"/>
            <a:ext cx="2468960" cy="2145104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5609535-F972-40E8-B2B6-6F51C6A32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81"/>
    </mc:Choice>
    <mc:Fallback xmlns="">
      <p:transition spd="slow" advTm="8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/>
              <a:t>Critical–Accepting: </a:t>
            </a:r>
            <a:br>
              <a:rPr lang="en-GB"/>
            </a:br>
            <a:r>
              <a:rPr lang="en-GB" sz="2100"/>
              <a:t>How a person views differences</a:t>
            </a:r>
            <a:br>
              <a:rPr lang="en-GB"/>
            </a:br>
            <a:endParaRPr lang="en-GB"/>
          </a:p>
        </p:txBody>
      </p:sp>
      <p:pic>
        <p:nvPicPr>
          <p:cNvPr id="5" name="Picture 4" descr="27 Critica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5105" y="2540741"/>
            <a:ext cx="2471960" cy="2214854"/>
          </a:xfrm>
          <a:prstGeom prst="rect">
            <a:avLst/>
          </a:prstGeom>
        </p:spPr>
      </p:pic>
      <p:pic>
        <p:nvPicPr>
          <p:cNvPr id="6" name="Picture 5" descr="28 Accepting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8649" y="2604538"/>
            <a:ext cx="2483679" cy="2225354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BF179D2-7849-4552-99AE-B584B02D7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0"/>
    </mc:Choice>
    <mc:Fallback xmlns="">
      <p:transition spd="slow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270894" y="963216"/>
            <a:ext cx="5294709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Critical – accepting exercise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70894" y="1807369"/>
            <a:ext cx="5909072" cy="3614738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r>
              <a:rPr lang="en-GB" dirty="0"/>
              <a:t>Think about </a:t>
            </a:r>
            <a:r>
              <a:rPr lang="en-US" dirty="0"/>
              <a:t>how you typically give feedback:</a:t>
            </a:r>
          </a:p>
          <a:p>
            <a:pPr eaLnBrk="1" hangingPunct="1">
              <a:buFont typeface="Times" pitchFamily="18" charset="0"/>
              <a:buNone/>
            </a:pPr>
            <a:endParaRPr lang="en-US" dirty="0"/>
          </a:p>
          <a:p>
            <a:pPr marL="332100" indent="-332100"/>
            <a:r>
              <a:rPr lang="en-US" sz="2000" dirty="0"/>
              <a:t>If you needed to give someone negative feedback, how would you do it?</a:t>
            </a:r>
            <a:endParaRPr lang="en-GB" sz="2000" dirty="0"/>
          </a:p>
          <a:p>
            <a:pPr marL="332100" indent="-332100"/>
            <a:r>
              <a:rPr lang="en-US" sz="2000" dirty="0"/>
              <a:t>How would you give positive feedback?</a:t>
            </a:r>
            <a:endParaRPr lang="en-GB" sz="2000" dirty="0"/>
          </a:p>
          <a:p>
            <a:pPr marL="332100" indent="-332100"/>
            <a:r>
              <a:rPr lang="en-US" sz="2000" dirty="0"/>
              <a:t>Which do you feel most comfortable giving?</a:t>
            </a:r>
            <a:endParaRPr lang="en-GB" sz="2000" dirty="0"/>
          </a:p>
        </p:txBody>
      </p:sp>
      <p:pic>
        <p:nvPicPr>
          <p:cNvPr id="68610" name="Picture 2" descr="https://app.box.com/representation/file_version_16969882325/image_2048/1.png?shared_name=y4kpq6kyh8tu3fzje32f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6735907" y="4236454"/>
            <a:ext cx="2274397" cy="1684652"/>
          </a:xfrm>
          <a:prstGeom prst="rect">
            <a:avLst/>
          </a:prstGeom>
          <a:noFill/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0C9FB5F-9537-4D80-A05E-87A2B1741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04"/>
    </mc:Choice>
    <mc:Fallback xmlns="">
      <p:transition spd="slow" advTm="3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270894" y="963216"/>
            <a:ext cx="5294709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Critical – accepting exercise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70894" y="1807369"/>
            <a:ext cx="5909072" cy="3614738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r>
              <a:rPr lang="en-GB" dirty="0"/>
              <a:t>Think about </a:t>
            </a:r>
            <a:r>
              <a:rPr lang="en-US" dirty="0"/>
              <a:t>how you typically give feedback:</a:t>
            </a:r>
          </a:p>
          <a:p>
            <a:pPr eaLnBrk="1" hangingPunct="1">
              <a:buFont typeface="Times" pitchFamily="18" charset="0"/>
              <a:buNone/>
            </a:pPr>
            <a:endParaRPr lang="en-US" dirty="0"/>
          </a:p>
          <a:p>
            <a:pPr marL="332100" indent="-332100"/>
            <a:r>
              <a:rPr lang="en-US" sz="2000" dirty="0"/>
              <a:t>If you needed to give someone negative feedback, how would you do it?</a:t>
            </a:r>
            <a:endParaRPr lang="en-GB" sz="2000" dirty="0"/>
          </a:p>
          <a:p>
            <a:pPr marL="332100" indent="-332100"/>
            <a:r>
              <a:rPr lang="en-US" sz="2000" dirty="0"/>
              <a:t>How would you give positive feedback?</a:t>
            </a:r>
            <a:endParaRPr lang="en-GB" sz="2000" dirty="0"/>
          </a:p>
          <a:p>
            <a:pPr marL="332100" indent="-332100"/>
            <a:r>
              <a:rPr lang="en-US" sz="2000" dirty="0"/>
              <a:t>Which do you feel most comfortable giving?</a:t>
            </a:r>
            <a:endParaRPr lang="en-GB" sz="2000" dirty="0"/>
          </a:p>
        </p:txBody>
      </p:sp>
      <p:pic>
        <p:nvPicPr>
          <p:cNvPr id="68610" name="Picture 2" descr="https://app.box.com/representation/file_version_16969882325/image_2048/1.png?shared_name=y4kpq6kyh8tu3fzje32f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6735907" y="4236454"/>
            <a:ext cx="2274397" cy="1684652"/>
          </a:xfrm>
          <a:prstGeom prst="rect">
            <a:avLst/>
          </a:prstGeom>
          <a:noFill/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679BA6A-5566-442B-BD11-8B25F75F0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48"/>
    </mc:Choice>
    <mc:Fallback xmlns="">
      <p:transition spd="slow" advTm="11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Tough–Tender: </a:t>
            </a:r>
            <a:r>
              <a:rPr lang="en-GB" sz="2100"/>
              <a:t>How a person sees the </a:t>
            </a:r>
            <a:br>
              <a:rPr lang="en-GB" sz="2100"/>
            </a:br>
            <a:r>
              <a:rPr lang="en-GB" sz="2100"/>
              <a:t>impact of their decisions and how these are upheld</a:t>
            </a:r>
          </a:p>
        </p:txBody>
      </p:sp>
      <p:pic>
        <p:nvPicPr>
          <p:cNvPr id="5" name="Picture 4" descr="29_Manner in which a decision is carried out-tough with follower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7876" y="2683105"/>
            <a:ext cx="2634921" cy="1616528"/>
          </a:xfrm>
          <a:prstGeom prst="rect">
            <a:avLst/>
          </a:prstGeom>
        </p:spPr>
      </p:pic>
      <p:pic>
        <p:nvPicPr>
          <p:cNvPr id="6" name="Picture 5" descr="30 Tender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38014" y="2683075"/>
            <a:ext cx="2297053" cy="181092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A4BD614-9A3D-4058-8997-2D56D8986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4"/>
    </mc:Choice>
    <mc:Fallback xmlns="">
      <p:transition spd="slow" advTm="1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235869" y="1021344"/>
            <a:ext cx="5043984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Tough – tender exercise 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00162" y="1750219"/>
            <a:ext cx="6272213" cy="36147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Your team has decided, through a democratic process, that in order to complete a project that they will all start work tomorrow at 8.00am, have a short lunch break and finish at 3.30pm. This will meet the project deadline.</a:t>
            </a:r>
          </a:p>
          <a:p>
            <a:r>
              <a:rPr lang="en-US" dirty="0"/>
              <a:t>At the last moment, someone speaks up to say they have thought about this and changed their mind. They would be unable to get into work before 8.45am.</a:t>
            </a:r>
            <a:br>
              <a:rPr lang="en-US" dirty="0"/>
            </a:br>
            <a:endParaRPr lang="en-US" dirty="0"/>
          </a:p>
          <a:p>
            <a:pPr marL="332100" indent="-332100"/>
            <a:r>
              <a:rPr lang="en-US" sz="2600" dirty="0"/>
              <a:t>How do you react?</a:t>
            </a:r>
            <a:endParaRPr lang="en-GB" sz="2600" dirty="0"/>
          </a:p>
          <a:p>
            <a:pPr marL="332100" indent="-332100"/>
            <a:r>
              <a:rPr lang="en-US" sz="2600" dirty="0"/>
              <a:t>How do you feel inside? </a:t>
            </a:r>
            <a:endParaRPr lang="en-GB" sz="2600" dirty="0"/>
          </a:p>
          <a:p>
            <a:pPr marL="332100" indent="-332100"/>
            <a:r>
              <a:rPr lang="en-US" sz="2600" dirty="0"/>
              <a:t>What would you do?</a:t>
            </a:r>
            <a:endParaRPr lang="en-GB" sz="2600" dirty="0"/>
          </a:p>
          <a:p>
            <a:pPr>
              <a:buNone/>
            </a:pPr>
            <a:r>
              <a:rPr lang="en-US" dirty="0"/>
              <a:t> </a:t>
            </a: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9BD8427-8D0C-48AB-9B5C-AED9322B9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8"/>
    </mc:Choice>
    <mc:Fallback xmlns="">
      <p:transition spd="slow" advTm="5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235869" y="1021344"/>
            <a:ext cx="5043984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Tough – tender exercise 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00162" y="1750219"/>
            <a:ext cx="6272213" cy="36147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Your team has decided, through a democratic process, that in order to complete a project that they will all start work tomorrow at 8.00am, have a short lunch break and finish at 3.30pm. This will meet the project deadline.</a:t>
            </a:r>
          </a:p>
          <a:p>
            <a:r>
              <a:rPr lang="en-US" dirty="0"/>
              <a:t>At the last moment, someone speaks up to say they have thought about this and changed their mind. They would be unable to get into work before 8.45am.</a:t>
            </a:r>
            <a:br>
              <a:rPr lang="en-US" dirty="0"/>
            </a:br>
            <a:endParaRPr lang="en-US" dirty="0"/>
          </a:p>
          <a:p>
            <a:pPr marL="332100" indent="-332100"/>
            <a:r>
              <a:rPr lang="en-US" sz="2600" dirty="0"/>
              <a:t>How do you react?</a:t>
            </a:r>
            <a:endParaRPr lang="en-GB" sz="2600" dirty="0"/>
          </a:p>
          <a:p>
            <a:pPr marL="332100" indent="-332100"/>
            <a:r>
              <a:rPr lang="en-US" sz="2600" dirty="0"/>
              <a:t>How do you feel inside? </a:t>
            </a:r>
            <a:endParaRPr lang="en-GB" sz="2600" dirty="0"/>
          </a:p>
          <a:p>
            <a:pPr marL="332100" indent="-332100"/>
            <a:r>
              <a:rPr lang="en-US" sz="2600" dirty="0"/>
              <a:t>What would you do?</a:t>
            </a:r>
            <a:endParaRPr lang="en-GB" sz="2600" dirty="0"/>
          </a:p>
          <a:p>
            <a:pPr>
              <a:buNone/>
            </a:pPr>
            <a:r>
              <a:rPr lang="en-US" dirty="0"/>
              <a:t> </a:t>
            </a: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2BB1550-D1BF-45E7-B8CA-09A918970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80"/>
    </mc:Choice>
    <mc:Fallback xmlns="">
      <p:transition spd="slow" advTm="15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1340-201E-4D54-B0A0-9A6FADB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 and Step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5CD-2749-4B97-92E7-159ACC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Source: Myers-Briggs Company. </a:t>
            </a:r>
          </a:p>
          <a:p>
            <a:r>
              <a:rPr lang="en-GB" sz="3200" dirty="0"/>
              <a:t>Reproduced with permission. </a:t>
            </a:r>
          </a:p>
          <a:p>
            <a:r>
              <a:rPr lang="en-GB" sz="3200" dirty="0"/>
              <a:t>Adapted by Helen 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37617-AD84-4F21-B757-8334F772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64" y="1417638"/>
            <a:ext cx="2556102" cy="25279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31D3748-5841-47C7-A2E8-B9B4B8984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6"/>
    </mc:Choice>
    <mc:Fallback xmlns="">
      <p:transition spd="slow" advTm="1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four pairs of preferences</a:t>
            </a:r>
            <a:endParaRPr lang="en-US" dirty="0"/>
          </a:p>
        </p:txBody>
      </p:sp>
      <p:grpSp>
        <p:nvGrpSpPr>
          <p:cNvPr id="44035" name="Group 26"/>
          <p:cNvGrpSpPr>
            <a:grpSpLocks/>
          </p:cNvGrpSpPr>
          <p:nvPr/>
        </p:nvGrpSpPr>
        <p:grpSpPr bwMode="auto">
          <a:xfrm>
            <a:off x="1314450" y="4740521"/>
            <a:ext cx="7026519" cy="921726"/>
            <a:chOff x="931702" y="4360263"/>
            <a:chExt cx="7723199" cy="1168667"/>
          </a:xfrm>
        </p:grpSpPr>
        <p:sp>
          <p:nvSpPr>
            <p:cNvPr id="44056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approach the outside world?</a:t>
              </a:r>
            </a:p>
          </p:txBody>
        </p:sp>
        <p:sp>
          <p:nvSpPr>
            <p:cNvPr id="44057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7225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J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UDGING</a:t>
              </a:r>
              <a:endParaRPr lang="en-GB" sz="2308"/>
            </a:p>
          </p:txBody>
        </p:sp>
        <p:sp>
          <p:nvSpPr>
            <p:cNvPr id="44058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CDD5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P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ERCEIVING</a:t>
              </a:r>
              <a:endParaRPr lang="en-GB" sz="2308"/>
            </a:p>
          </p:txBody>
        </p:sp>
        <p:cxnSp>
          <p:nvCxnSpPr>
            <p:cNvPr id="44059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sp>
        <p:nvSpPr>
          <p:cNvPr id="44036" name="Rectangle 28"/>
          <p:cNvSpPr>
            <a:spLocks noChangeArrowheads="1"/>
          </p:cNvSpPr>
          <p:nvPr/>
        </p:nvSpPr>
        <p:spPr bwMode="auto">
          <a:xfrm>
            <a:off x="4486740" y="652422"/>
            <a:ext cx="184731" cy="3481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endParaRPr lang="en-US" sz="1662"/>
          </a:p>
        </p:txBody>
      </p:sp>
      <p:sp>
        <p:nvSpPr>
          <p:cNvPr id="44037" name="Rectangle 35"/>
          <p:cNvSpPr>
            <a:spLocks noChangeArrowheads="1"/>
          </p:cNvSpPr>
          <p:nvPr/>
        </p:nvSpPr>
        <p:spPr bwMode="auto">
          <a:xfrm>
            <a:off x="4908771" y="503988"/>
            <a:ext cx="184731" cy="504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br>
              <a:rPr lang="en-US" sz="1015">
                <a:ea typeface="Calibri" pitchFamily="34" charset="0"/>
                <a:cs typeface="Times New Roman" pitchFamily="18" charset="0"/>
              </a:rPr>
            </a:br>
            <a:endParaRPr lang="en-US" sz="1662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4038" name="Group 32"/>
          <p:cNvGrpSpPr>
            <a:grpSpLocks/>
          </p:cNvGrpSpPr>
          <p:nvPr/>
        </p:nvGrpSpPr>
        <p:grpSpPr bwMode="auto">
          <a:xfrm>
            <a:off x="1314450" y="3679583"/>
            <a:ext cx="7026519" cy="921726"/>
            <a:chOff x="931702" y="4360263"/>
            <a:chExt cx="7723199" cy="1168667"/>
          </a:xfrm>
        </p:grpSpPr>
        <p:sp>
          <p:nvSpPr>
            <p:cNvPr id="44052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decide and come to conclusions?</a:t>
              </a:r>
            </a:p>
            <a:p>
              <a:pPr eaLnBrk="0" hangingPunct="0"/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53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49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T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HINKING</a:t>
              </a:r>
              <a:endParaRPr lang="en-GB" sz="2308" dirty="0"/>
            </a:p>
          </p:txBody>
        </p:sp>
        <p:sp>
          <p:nvSpPr>
            <p:cNvPr id="44054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E4231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F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EELING</a:t>
              </a:r>
              <a:endParaRPr lang="en-GB" sz="2308"/>
            </a:p>
          </p:txBody>
        </p:sp>
        <p:cxnSp>
          <p:nvCxnSpPr>
            <p:cNvPr id="44055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39" name="Group 37"/>
          <p:cNvGrpSpPr>
            <a:grpSpLocks/>
          </p:cNvGrpSpPr>
          <p:nvPr/>
        </p:nvGrpSpPr>
        <p:grpSpPr bwMode="auto">
          <a:xfrm>
            <a:off x="1314450" y="2609852"/>
            <a:ext cx="7026519" cy="921726"/>
            <a:chOff x="931702" y="4360263"/>
            <a:chExt cx="7723199" cy="1168667"/>
          </a:xfrm>
        </p:grpSpPr>
        <p:sp>
          <p:nvSpPr>
            <p:cNvPr id="44048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take in information?</a:t>
              </a:r>
              <a:endParaRPr lang="en-GB" sz="1385" b="1" dirty="0">
                <a:solidFill>
                  <a:srgbClr val="595959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9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9D0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S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ENSING</a:t>
              </a:r>
              <a:endParaRPr lang="en-GB" sz="2308"/>
            </a:p>
          </p:txBody>
        </p:sp>
        <p:sp>
          <p:nvSpPr>
            <p:cNvPr id="44050" name="Rectangle 3"/>
            <p:cNvSpPr>
              <a:spLocks noChangeArrowheads="1"/>
            </p:cNvSpPr>
            <p:nvPr/>
          </p:nvSpPr>
          <p:spPr bwMode="auto">
            <a:xfrm>
              <a:off x="4858534" y="4360263"/>
              <a:ext cx="3780260" cy="562966"/>
            </a:xfrm>
            <a:prstGeom prst="rect">
              <a:avLst/>
            </a:prstGeom>
            <a:solidFill>
              <a:srgbClr val="FFD6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I</a:t>
              </a:r>
              <a:r>
                <a:rPr lang="en-GB" sz="2308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N</a:t>
              </a:r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TUITION</a:t>
              </a:r>
              <a:endParaRPr lang="en-GB" sz="2308">
                <a:solidFill>
                  <a:schemeClr val="bg1"/>
                </a:solidFill>
              </a:endParaRPr>
            </a:p>
          </p:txBody>
        </p:sp>
        <p:cxnSp>
          <p:nvCxnSpPr>
            <p:cNvPr id="44051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40" name="Group 42"/>
          <p:cNvGrpSpPr>
            <a:grpSpLocks/>
          </p:cNvGrpSpPr>
          <p:nvPr/>
        </p:nvGrpSpPr>
        <p:grpSpPr bwMode="auto">
          <a:xfrm>
            <a:off x="1299797" y="1569429"/>
            <a:ext cx="7026519" cy="921726"/>
            <a:chOff x="931702" y="4360263"/>
            <a:chExt cx="7723199" cy="1168667"/>
          </a:xfrm>
        </p:grpSpPr>
        <p:sp>
          <p:nvSpPr>
            <p:cNvPr id="44044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direct and receive energy?</a:t>
              </a:r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5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F07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E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XTRAVERSION</a:t>
              </a:r>
              <a:endParaRPr lang="en-GB" sz="2308" dirty="0"/>
            </a:p>
          </p:txBody>
        </p:sp>
        <p:sp>
          <p:nvSpPr>
            <p:cNvPr id="44046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009D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I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NTROVERSION</a:t>
              </a:r>
              <a:endParaRPr lang="en-GB" sz="2308"/>
            </a:p>
          </p:txBody>
        </p:sp>
        <p:cxnSp>
          <p:nvCxnSpPr>
            <p:cNvPr id="44047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ACC3CAB-30A8-4DA4-8409-26E9950C3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5"/>
    </mc:Choice>
    <mc:Fallback xmlns="">
      <p:transition spd="slow" advTm="1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CA99-C273-4BC6-A7ED-B716D612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6F489C-4C3A-4249-8B81-8BC0387F7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1" y="1131094"/>
            <a:ext cx="7886700" cy="4356502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7EB29B0-2CE7-48AF-95A4-D41A63A0B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5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09"/>
    </mc:Choice>
    <mc:Fallback>
      <p:transition spd="slow" advTm="3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sz="3000"/>
              <a:t>Logical–Empathetic: </a:t>
            </a:r>
            <a:r>
              <a:rPr lang="en-GB" sz="2325"/>
              <a:t>The basis on which </a:t>
            </a:r>
            <a:br>
              <a:rPr lang="en-GB" sz="2325"/>
            </a:br>
            <a:r>
              <a:rPr lang="en-GB" sz="2325"/>
              <a:t>a person would ideally make a decision</a:t>
            </a:r>
            <a:br>
              <a:rPr lang="en-GB" sz="1800"/>
            </a:br>
            <a:endParaRPr lang="en-GB" sz="1800"/>
          </a:p>
        </p:txBody>
      </p:sp>
      <p:pic>
        <p:nvPicPr>
          <p:cNvPr id="5" name="Picture 4" descr="21 Logica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04546" y="2380907"/>
            <a:ext cx="2681768" cy="1708385"/>
          </a:xfrm>
          <a:prstGeom prst="rect">
            <a:avLst/>
          </a:prstGeom>
        </p:spPr>
      </p:pic>
      <p:pic>
        <p:nvPicPr>
          <p:cNvPr id="6" name="Picture 5" descr="22 Empathetic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93202" y="3128962"/>
            <a:ext cx="2578892" cy="1991255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AC2B290-48F4-4267-9DB3-6FDCD1C87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2"/>
    </mc:Choice>
    <mc:Fallback xmlns="">
      <p:transition spd="slow" advTm="1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263750" y="1028487"/>
            <a:ext cx="5294709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Logical - empathetic exercise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63266" y="1788436"/>
            <a:ext cx="4557285" cy="3614738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r>
              <a:rPr lang="en-GB" dirty="0"/>
              <a:t>Consider the following:</a:t>
            </a:r>
          </a:p>
          <a:p>
            <a:pPr eaLnBrk="1" hangingPunct="1">
              <a:buFontTx/>
              <a:buChar char="•"/>
            </a:pPr>
            <a:endParaRPr lang="en-GB" dirty="0"/>
          </a:p>
          <a:p>
            <a:pPr marL="332100" indent="-332100"/>
            <a:r>
              <a:rPr lang="en-GB" sz="1800" dirty="0"/>
              <a:t>Your team has won a prize trip to New York for an exceptional piece of work. However, there is only enough budget for half of the team to attend </a:t>
            </a:r>
          </a:p>
          <a:p>
            <a:pPr marL="332100" indent="-332100"/>
            <a:r>
              <a:rPr lang="en-GB" sz="1800" dirty="0"/>
              <a:t>On what basis would you make your decision about who should go? </a:t>
            </a:r>
          </a:p>
          <a:p>
            <a:pPr marL="332100" indent="-332100"/>
            <a:r>
              <a:rPr lang="en-GB" sz="1800" dirty="0"/>
              <a:t>What are your thoughts behind this?</a:t>
            </a:r>
          </a:p>
        </p:txBody>
      </p:sp>
      <p:pic>
        <p:nvPicPr>
          <p:cNvPr id="297985" name="F150B8FC-5F6E-4DD9-A84D-48D529A1ED5C" descr="9F64791C-DD41-42D1-B627-980D4839FE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6461" y="2289506"/>
            <a:ext cx="1080054" cy="311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FB9E76B-78AF-4295-9BB0-96C1DDE57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1"/>
    </mc:Choice>
    <mc:Fallback xmlns="">
      <p:transition spd="slow" advTm="3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263750" y="1028487"/>
            <a:ext cx="5294709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Logical – empathetic exercise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63266" y="1788436"/>
            <a:ext cx="4557285" cy="3614738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r>
              <a:rPr lang="en-GB" dirty="0"/>
              <a:t>Consider the following:</a:t>
            </a:r>
          </a:p>
          <a:p>
            <a:pPr eaLnBrk="1" hangingPunct="1">
              <a:buFontTx/>
              <a:buChar char="•"/>
            </a:pPr>
            <a:endParaRPr lang="en-GB" dirty="0"/>
          </a:p>
          <a:p>
            <a:pPr marL="332100" indent="-332100"/>
            <a:r>
              <a:rPr lang="en-GB" sz="1800" dirty="0"/>
              <a:t>Your team has won a prize trip to New York for an exceptional piece of work. However, there is only enough budget for half of the team to attend </a:t>
            </a:r>
          </a:p>
          <a:p>
            <a:pPr marL="332100" indent="-332100"/>
            <a:r>
              <a:rPr lang="en-GB" sz="1800" dirty="0"/>
              <a:t>On what basis would you make your decision about who should go? </a:t>
            </a:r>
          </a:p>
          <a:p>
            <a:pPr marL="332100" indent="-332100"/>
            <a:r>
              <a:rPr lang="en-GB" sz="1800" dirty="0"/>
              <a:t>What are your thoughts behind this?</a:t>
            </a:r>
          </a:p>
        </p:txBody>
      </p:sp>
      <p:pic>
        <p:nvPicPr>
          <p:cNvPr id="297985" name="F150B8FC-5F6E-4DD9-A84D-48D529A1ED5C" descr="9F64791C-DD41-42D1-B627-980D4839FE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6461" y="2289506"/>
            <a:ext cx="1080054" cy="311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D314DE5-CD0B-44FD-898F-1FB66C86A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50"/>
    </mc:Choice>
    <mc:Fallback xmlns="">
      <p:transition spd="slow" advTm="13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Reasonable–Compassionate: </a:t>
            </a:r>
            <a:br>
              <a:rPr lang="en-GB"/>
            </a:br>
            <a:r>
              <a:rPr lang="en-GB" sz="1800"/>
              <a:t>The criteria a person actually uses to make a decision</a:t>
            </a:r>
          </a:p>
        </p:txBody>
      </p:sp>
      <p:pic>
        <p:nvPicPr>
          <p:cNvPr id="5" name="Picture 4" descr="23 Reasonabl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61375" y="2204927"/>
            <a:ext cx="1823327" cy="2695353"/>
          </a:xfrm>
          <a:prstGeom prst="rect">
            <a:avLst/>
          </a:prstGeom>
        </p:spPr>
      </p:pic>
      <p:pic>
        <p:nvPicPr>
          <p:cNvPr id="6" name="Picture 5" descr="24 Compassionate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4311" y="2420238"/>
            <a:ext cx="1356457" cy="2711302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05E50CB-C57E-4907-B073-6DAC840B1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4"/>
    </mc:Choice>
    <mc:Fallback xmlns="">
      <p:transition spd="slow" advTm="2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320900" y="1021344"/>
            <a:ext cx="5294709" cy="40838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700" dirty="0"/>
              <a:t>Reasonable – fair exercise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98985" y="1807369"/>
            <a:ext cx="5909072" cy="3614738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r>
              <a:rPr lang="en-GB" dirty="0"/>
              <a:t>Consider the following:</a:t>
            </a:r>
          </a:p>
          <a:p>
            <a:pPr marL="332100" indent="-332100"/>
            <a:r>
              <a:rPr lang="en-US" sz="2400" dirty="0"/>
              <a:t>Define the word ‘fair’ </a:t>
            </a:r>
          </a:p>
          <a:p>
            <a:pPr marL="332100" indent="-332100"/>
            <a:endParaRPr lang="en-US" sz="2400" dirty="0"/>
          </a:p>
          <a:p>
            <a:pPr marL="332100" indent="-332100"/>
            <a:r>
              <a:rPr lang="en-US" sz="2400" dirty="0"/>
              <a:t>Can you give examples of decisions you have either made, been on the receiving end of, or are aware of, that you consider to be fair or unfair?</a:t>
            </a:r>
            <a:endParaRPr lang="en-GB" sz="24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73C8F40-BA45-41A6-9FC9-B7DD7CCDB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4"/>
    </mc:Choice>
    <mc:Fallback xmlns="">
      <p:transition spd="slow" advTm="3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4A196E"/>
      </a:dk1>
      <a:lt1>
        <a:sysClr val="window" lastClr="FFFFFF"/>
      </a:lt1>
      <a:dk2>
        <a:srgbClr val="DE9A1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F8906ACB4E140A10FA26D772DBDC6" ma:contentTypeVersion="7" ma:contentTypeDescription="Create a new document." ma:contentTypeScope="" ma:versionID="f23719bb13fedf6d0d47e121505aa352">
  <xsd:schema xmlns:xsd="http://www.w3.org/2001/XMLSchema" xmlns:xs="http://www.w3.org/2001/XMLSchema" xmlns:p="http://schemas.microsoft.com/office/2006/metadata/properties" xmlns:ns3="b3a75e45-5732-4ab4-9753-d1190965077a" targetNamespace="http://schemas.microsoft.com/office/2006/metadata/properties" ma:root="true" ma:fieldsID="94754d3b3598e97054321c5494b57019" ns3:_="">
    <xsd:import namespace="b3a75e45-5732-4ab4-9753-d11909650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5e45-5732-4ab4-9753-d11909650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7784A2-DD3F-443A-A4F1-C2C0890F76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A675C-F603-476C-841E-4D334CCC16C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b3a75e45-5732-4ab4-9753-d1190965077a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3ECB66-3D2B-4418-942F-8C7EFEB1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75e45-5732-4ab4-9753-d1190965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602</Words>
  <Application>Microsoft Office PowerPoint</Application>
  <PresentationFormat>On-screen Show (4:3)</PresentationFormat>
  <Paragraphs>99</Paragraphs>
  <Slides>17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</vt:lpstr>
      <vt:lpstr>Verdana</vt:lpstr>
      <vt:lpstr>Office Theme</vt:lpstr>
      <vt:lpstr>MBTI Step II</vt:lpstr>
      <vt:lpstr>MBTI Step I and Step II</vt:lpstr>
      <vt:lpstr>The four pairs of preferences</vt:lpstr>
      <vt:lpstr>PowerPoint Presentation</vt:lpstr>
      <vt:lpstr>Logical–Empathetic: The basis on which  a person would ideally make a decision </vt:lpstr>
      <vt:lpstr>Logical - empathetic exercise</vt:lpstr>
      <vt:lpstr>Logical – empathetic exercise</vt:lpstr>
      <vt:lpstr>Reasonable–Compassionate:  The criteria a person actually uses to make a decision</vt:lpstr>
      <vt:lpstr>Reasonable – fair exercise</vt:lpstr>
      <vt:lpstr>Reasonable – fair exercise</vt:lpstr>
      <vt:lpstr>Questioning–Accommodating:  How a person responds to differences in point of view</vt:lpstr>
      <vt:lpstr>Critical–Accepting:  How a person views differences </vt:lpstr>
      <vt:lpstr>Critical – accepting exercise</vt:lpstr>
      <vt:lpstr>Critical – accepting exercise</vt:lpstr>
      <vt:lpstr>Tough–Tender: How a person sees the  impact of their decisions and how these are upheld</vt:lpstr>
      <vt:lpstr>Tough – tender exercise </vt:lpstr>
      <vt:lpstr>Tough – tender exercise 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in Automotive  Dealership Management</dc:title>
  <dc:creator>Esther Bexon</dc:creator>
  <cp:lastModifiedBy>Helen Ure</cp:lastModifiedBy>
  <cp:revision>32</cp:revision>
  <cp:lastPrinted>2015-08-12T07:28:39Z</cp:lastPrinted>
  <dcterms:created xsi:type="dcterms:W3CDTF">2015-07-20T12:27:25Z</dcterms:created>
  <dcterms:modified xsi:type="dcterms:W3CDTF">2019-08-21T10:21:19Z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0x010100CA7F8906ACB4E140A10FA26D772DBDC6</vt:lpwstr>
  </property>
</Properties>
</file>