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56" r:id="rId2"/>
    <p:sldId id="264" r:id="rId3"/>
    <p:sldId id="280" r:id="rId4"/>
    <p:sldId id="281" r:id="rId5"/>
    <p:sldId id="282" r:id="rId6"/>
    <p:sldId id="265" r:id="rId7"/>
    <p:sldId id="258" r:id="rId8"/>
    <p:sldId id="291" r:id="rId9"/>
    <p:sldId id="292" r:id="rId10"/>
    <p:sldId id="293" r:id="rId11"/>
    <p:sldId id="294" r:id="rId12"/>
    <p:sldId id="295" r:id="rId13"/>
    <p:sldId id="274" r:id="rId14"/>
    <p:sldId id="285" r:id="rId15"/>
    <p:sldId id="286" r:id="rId16"/>
    <p:sldId id="266" r:id="rId17"/>
    <p:sldId id="277" r:id="rId18"/>
    <p:sldId id="278" r:id="rId19"/>
    <p:sldId id="279" r:id="rId20"/>
    <p:sldId id="268" r:id="rId21"/>
    <p:sldId id="283" r:id="rId22"/>
    <p:sldId id="260" r:id="rId23"/>
    <p:sldId id="272" r:id="rId24"/>
    <p:sldId id="263" r:id="rId25"/>
    <p:sldId id="261" r:id="rId26"/>
    <p:sldId id="276" r:id="rId27"/>
    <p:sldId id="262" r:id="rId28"/>
    <p:sldId id="275" r:id="rId29"/>
    <p:sldId id="270"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lvindar" initials="K" lastIdx="15" clrIdx="0">
    <p:extLst>
      <p:ext uri="{19B8F6BF-5375-455C-9EA6-DF929625EA0E}">
        <p15:presenceInfo xmlns:p15="http://schemas.microsoft.com/office/powerpoint/2012/main" userId="0dd2218601dd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808A3-A923-46E5-B228-C4BB80A23A3C}" v="25" dt="2023-09-04T13:20:44.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Kavanagh" userId="d3d21f53-43fb-4914-b5fb-45984cf35c6a" providerId="ADAL" clId="{551808A3-A923-46E5-B228-C4BB80A23A3C}"/>
    <pc:docChg chg="custSel modSld">
      <pc:chgData name="Carolyn Kavanagh" userId="d3d21f53-43fb-4914-b5fb-45984cf35c6a" providerId="ADAL" clId="{551808A3-A923-46E5-B228-C4BB80A23A3C}" dt="2023-09-04T13:20:44.022" v="140" actId="20577"/>
      <pc:docMkLst>
        <pc:docMk/>
      </pc:docMkLst>
      <pc:sldChg chg="modSp mod">
        <pc:chgData name="Carolyn Kavanagh" userId="d3d21f53-43fb-4914-b5fb-45984cf35c6a" providerId="ADAL" clId="{551808A3-A923-46E5-B228-C4BB80A23A3C}" dt="2023-09-04T13:16:18.021" v="1" actId="20577"/>
        <pc:sldMkLst>
          <pc:docMk/>
          <pc:sldMk cId="4283846916" sldId="258"/>
        </pc:sldMkLst>
        <pc:spChg chg="mod">
          <ac:chgData name="Carolyn Kavanagh" userId="d3d21f53-43fb-4914-b5fb-45984cf35c6a" providerId="ADAL" clId="{551808A3-A923-46E5-B228-C4BB80A23A3C}" dt="2023-09-04T13:16:18.021" v="1" actId="20577"/>
          <ac:spMkLst>
            <pc:docMk/>
            <pc:sldMk cId="4283846916" sldId="258"/>
            <ac:spMk id="3" creationId="{CFFB3B12-BD51-435C-956A-9ADC5F92FCED}"/>
          </ac:spMkLst>
        </pc:spChg>
      </pc:sldChg>
      <pc:sldChg chg="modSp">
        <pc:chgData name="Carolyn Kavanagh" userId="d3d21f53-43fb-4914-b5fb-45984cf35c6a" providerId="ADAL" clId="{551808A3-A923-46E5-B228-C4BB80A23A3C}" dt="2023-09-04T13:20:44.022" v="140" actId="20577"/>
        <pc:sldMkLst>
          <pc:docMk/>
          <pc:sldMk cId="3104408000" sldId="270"/>
        </pc:sldMkLst>
        <pc:graphicFrameChg chg="mod">
          <ac:chgData name="Carolyn Kavanagh" userId="d3d21f53-43fb-4914-b5fb-45984cf35c6a" providerId="ADAL" clId="{551808A3-A923-46E5-B228-C4BB80A23A3C}" dt="2023-09-04T13:20:44.022" v="140" actId="20577"/>
          <ac:graphicFrameMkLst>
            <pc:docMk/>
            <pc:sldMk cId="3104408000" sldId="270"/>
            <ac:graphicFrameMk id="7" creationId="{C684B6E9-DAA4-40F5-B00F-BA8C0FF38B1C}"/>
          </ac:graphicFrameMkLst>
        </pc:graphicFrameChg>
      </pc:sldChg>
      <pc:sldChg chg="modSp mod">
        <pc:chgData name="Carolyn Kavanagh" userId="d3d21f53-43fb-4914-b5fb-45984cf35c6a" providerId="ADAL" clId="{551808A3-A923-46E5-B228-C4BB80A23A3C}" dt="2023-09-04T13:17:15.224" v="116" actId="27636"/>
        <pc:sldMkLst>
          <pc:docMk/>
          <pc:sldMk cId="3727929379" sldId="285"/>
        </pc:sldMkLst>
        <pc:spChg chg="mod">
          <ac:chgData name="Carolyn Kavanagh" userId="d3d21f53-43fb-4914-b5fb-45984cf35c6a" providerId="ADAL" clId="{551808A3-A923-46E5-B228-C4BB80A23A3C}" dt="2023-09-04T13:17:15.224" v="116" actId="27636"/>
          <ac:spMkLst>
            <pc:docMk/>
            <pc:sldMk cId="3727929379" sldId="285"/>
            <ac:spMk id="10" creationId="{D014E057-1D8C-4004-B651-B314174721F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17T12:34:43.592" idx="12">
    <p:pos x="10" y="10"/>
    <p:text>May be worth adding a link to Wolfson health and safety LEARN page for students regarding using safety data sheets - I found it useful.</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1" Type="http://schemas.openxmlformats.org/officeDocument/2006/relationships/hyperlink" Target="mailto:Shared.ws.safety@lboro.ac.uk"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1" Type="http://schemas.openxmlformats.org/officeDocument/2006/relationships/hyperlink" Target="mailto:Shared.ws.safety@lboro.ac.uk"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76881-A791-405C-8349-F9925A8B97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D488D9-A884-45FB-8731-F1876131B321}">
      <dgm:prSet/>
      <dgm:spPr/>
      <dgm:t>
        <a:bodyPr/>
        <a:lstStyle/>
        <a:p>
          <a:r>
            <a:rPr lang="en-GB" dirty="0"/>
            <a:t>Look at examples of existing Risk Assessments for quality required</a:t>
          </a:r>
          <a:endParaRPr lang="en-US" dirty="0"/>
        </a:p>
      </dgm:t>
    </dgm:pt>
    <dgm:pt modelId="{5D883EE7-E87F-415A-AEE9-A3D13D234298}" type="parTrans" cxnId="{BBBAC0A1-2754-4D29-BDD5-5CE4D7E42C70}">
      <dgm:prSet/>
      <dgm:spPr/>
      <dgm:t>
        <a:bodyPr/>
        <a:lstStyle/>
        <a:p>
          <a:endParaRPr lang="en-US"/>
        </a:p>
      </dgm:t>
    </dgm:pt>
    <dgm:pt modelId="{08ACACCE-2AAB-4833-9235-7A2D170F5EC6}" type="sibTrans" cxnId="{BBBAC0A1-2754-4D29-BDD5-5CE4D7E42C70}">
      <dgm:prSet/>
      <dgm:spPr/>
      <dgm:t>
        <a:bodyPr/>
        <a:lstStyle/>
        <a:p>
          <a:endParaRPr lang="en-US"/>
        </a:p>
      </dgm:t>
    </dgm:pt>
    <dgm:pt modelId="{9332C7CB-D915-46E1-B2FC-B676C6466DA0}">
      <dgm:prSet/>
      <dgm:spPr/>
      <dgm:t>
        <a:bodyPr/>
        <a:lstStyle/>
        <a:p>
          <a:r>
            <a:rPr lang="en-GB" b="1" i="1" u="sng" dirty="0"/>
            <a:t>Do not blindly copy and paste large sections without evaluating if this applies or is relevant to your work.</a:t>
          </a:r>
          <a:endParaRPr lang="en-US" dirty="0"/>
        </a:p>
      </dgm:t>
    </dgm:pt>
    <dgm:pt modelId="{776655EE-A702-464D-836E-C7A78BFE76BC}" type="parTrans" cxnId="{952B6EA0-1C28-4A06-9818-79AD0BA7150E}">
      <dgm:prSet/>
      <dgm:spPr/>
      <dgm:t>
        <a:bodyPr/>
        <a:lstStyle/>
        <a:p>
          <a:endParaRPr lang="en-US"/>
        </a:p>
      </dgm:t>
    </dgm:pt>
    <dgm:pt modelId="{35C27020-16A1-4F78-9C60-0612FBCBF50D}" type="sibTrans" cxnId="{952B6EA0-1C28-4A06-9818-79AD0BA7150E}">
      <dgm:prSet/>
      <dgm:spPr/>
      <dgm:t>
        <a:bodyPr/>
        <a:lstStyle/>
        <a:p>
          <a:endParaRPr lang="en-US"/>
        </a:p>
      </dgm:t>
    </dgm:pt>
    <dgm:pt modelId="{DDC7C2B8-E06C-4A71-B005-657F15B6731E}">
      <dgm:prSet/>
      <dgm:spPr/>
      <dgm:t>
        <a:bodyPr/>
        <a:lstStyle/>
        <a:p>
          <a:r>
            <a:rPr lang="en-GB" dirty="0"/>
            <a:t>Do a first attempt and then seek help and support from your supervisor, members of your group or CBE Experimental Officers and Technician in sections you are unsure of.</a:t>
          </a:r>
          <a:endParaRPr lang="en-US" dirty="0"/>
        </a:p>
      </dgm:t>
    </dgm:pt>
    <dgm:pt modelId="{85D09B8C-20E2-4732-9E2B-A18B493B5D08}" type="parTrans" cxnId="{820DDB4C-7FD5-4543-A735-D2874CA11D8A}">
      <dgm:prSet/>
      <dgm:spPr/>
      <dgm:t>
        <a:bodyPr/>
        <a:lstStyle/>
        <a:p>
          <a:endParaRPr lang="en-US"/>
        </a:p>
      </dgm:t>
    </dgm:pt>
    <dgm:pt modelId="{5CCB92FC-3FC8-4334-AD89-F4B043B6CA68}" type="sibTrans" cxnId="{820DDB4C-7FD5-4543-A735-D2874CA11D8A}">
      <dgm:prSet/>
      <dgm:spPr/>
      <dgm:t>
        <a:bodyPr/>
        <a:lstStyle/>
        <a:p>
          <a:endParaRPr lang="en-US"/>
        </a:p>
      </dgm:t>
    </dgm:pt>
    <dgm:pt modelId="{669B701C-F105-4F09-86F7-7133E1B477E1}" type="pres">
      <dgm:prSet presAssocID="{CBE76881-A791-405C-8349-F9925A8B97C4}" presName="root" presStyleCnt="0">
        <dgm:presLayoutVars>
          <dgm:dir/>
          <dgm:resizeHandles val="exact"/>
        </dgm:presLayoutVars>
      </dgm:prSet>
      <dgm:spPr/>
    </dgm:pt>
    <dgm:pt modelId="{A64C3643-CB1C-4EC4-84BB-D695804F9063}" type="pres">
      <dgm:prSet presAssocID="{A1D488D9-A884-45FB-8731-F1876131B321}" presName="compNode" presStyleCnt="0"/>
      <dgm:spPr/>
    </dgm:pt>
    <dgm:pt modelId="{DD7DFA69-EB03-4E42-8E30-C71EF6ABEA21}" type="pres">
      <dgm:prSet presAssocID="{A1D488D9-A884-45FB-8731-F1876131B321}" presName="bgRect" presStyleLbl="bgShp" presStyleIdx="0" presStyleCnt="3"/>
      <dgm:spPr/>
    </dgm:pt>
    <dgm:pt modelId="{8417A175-D6F1-4C1D-AE79-70ECD45F15C4}" type="pres">
      <dgm:prSet presAssocID="{A1D488D9-A884-45FB-8731-F1876131B3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2665F86-D617-40CF-A72E-CDFE1DE141DA}" type="pres">
      <dgm:prSet presAssocID="{A1D488D9-A884-45FB-8731-F1876131B321}" presName="spaceRect" presStyleCnt="0"/>
      <dgm:spPr/>
    </dgm:pt>
    <dgm:pt modelId="{B81AFF7A-11A7-4376-8A2C-D1AF44B1C8EB}" type="pres">
      <dgm:prSet presAssocID="{A1D488D9-A884-45FB-8731-F1876131B321}" presName="parTx" presStyleLbl="revTx" presStyleIdx="0" presStyleCnt="3">
        <dgm:presLayoutVars>
          <dgm:chMax val="0"/>
          <dgm:chPref val="0"/>
        </dgm:presLayoutVars>
      </dgm:prSet>
      <dgm:spPr/>
    </dgm:pt>
    <dgm:pt modelId="{D8CCC603-4508-477D-835D-944F870B4AA8}" type="pres">
      <dgm:prSet presAssocID="{08ACACCE-2AAB-4833-9235-7A2D170F5EC6}" presName="sibTrans" presStyleCnt="0"/>
      <dgm:spPr/>
    </dgm:pt>
    <dgm:pt modelId="{820A18FD-259C-453C-8965-CC82936E883A}" type="pres">
      <dgm:prSet presAssocID="{9332C7CB-D915-46E1-B2FC-B676C6466DA0}" presName="compNode" presStyleCnt="0"/>
      <dgm:spPr/>
    </dgm:pt>
    <dgm:pt modelId="{B577BB66-3DCE-4D92-9419-D0715C8D2311}" type="pres">
      <dgm:prSet presAssocID="{9332C7CB-D915-46E1-B2FC-B676C6466DA0}" presName="bgRect" presStyleLbl="bgShp" presStyleIdx="1" presStyleCnt="3"/>
      <dgm:spPr/>
    </dgm:pt>
    <dgm:pt modelId="{A31D56D6-C733-4086-91DC-DBD768EFC4A6}" type="pres">
      <dgm:prSet presAssocID="{9332C7CB-D915-46E1-B2FC-B676C6466D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FDDCE1AB-F5B9-4470-81A1-5C36B7452C61}" type="pres">
      <dgm:prSet presAssocID="{9332C7CB-D915-46E1-B2FC-B676C6466DA0}" presName="spaceRect" presStyleCnt="0"/>
      <dgm:spPr/>
    </dgm:pt>
    <dgm:pt modelId="{0B1DE071-E120-4081-86A7-6D94506A5574}" type="pres">
      <dgm:prSet presAssocID="{9332C7CB-D915-46E1-B2FC-B676C6466DA0}" presName="parTx" presStyleLbl="revTx" presStyleIdx="1" presStyleCnt="3">
        <dgm:presLayoutVars>
          <dgm:chMax val="0"/>
          <dgm:chPref val="0"/>
        </dgm:presLayoutVars>
      </dgm:prSet>
      <dgm:spPr/>
    </dgm:pt>
    <dgm:pt modelId="{B1F2DEDF-75ED-48F0-AB36-AB786BC58C22}" type="pres">
      <dgm:prSet presAssocID="{35C27020-16A1-4F78-9C60-0612FBCBF50D}" presName="sibTrans" presStyleCnt="0"/>
      <dgm:spPr/>
    </dgm:pt>
    <dgm:pt modelId="{ABF5906F-4C58-4D8C-8951-FD1F8503F950}" type="pres">
      <dgm:prSet presAssocID="{DDC7C2B8-E06C-4A71-B005-657F15B6731E}" presName="compNode" presStyleCnt="0"/>
      <dgm:spPr/>
    </dgm:pt>
    <dgm:pt modelId="{09252C88-ED56-427D-9061-8708860D3EDF}" type="pres">
      <dgm:prSet presAssocID="{DDC7C2B8-E06C-4A71-B005-657F15B6731E}" presName="bgRect" presStyleLbl="bgShp" presStyleIdx="2" presStyleCnt="3"/>
      <dgm:spPr/>
    </dgm:pt>
    <dgm:pt modelId="{EC409D65-F07D-4F22-8350-DA8E2834FC3F}" type="pres">
      <dgm:prSet presAssocID="{DDC7C2B8-E06C-4A71-B005-657F15B673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820EFE7D-972D-4177-8AC9-29B95FB7090C}" type="pres">
      <dgm:prSet presAssocID="{DDC7C2B8-E06C-4A71-B005-657F15B6731E}" presName="spaceRect" presStyleCnt="0"/>
      <dgm:spPr/>
    </dgm:pt>
    <dgm:pt modelId="{17B24386-8A87-47FB-9A1C-B9872B364B19}" type="pres">
      <dgm:prSet presAssocID="{DDC7C2B8-E06C-4A71-B005-657F15B6731E}" presName="parTx" presStyleLbl="revTx" presStyleIdx="2" presStyleCnt="3">
        <dgm:presLayoutVars>
          <dgm:chMax val="0"/>
          <dgm:chPref val="0"/>
        </dgm:presLayoutVars>
      </dgm:prSet>
      <dgm:spPr/>
    </dgm:pt>
  </dgm:ptLst>
  <dgm:cxnLst>
    <dgm:cxn modelId="{553FEE3B-3D83-4CF5-A5B0-E2F759D5CBB6}" type="presOf" srcId="{9332C7CB-D915-46E1-B2FC-B676C6466DA0}" destId="{0B1DE071-E120-4081-86A7-6D94506A5574}" srcOrd="0" destOrd="0" presId="urn:microsoft.com/office/officeart/2018/2/layout/IconVerticalSolidList"/>
    <dgm:cxn modelId="{820DDB4C-7FD5-4543-A735-D2874CA11D8A}" srcId="{CBE76881-A791-405C-8349-F9925A8B97C4}" destId="{DDC7C2B8-E06C-4A71-B005-657F15B6731E}" srcOrd="2" destOrd="0" parTransId="{85D09B8C-20E2-4732-9E2B-A18B493B5D08}" sibTransId="{5CCB92FC-3FC8-4334-AD89-F4B043B6CA68}"/>
    <dgm:cxn modelId="{180D9B72-BEA2-410E-9C2F-293654624E34}" type="presOf" srcId="{CBE76881-A791-405C-8349-F9925A8B97C4}" destId="{669B701C-F105-4F09-86F7-7133E1B477E1}" srcOrd="0" destOrd="0" presId="urn:microsoft.com/office/officeart/2018/2/layout/IconVerticalSolidList"/>
    <dgm:cxn modelId="{952B6EA0-1C28-4A06-9818-79AD0BA7150E}" srcId="{CBE76881-A791-405C-8349-F9925A8B97C4}" destId="{9332C7CB-D915-46E1-B2FC-B676C6466DA0}" srcOrd="1" destOrd="0" parTransId="{776655EE-A702-464D-836E-C7A78BFE76BC}" sibTransId="{35C27020-16A1-4F78-9C60-0612FBCBF50D}"/>
    <dgm:cxn modelId="{BBBAC0A1-2754-4D29-BDD5-5CE4D7E42C70}" srcId="{CBE76881-A791-405C-8349-F9925A8B97C4}" destId="{A1D488D9-A884-45FB-8731-F1876131B321}" srcOrd="0" destOrd="0" parTransId="{5D883EE7-E87F-415A-AEE9-A3D13D234298}" sibTransId="{08ACACCE-2AAB-4833-9235-7A2D170F5EC6}"/>
    <dgm:cxn modelId="{FED5F6B8-98F3-47E7-8850-767D86488418}" type="presOf" srcId="{DDC7C2B8-E06C-4A71-B005-657F15B6731E}" destId="{17B24386-8A87-47FB-9A1C-B9872B364B19}" srcOrd="0" destOrd="0" presId="urn:microsoft.com/office/officeart/2018/2/layout/IconVerticalSolidList"/>
    <dgm:cxn modelId="{C50551CE-DF0D-4281-9E58-4B6C4BA009F9}" type="presOf" srcId="{A1D488D9-A884-45FB-8731-F1876131B321}" destId="{B81AFF7A-11A7-4376-8A2C-D1AF44B1C8EB}" srcOrd="0" destOrd="0" presId="urn:microsoft.com/office/officeart/2018/2/layout/IconVerticalSolidList"/>
    <dgm:cxn modelId="{39222634-7FE3-44C6-B0EA-0E89AB313AE5}" type="presParOf" srcId="{669B701C-F105-4F09-86F7-7133E1B477E1}" destId="{A64C3643-CB1C-4EC4-84BB-D695804F9063}" srcOrd="0" destOrd="0" presId="urn:microsoft.com/office/officeart/2018/2/layout/IconVerticalSolidList"/>
    <dgm:cxn modelId="{4EE389CD-19F7-42EB-A688-BD7893AAC8BE}" type="presParOf" srcId="{A64C3643-CB1C-4EC4-84BB-D695804F9063}" destId="{DD7DFA69-EB03-4E42-8E30-C71EF6ABEA21}" srcOrd="0" destOrd="0" presId="urn:microsoft.com/office/officeart/2018/2/layout/IconVerticalSolidList"/>
    <dgm:cxn modelId="{C3195AA4-BB6E-4B56-A613-8A4E91E4EC8E}" type="presParOf" srcId="{A64C3643-CB1C-4EC4-84BB-D695804F9063}" destId="{8417A175-D6F1-4C1D-AE79-70ECD45F15C4}" srcOrd="1" destOrd="0" presId="urn:microsoft.com/office/officeart/2018/2/layout/IconVerticalSolidList"/>
    <dgm:cxn modelId="{F5F4B599-B3D6-451E-B7AB-BC57B5BBD7B0}" type="presParOf" srcId="{A64C3643-CB1C-4EC4-84BB-D695804F9063}" destId="{22665F86-D617-40CF-A72E-CDFE1DE141DA}" srcOrd="2" destOrd="0" presId="urn:microsoft.com/office/officeart/2018/2/layout/IconVerticalSolidList"/>
    <dgm:cxn modelId="{CBDEFBC6-E572-40F6-9C8C-1FE929DE0D8F}" type="presParOf" srcId="{A64C3643-CB1C-4EC4-84BB-D695804F9063}" destId="{B81AFF7A-11A7-4376-8A2C-D1AF44B1C8EB}" srcOrd="3" destOrd="0" presId="urn:microsoft.com/office/officeart/2018/2/layout/IconVerticalSolidList"/>
    <dgm:cxn modelId="{EC866AD3-60E3-447F-ABD5-6A3AE35E5C42}" type="presParOf" srcId="{669B701C-F105-4F09-86F7-7133E1B477E1}" destId="{D8CCC603-4508-477D-835D-944F870B4AA8}" srcOrd="1" destOrd="0" presId="urn:microsoft.com/office/officeart/2018/2/layout/IconVerticalSolidList"/>
    <dgm:cxn modelId="{9A48C26A-0BBE-4C87-8736-4E906E665D63}" type="presParOf" srcId="{669B701C-F105-4F09-86F7-7133E1B477E1}" destId="{820A18FD-259C-453C-8965-CC82936E883A}" srcOrd="2" destOrd="0" presId="urn:microsoft.com/office/officeart/2018/2/layout/IconVerticalSolidList"/>
    <dgm:cxn modelId="{B402B82B-D606-45EB-A8DF-B8DB02D97B30}" type="presParOf" srcId="{820A18FD-259C-453C-8965-CC82936E883A}" destId="{B577BB66-3DCE-4D92-9419-D0715C8D2311}" srcOrd="0" destOrd="0" presId="urn:microsoft.com/office/officeart/2018/2/layout/IconVerticalSolidList"/>
    <dgm:cxn modelId="{144B53CE-1F90-4AA3-A0B4-C7AC6DF49E98}" type="presParOf" srcId="{820A18FD-259C-453C-8965-CC82936E883A}" destId="{A31D56D6-C733-4086-91DC-DBD768EFC4A6}" srcOrd="1" destOrd="0" presId="urn:microsoft.com/office/officeart/2018/2/layout/IconVerticalSolidList"/>
    <dgm:cxn modelId="{EC9DC977-2F32-4AB4-8492-88F05399382A}" type="presParOf" srcId="{820A18FD-259C-453C-8965-CC82936E883A}" destId="{FDDCE1AB-F5B9-4470-81A1-5C36B7452C61}" srcOrd="2" destOrd="0" presId="urn:microsoft.com/office/officeart/2018/2/layout/IconVerticalSolidList"/>
    <dgm:cxn modelId="{469D8D7F-8F01-45FC-8DF6-B30E8FCA10E4}" type="presParOf" srcId="{820A18FD-259C-453C-8965-CC82936E883A}" destId="{0B1DE071-E120-4081-86A7-6D94506A5574}" srcOrd="3" destOrd="0" presId="urn:microsoft.com/office/officeart/2018/2/layout/IconVerticalSolidList"/>
    <dgm:cxn modelId="{D6364ED1-4248-4AED-AE99-826E532CA316}" type="presParOf" srcId="{669B701C-F105-4F09-86F7-7133E1B477E1}" destId="{B1F2DEDF-75ED-48F0-AB36-AB786BC58C22}" srcOrd="3" destOrd="0" presId="urn:microsoft.com/office/officeart/2018/2/layout/IconVerticalSolidList"/>
    <dgm:cxn modelId="{29017A78-CD93-46C5-B7B5-4E79EBF7F1C0}" type="presParOf" srcId="{669B701C-F105-4F09-86F7-7133E1B477E1}" destId="{ABF5906F-4C58-4D8C-8951-FD1F8503F950}" srcOrd="4" destOrd="0" presId="urn:microsoft.com/office/officeart/2018/2/layout/IconVerticalSolidList"/>
    <dgm:cxn modelId="{532293AA-9502-4C83-B310-BA61C42E7BDB}" type="presParOf" srcId="{ABF5906F-4C58-4D8C-8951-FD1F8503F950}" destId="{09252C88-ED56-427D-9061-8708860D3EDF}" srcOrd="0" destOrd="0" presId="urn:microsoft.com/office/officeart/2018/2/layout/IconVerticalSolidList"/>
    <dgm:cxn modelId="{53105F1F-0730-4202-A0B6-AA4FAB8BD34D}" type="presParOf" srcId="{ABF5906F-4C58-4D8C-8951-FD1F8503F950}" destId="{EC409D65-F07D-4F22-8350-DA8E2834FC3F}" srcOrd="1" destOrd="0" presId="urn:microsoft.com/office/officeart/2018/2/layout/IconVerticalSolidList"/>
    <dgm:cxn modelId="{26DDC827-7DE5-4946-ADB2-5C5A8DA1FC53}" type="presParOf" srcId="{ABF5906F-4C58-4D8C-8951-FD1F8503F950}" destId="{820EFE7D-972D-4177-8AC9-29B95FB7090C}" srcOrd="2" destOrd="0" presId="urn:microsoft.com/office/officeart/2018/2/layout/IconVerticalSolidList"/>
    <dgm:cxn modelId="{0D6E9579-F178-4488-8BBA-A53D52F75376}" type="presParOf" srcId="{ABF5906F-4C58-4D8C-8951-FD1F8503F950}" destId="{17B24386-8A87-47FB-9A1C-B9872B364B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CA315D-26BF-4193-AB3A-442F58AA6AC9}"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6045028-C70F-4849-A0E5-50D5F1AD59D6}">
      <dgm:prSet/>
      <dgm:spPr/>
      <dgm:t>
        <a:bodyPr/>
        <a:lstStyle/>
        <a:p>
          <a:r>
            <a:rPr lang="en-GB" dirty="0"/>
            <a:t>Check the Process Risk Assessment spreadsheet</a:t>
          </a:r>
          <a:endParaRPr lang="en-US" dirty="0"/>
        </a:p>
      </dgm:t>
    </dgm:pt>
    <dgm:pt modelId="{FDF23545-3B5A-444D-846B-9B9F3DE76889}" type="parTrans" cxnId="{E7501D1D-4551-4710-97CE-51F61970D889}">
      <dgm:prSet/>
      <dgm:spPr/>
      <dgm:t>
        <a:bodyPr/>
        <a:lstStyle/>
        <a:p>
          <a:endParaRPr lang="en-US"/>
        </a:p>
      </dgm:t>
    </dgm:pt>
    <dgm:pt modelId="{5E49872C-48A6-4F94-AFBB-F8E6CDECA154}" type="sibTrans" cxnId="{E7501D1D-4551-4710-97CE-51F61970D889}">
      <dgm:prSet/>
      <dgm:spPr/>
      <dgm:t>
        <a:bodyPr/>
        <a:lstStyle/>
        <a:p>
          <a:endParaRPr lang="en-US" dirty="0"/>
        </a:p>
      </dgm:t>
    </dgm:pt>
    <dgm:pt modelId="{5644E564-8D97-49FC-AEA5-9A707A162B07}">
      <dgm:prSet/>
      <dgm:spPr/>
      <dgm:t>
        <a:bodyPr/>
        <a:lstStyle/>
        <a:p>
          <a:r>
            <a:rPr lang="en-GB" dirty="0"/>
            <a:t>Does an existing Process Risk Assessment already exist similar to your proposed work?</a:t>
          </a:r>
          <a:endParaRPr lang="en-US" dirty="0"/>
        </a:p>
      </dgm:t>
    </dgm:pt>
    <dgm:pt modelId="{29868B73-9D11-42A8-A51C-B208D85180D9}" type="parTrans" cxnId="{BA6C3EC8-A2D1-4AAB-A393-0B7C4D24ACB1}">
      <dgm:prSet/>
      <dgm:spPr/>
      <dgm:t>
        <a:bodyPr/>
        <a:lstStyle/>
        <a:p>
          <a:endParaRPr lang="en-US"/>
        </a:p>
      </dgm:t>
    </dgm:pt>
    <dgm:pt modelId="{3140C3AE-2888-4EB2-8FB6-6F985779EFD8}" type="sibTrans" cxnId="{BA6C3EC8-A2D1-4AAB-A393-0B7C4D24ACB1}">
      <dgm:prSet/>
      <dgm:spPr/>
      <dgm:t>
        <a:bodyPr/>
        <a:lstStyle/>
        <a:p>
          <a:endParaRPr lang="en-US" dirty="0"/>
        </a:p>
      </dgm:t>
    </dgm:pt>
    <dgm:pt modelId="{5F44B108-EE0B-4C01-879E-3D9E6C842A13}">
      <dgm:prSet/>
      <dgm:spPr/>
      <dgm:t>
        <a:bodyPr/>
        <a:lstStyle/>
        <a:p>
          <a:r>
            <a:rPr lang="en-GB" dirty="0"/>
            <a:t>If it does  - write a </a:t>
          </a:r>
          <a:r>
            <a:rPr lang="en-GB" b="1" dirty="0"/>
            <a:t>Risk Assessment Review Record </a:t>
          </a:r>
          <a:r>
            <a:rPr lang="en-GB" dirty="0"/>
            <a:t>to detail your intended work. </a:t>
          </a:r>
          <a:endParaRPr lang="en-US" dirty="0"/>
        </a:p>
      </dgm:t>
    </dgm:pt>
    <dgm:pt modelId="{AC461D31-8783-4E15-9744-5CC532855AD6}" type="parTrans" cxnId="{2B5FDA6D-C8EC-4909-BFE4-9C758B51750A}">
      <dgm:prSet/>
      <dgm:spPr/>
      <dgm:t>
        <a:bodyPr/>
        <a:lstStyle/>
        <a:p>
          <a:endParaRPr lang="en-US"/>
        </a:p>
      </dgm:t>
    </dgm:pt>
    <dgm:pt modelId="{4B83128A-C08C-4446-BF55-53639CAEA8AC}" type="sibTrans" cxnId="{2B5FDA6D-C8EC-4909-BFE4-9C758B51750A}">
      <dgm:prSet/>
      <dgm:spPr/>
      <dgm:t>
        <a:bodyPr/>
        <a:lstStyle/>
        <a:p>
          <a:endParaRPr lang="en-US" dirty="0"/>
        </a:p>
      </dgm:t>
    </dgm:pt>
    <dgm:pt modelId="{61FADE1B-DED0-49E1-99F0-91345EBC7F37}">
      <dgm:prSet/>
      <dgm:spPr/>
      <dgm:t>
        <a:bodyPr/>
        <a:lstStyle/>
        <a:p>
          <a:r>
            <a:rPr lang="en-GB" dirty="0"/>
            <a:t>If the process is similar but the chemicals involved/other aspect  have </a:t>
          </a:r>
          <a:r>
            <a:rPr lang="en-GB" i="1" dirty="0"/>
            <a:t>MINOR</a:t>
          </a:r>
          <a:r>
            <a:rPr lang="en-GB" dirty="0"/>
            <a:t>  differences  write a Risk Assessment Review Record to document the changes and list all additional hazards/control measures.</a:t>
          </a:r>
          <a:endParaRPr lang="en-US" dirty="0"/>
        </a:p>
      </dgm:t>
    </dgm:pt>
    <dgm:pt modelId="{D7BFA391-2C42-4522-8F9C-51C584BC2A12}" type="parTrans" cxnId="{B4FEBFB0-2DF7-4BAE-938B-6CC9583542F9}">
      <dgm:prSet/>
      <dgm:spPr/>
      <dgm:t>
        <a:bodyPr/>
        <a:lstStyle/>
        <a:p>
          <a:endParaRPr lang="en-US"/>
        </a:p>
      </dgm:t>
    </dgm:pt>
    <dgm:pt modelId="{F5142A05-6DD3-4C15-9FCC-96B6E21C8F8E}" type="sibTrans" cxnId="{B4FEBFB0-2DF7-4BAE-938B-6CC9583542F9}">
      <dgm:prSet/>
      <dgm:spPr/>
      <dgm:t>
        <a:bodyPr/>
        <a:lstStyle/>
        <a:p>
          <a:endParaRPr lang="en-US" dirty="0"/>
        </a:p>
      </dgm:t>
    </dgm:pt>
    <dgm:pt modelId="{235D99AF-48A3-4C01-B97B-9086A2D42680}">
      <dgm:prSet/>
      <dgm:spPr/>
      <dgm:t>
        <a:bodyPr/>
        <a:lstStyle/>
        <a:p>
          <a:r>
            <a:rPr lang="en-GB" dirty="0"/>
            <a:t>If a Process Risk Assessment does not exist for your proposed work or an existing Risk Assessment requires </a:t>
          </a:r>
          <a:r>
            <a:rPr lang="en-GB" i="1" dirty="0"/>
            <a:t>MAJOR</a:t>
          </a:r>
          <a:r>
            <a:rPr lang="en-GB" dirty="0"/>
            <a:t> changes   – write a new one and include the process and all chemicals associated with the process.</a:t>
          </a:r>
          <a:endParaRPr lang="en-US" dirty="0"/>
        </a:p>
      </dgm:t>
    </dgm:pt>
    <dgm:pt modelId="{C8699DCE-E6F3-43E6-AFF1-8B21EF798672}" type="parTrans" cxnId="{3E71824A-F1E5-42EF-ABF8-BC99BB0DD77E}">
      <dgm:prSet/>
      <dgm:spPr/>
      <dgm:t>
        <a:bodyPr/>
        <a:lstStyle/>
        <a:p>
          <a:endParaRPr lang="en-US"/>
        </a:p>
      </dgm:t>
    </dgm:pt>
    <dgm:pt modelId="{EB34D360-CE85-4809-BB36-210448AB9D59}" type="sibTrans" cxnId="{3E71824A-F1E5-42EF-ABF8-BC99BB0DD77E}">
      <dgm:prSet/>
      <dgm:spPr/>
      <dgm:t>
        <a:bodyPr/>
        <a:lstStyle/>
        <a:p>
          <a:endParaRPr lang="en-US"/>
        </a:p>
      </dgm:t>
    </dgm:pt>
    <dgm:pt modelId="{3CE6F2D3-7E50-43F7-83AB-1D756DC6E58E}" type="pres">
      <dgm:prSet presAssocID="{59CA315D-26BF-4193-AB3A-442F58AA6AC9}" presName="Name0" presStyleCnt="0">
        <dgm:presLayoutVars>
          <dgm:dir/>
          <dgm:resizeHandles val="exact"/>
        </dgm:presLayoutVars>
      </dgm:prSet>
      <dgm:spPr/>
    </dgm:pt>
    <dgm:pt modelId="{425D4E43-8B51-4493-BF45-D09AD5DC3486}" type="pres">
      <dgm:prSet presAssocID="{F6045028-C70F-4849-A0E5-50D5F1AD59D6}" presName="node" presStyleLbl="node1" presStyleIdx="0" presStyleCnt="5">
        <dgm:presLayoutVars>
          <dgm:bulletEnabled val="1"/>
        </dgm:presLayoutVars>
      </dgm:prSet>
      <dgm:spPr/>
    </dgm:pt>
    <dgm:pt modelId="{181E0DA2-F02B-4C12-B30A-25D3F46945D2}" type="pres">
      <dgm:prSet presAssocID="{5E49872C-48A6-4F94-AFBB-F8E6CDECA154}" presName="sibTrans" presStyleLbl="sibTrans1D1" presStyleIdx="0" presStyleCnt="4"/>
      <dgm:spPr/>
    </dgm:pt>
    <dgm:pt modelId="{E7F21027-2A00-4AFD-9A71-61C1EC62F232}" type="pres">
      <dgm:prSet presAssocID="{5E49872C-48A6-4F94-AFBB-F8E6CDECA154}" presName="connectorText" presStyleLbl="sibTrans1D1" presStyleIdx="0" presStyleCnt="4"/>
      <dgm:spPr/>
    </dgm:pt>
    <dgm:pt modelId="{BBBB694F-901B-44E6-8579-A9018AA38212}" type="pres">
      <dgm:prSet presAssocID="{5644E564-8D97-49FC-AEA5-9A707A162B07}" presName="node" presStyleLbl="node1" presStyleIdx="1" presStyleCnt="5">
        <dgm:presLayoutVars>
          <dgm:bulletEnabled val="1"/>
        </dgm:presLayoutVars>
      </dgm:prSet>
      <dgm:spPr/>
    </dgm:pt>
    <dgm:pt modelId="{76AFA167-5CC3-46B0-B9F8-43981AF0964E}" type="pres">
      <dgm:prSet presAssocID="{3140C3AE-2888-4EB2-8FB6-6F985779EFD8}" presName="sibTrans" presStyleLbl="sibTrans1D1" presStyleIdx="1" presStyleCnt="4"/>
      <dgm:spPr/>
    </dgm:pt>
    <dgm:pt modelId="{8A02C696-2418-4DCE-B74D-CD4E7EA3F881}" type="pres">
      <dgm:prSet presAssocID="{3140C3AE-2888-4EB2-8FB6-6F985779EFD8}" presName="connectorText" presStyleLbl="sibTrans1D1" presStyleIdx="1" presStyleCnt="4"/>
      <dgm:spPr/>
    </dgm:pt>
    <dgm:pt modelId="{B3CD071E-54F9-4A77-B346-6CA82E4097F3}" type="pres">
      <dgm:prSet presAssocID="{5F44B108-EE0B-4C01-879E-3D9E6C842A13}" presName="node" presStyleLbl="node1" presStyleIdx="2" presStyleCnt="5">
        <dgm:presLayoutVars>
          <dgm:bulletEnabled val="1"/>
        </dgm:presLayoutVars>
      </dgm:prSet>
      <dgm:spPr/>
    </dgm:pt>
    <dgm:pt modelId="{00A8CB4C-7CFA-4410-9425-05BB2D9F371E}" type="pres">
      <dgm:prSet presAssocID="{4B83128A-C08C-4446-BF55-53639CAEA8AC}" presName="sibTrans" presStyleLbl="sibTrans1D1" presStyleIdx="2" presStyleCnt="4"/>
      <dgm:spPr/>
    </dgm:pt>
    <dgm:pt modelId="{FFABCB64-A455-4A22-B529-C3A054BA04C2}" type="pres">
      <dgm:prSet presAssocID="{4B83128A-C08C-4446-BF55-53639CAEA8AC}" presName="connectorText" presStyleLbl="sibTrans1D1" presStyleIdx="2" presStyleCnt="4"/>
      <dgm:spPr/>
    </dgm:pt>
    <dgm:pt modelId="{F86EB5B0-E11B-4C8E-8845-46D3F57E9CFD}" type="pres">
      <dgm:prSet presAssocID="{61FADE1B-DED0-49E1-99F0-91345EBC7F37}" presName="node" presStyleLbl="node1" presStyleIdx="3" presStyleCnt="5">
        <dgm:presLayoutVars>
          <dgm:bulletEnabled val="1"/>
        </dgm:presLayoutVars>
      </dgm:prSet>
      <dgm:spPr/>
    </dgm:pt>
    <dgm:pt modelId="{D7923D60-5EBD-4034-AE48-DD67A1722419}" type="pres">
      <dgm:prSet presAssocID="{F5142A05-6DD3-4C15-9FCC-96B6E21C8F8E}" presName="sibTrans" presStyleLbl="sibTrans1D1" presStyleIdx="3" presStyleCnt="4"/>
      <dgm:spPr/>
    </dgm:pt>
    <dgm:pt modelId="{F06E4084-F843-4FB6-9CC3-445382108F88}" type="pres">
      <dgm:prSet presAssocID="{F5142A05-6DD3-4C15-9FCC-96B6E21C8F8E}" presName="connectorText" presStyleLbl="sibTrans1D1" presStyleIdx="3" presStyleCnt="4"/>
      <dgm:spPr/>
    </dgm:pt>
    <dgm:pt modelId="{A6C5E1B1-D6F7-43C9-A796-B214C90532F7}" type="pres">
      <dgm:prSet presAssocID="{235D99AF-48A3-4C01-B97B-9086A2D42680}" presName="node" presStyleLbl="node1" presStyleIdx="4" presStyleCnt="5">
        <dgm:presLayoutVars>
          <dgm:bulletEnabled val="1"/>
        </dgm:presLayoutVars>
      </dgm:prSet>
      <dgm:spPr/>
    </dgm:pt>
  </dgm:ptLst>
  <dgm:cxnLst>
    <dgm:cxn modelId="{E7501D1D-4551-4710-97CE-51F61970D889}" srcId="{59CA315D-26BF-4193-AB3A-442F58AA6AC9}" destId="{F6045028-C70F-4849-A0E5-50D5F1AD59D6}" srcOrd="0" destOrd="0" parTransId="{FDF23545-3B5A-444D-846B-9B9F3DE76889}" sibTransId="{5E49872C-48A6-4F94-AFBB-F8E6CDECA154}"/>
    <dgm:cxn modelId="{749A7722-8E7D-492B-8BCC-02E52C64D16D}" type="presOf" srcId="{61FADE1B-DED0-49E1-99F0-91345EBC7F37}" destId="{F86EB5B0-E11B-4C8E-8845-46D3F57E9CFD}" srcOrd="0" destOrd="0" presId="urn:microsoft.com/office/officeart/2016/7/layout/RepeatingBendingProcessNew"/>
    <dgm:cxn modelId="{A9A3B123-080C-4529-A298-E5A6FE21601F}" type="presOf" srcId="{235D99AF-48A3-4C01-B97B-9086A2D42680}" destId="{A6C5E1B1-D6F7-43C9-A796-B214C90532F7}" srcOrd="0" destOrd="0" presId="urn:microsoft.com/office/officeart/2016/7/layout/RepeatingBendingProcessNew"/>
    <dgm:cxn modelId="{8F2A7434-461A-45CB-B311-E1161F4CB6C4}" type="presOf" srcId="{3140C3AE-2888-4EB2-8FB6-6F985779EFD8}" destId="{76AFA167-5CC3-46B0-B9F8-43981AF0964E}" srcOrd="0" destOrd="0" presId="urn:microsoft.com/office/officeart/2016/7/layout/RepeatingBendingProcessNew"/>
    <dgm:cxn modelId="{B15A8937-3033-47CC-9B31-41D94171B0F0}" type="presOf" srcId="{5E49872C-48A6-4F94-AFBB-F8E6CDECA154}" destId="{181E0DA2-F02B-4C12-B30A-25D3F46945D2}" srcOrd="0" destOrd="0" presId="urn:microsoft.com/office/officeart/2016/7/layout/RepeatingBendingProcessNew"/>
    <dgm:cxn modelId="{75FD993C-6951-4622-8E65-C4EA6A734608}" type="presOf" srcId="{F5142A05-6DD3-4C15-9FCC-96B6E21C8F8E}" destId="{D7923D60-5EBD-4034-AE48-DD67A1722419}" srcOrd="0" destOrd="0" presId="urn:microsoft.com/office/officeart/2016/7/layout/RepeatingBendingProcessNew"/>
    <dgm:cxn modelId="{7083655D-05A5-429D-9A69-3CD23B5985CC}" type="presOf" srcId="{3140C3AE-2888-4EB2-8FB6-6F985779EFD8}" destId="{8A02C696-2418-4DCE-B74D-CD4E7EA3F881}" srcOrd="1" destOrd="0" presId="urn:microsoft.com/office/officeart/2016/7/layout/RepeatingBendingProcessNew"/>
    <dgm:cxn modelId="{3E71824A-F1E5-42EF-ABF8-BC99BB0DD77E}" srcId="{59CA315D-26BF-4193-AB3A-442F58AA6AC9}" destId="{235D99AF-48A3-4C01-B97B-9086A2D42680}" srcOrd="4" destOrd="0" parTransId="{C8699DCE-E6F3-43E6-AFF1-8B21EF798672}" sibTransId="{EB34D360-CE85-4809-BB36-210448AB9D59}"/>
    <dgm:cxn modelId="{2DDCAF6B-245D-49A0-A0C3-72D230954198}" type="presOf" srcId="{5644E564-8D97-49FC-AEA5-9A707A162B07}" destId="{BBBB694F-901B-44E6-8579-A9018AA38212}" srcOrd="0" destOrd="0" presId="urn:microsoft.com/office/officeart/2016/7/layout/RepeatingBendingProcessNew"/>
    <dgm:cxn modelId="{2B5FDA6D-C8EC-4909-BFE4-9C758B51750A}" srcId="{59CA315D-26BF-4193-AB3A-442F58AA6AC9}" destId="{5F44B108-EE0B-4C01-879E-3D9E6C842A13}" srcOrd="2" destOrd="0" parTransId="{AC461D31-8783-4E15-9744-5CC532855AD6}" sibTransId="{4B83128A-C08C-4446-BF55-53639CAEA8AC}"/>
    <dgm:cxn modelId="{150D767A-8AA7-47CC-B73A-34D2377365B6}" type="presOf" srcId="{F6045028-C70F-4849-A0E5-50D5F1AD59D6}" destId="{425D4E43-8B51-4493-BF45-D09AD5DC3486}" srcOrd="0" destOrd="0" presId="urn:microsoft.com/office/officeart/2016/7/layout/RepeatingBendingProcessNew"/>
    <dgm:cxn modelId="{C7864E7D-F152-4261-845D-9893E590A1A3}" type="presOf" srcId="{F5142A05-6DD3-4C15-9FCC-96B6E21C8F8E}" destId="{F06E4084-F843-4FB6-9CC3-445382108F88}" srcOrd="1" destOrd="0" presId="urn:microsoft.com/office/officeart/2016/7/layout/RepeatingBendingProcessNew"/>
    <dgm:cxn modelId="{CEB830A1-4CD2-4231-B9D3-68C9AACD42D8}" type="presOf" srcId="{4B83128A-C08C-4446-BF55-53639CAEA8AC}" destId="{FFABCB64-A455-4A22-B529-C3A054BA04C2}" srcOrd="1" destOrd="0" presId="urn:microsoft.com/office/officeart/2016/7/layout/RepeatingBendingProcessNew"/>
    <dgm:cxn modelId="{9418EEA1-6BCA-406B-AD81-EEDD1FEB7C35}" type="presOf" srcId="{5F44B108-EE0B-4C01-879E-3D9E6C842A13}" destId="{B3CD071E-54F9-4A77-B346-6CA82E4097F3}" srcOrd="0" destOrd="0" presId="urn:microsoft.com/office/officeart/2016/7/layout/RepeatingBendingProcessNew"/>
    <dgm:cxn modelId="{B4FEBFB0-2DF7-4BAE-938B-6CC9583542F9}" srcId="{59CA315D-26BF-4193-AB3A-442F58AA6AC9}" destId="{61FADE1B-DED0-49E1-99F0-91345EBC7F37}" srcOrd="3" destOrd="0" parTransId="{D7BFA391-2C42-4522-8F9C-51C584BC2A12}" sibTransId="{F5142A05-6DD3-4C15-9FCC-96B6E21C8F8E}"/>
    <dgm:cxn modelId="{BA6C3EC8-A2D1-4AAB-A393-0B7C4D24ACB1}" srcId="{59CA315D-26BF-4193-AB3A-442F58AA6AC9}" destId="{5644E564-8D97-49FC-AEA5-9A707A162B07}" srcOrd="1" destOrd="0" parTransId="{29868B73-9D11-42A8-A51C-B208D85180D9}" sibTransId="{3140C3AE-2888-4EB2-8FB6-6F985779EFD8}"/>
    <dgm:cxn modelId="{073320FA-CFA1-4214-9391-F8E294B286EB}" type="presOf" srcId="{5E49872C-48A6-4F94-AFBB-F8E6CDECA154}" destId="{E7F21027-2A00-4AFD-9A71-61C1EC62F232}" srcOrd="1" destOrd="0" presId="urn:microsoft.com/office/officeart/2016/7/layout/RepeatingBendingProcessNew"/>
    <dgm:cxn modelId="{9C5C80FC-7EB6-4A26-A052-5631B9C074D9}" type="presOf" srcId="{59CA315D-26BF-4193-AB3A-442F58AA6AC9}" destId="{3CE6F2D3-7E50-43F7-83AB-1D756DC6E58E}" srcOrd="0" destOrd="0" presId="urn:microsoft.com/office/officeart/2016/7/layout/RepeatingBendingProcessNew"/>
    <dgm:cxn modelId="{124B46FF-07FE-4589-9638-305EAAD920BD}" type="presOf" srcId="{4B83128A-C08C-4446-BF55-53639CAEA8AC}" destId="{00A8CB4C-7CFA-4410-9425-05BB2D9F371E}" srcOrd="0" destOrd="0" presId="urn:microsoft.com/office/officeart/2016/7/layout/RepeatingBendingProcessNew"/>
    <dgm:cxn modelId="{30F9BC44-68E1-4F11-A92D-E85F09736D01}" type="presParOf" srcId="{3CE6F2D3-7E50-43F7-83AB-1D756DC6E58E}" destId="{425D4E43-8B51-4493-BF45-D09AD5DC3486}" srcOrd="0" destOrd="0" presId="urn:microsoft.com/office/officeart/2016/7/layout/RepeatingBendingProcessNew"/>
    <dgm:cxn modelId="{C1627E4F-54EA-4A59-8F91-AB6FB643A811}" type="presParOf" srcId="{3CE6F2D3-7E50-43F7-83AB-1D756DC6E58E}" destId="{181E0DA2-F02B-4C12-B30A-25D3F46945D2}" srcOrd="1" destOrd="0" presId="urn:microsoft.com/office/officeart/2016/7/layout/RepeatingBendingProcessNew"/>
    <dgm:cxn modelId="{DDF4457E-96F9-42E4-A899-88CE10BA2DA8}" type="presParOf" srcId="{181E0DA2-F02B-4C12-B30A-25D3F46945D2}" destId="{E7F21027-2A00-4AFD-9A71-61C1EC62F232}" srcOrd="0" destOrd="0" presId="urn:microsoft.com/office/officeart/2016/7/layout/RepeatingBendingProcessNew"/>
    <dgm:cxn modelId="{EFBC8B0B-17DB-451B-AE49-0BFE5EAFB735}" type="presParOf" srcId="{3CE6F2D3-7E50-43F7-83AB-1D756DC6E58E}" destId="{BBBB694F-901B-44E6-8579-A9018AA38212}" srcOrd="2" destOrd="0" presId="urn:microsoft.com/office/officeart/2016/7/layout/RepeatingBendingProcessNew"/>
    <dgm:cxn modelId="{B2D4AFF4-2A90-4BE1-BA24-325BF7808B3F}" type="presParOf" srcId="{3CE6F2D3-7E50-43F7-83AB-1D756DC6E58E}" destId="{76AFA167-5CC3-46B0-B9F8-43981AF0964E}" srcOrd="3" destOrd="0" presId="urn:microsoft.com/office/officeart/2016/7/layout/RepeatingBendingProcessNew"/>
    <dgm:cxn modelId="{1439F154-860F-4F0C-81DE-DEAC107EC342}" type="presParOf" srcId="{76AFA167-5CC3-46B0-B9F8-43981AF0964E}" destId="{8A02C696-2418-4DCE-B74D-CD4E7EA3F881}" srcOrd="0" destOrd="0" presId="urn:microsoft.com/office/officeart/2016/7/layout/RepeatingBendingProcessNew"/>
    <dgm:cxn modelId="{7FE2FF0D-C2AA-4907-8A14-D2EB708745CD}" type="presParOf" srcId="{3CE6F2D3-7E50-43F7-83AB-1D756DC6E58E}" destId="{B3CD071E-54F9-4A77-B346-6CA82E4097F3}" srcOrd="4" destOrd="0" presId="urn:microsoft.com/office/officeart/2016/7/layout/RepeatingBendingProcessNew"/>
    <dgm:cxn modelId="{45E07051-BBEF-4D3A-81A1-8A6E5E2BA749}" type="presParOf" srcId="{3CE6F2D3-7E50-43F7-83AB-1D756DC6E58E}" destId="{00A8CB4C-7CFA-4410-9425-05BB2D9F371E}" srcOrd="5" destOrd="0" presId="urn:microsoft.com/office/officeart/2016/7/layout/RepeatingBendingProcessNew"/>
    <dgm:cxn modelId="{F98E8603-E1E2-48C0-9038-1BB0BF16AF89}" type="presParOf" srcId="{00A8CB4C-7CFA-4410-9425-05BB2D9F371E}" destId="{FFABCB64-A455-4A22-B529-C3A054BA04C2}" srcOrd="0" destOrd="0" presId="urn:microsoft.com/office/officeart/2016/7/layout/RepeatingBendingProcessNew"/>
    <dgm:cxn modelId="{19E506BF-6479-452D-91D5-078FA0017AFD}" type="presParOf" srcId="{3CE6F2D3-7E50-43F7-83AB-1D756DC6E58E}" destId="{F86EB5B0-E11B-4C8E-8845-46D3F57E9CFD}" srcOrd="6" destOrd="0" presId="urn:microsoft.com/office/officeart/2016/7/layout/RepeatingBendingProcessNew"/>
    <dgm:cxn modelId="{973A9650-03FD-42E0-91C9-B75E7A6DB05A}" type="presParOf" srcId="{3CE6F2D3-7E50-43F7-83AB-1D756DC6E58E}" destId="{D7923D60-5EBD-4034-AE48-DD67A1722419}" srcOrd="7" destOrd="0" presId="urn:microsoft.com/office/officeart/2016/7/layout/RepeatingBendingProcessNew"/>
    <dgm:cxn modelId="{6AD73CAE-2890-456A-9700-9AFA0898C7D5}" type="presParOf" srcId="{D7923D60-5EBD-4034-AE48-DD67A1722419}" destId="{F06E4084-F843-4FB6-9CC3-445382108F88}" srcOrd="0" destOrd="0" presId="urn:microsoft.com/office/officeart/2016/7/layout/RepeatingBendingProcessNew"/>
    <dgm:cxn modelId="{7A7FD50D-4867-4057-9546-A727C8F7BF85}" type="presParOf" srcId="{3CE6F2D3-7E50-43F7-83AB-1D756DC6E58E}" destId="{A6C5E1B1-D6F7-43C9-A796-B214C90532F7}"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4BEC0-C5DA-43B8-870F-09DE4764696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ACA998A-0CAF-4455-8D68-85A494FBB53F}">
      <dgm:prSet/>
      <dgm:spPr/>
      <dgm:t>
        <a:bodyPr/>
        <a:lstStyle/>
        <a:p>
          <a:r>
            <a:rPr lang="en-GB" dirty="0"/>
            <a:t>Check the Chemical Inventory  spreadsheet and list of associated process risk assessments </a:t>
          </a:r>
          <a:endParaRPr lang="en-US" dirty="0"/>
        </a:p>
      </dgm:t>
    </dgm:pt>
    <dgm:pt modelId="{1A2AF522-8894-4B8D-A800-2B98EAAA5999}" type="parTrans" cxnId="{854F44D7-DD8D-4F8A-A029-1012C24E6D91}">
      <dgm:prSet/>
      <dgm:spPr/>
      <dgm:t>
        <a:bodyPr/>
        <a:lstStyle/>
        <a:p>
          <a:endParaRPr lang="en-US"/>
        </a:p>
      </dgm:t>
    </dgm:pt>
    <dgm:pt modelId="{285C378A-1EF0-4FF0-8727-3F8AE3042E76}" type="sibTrans" cxnId="{854F44D7-DD8D-4F8A-A029-1012C24E6D91}">
      <dgm:prSet/>
      <dgm:spPr/>
      <dgm:t>
        <a:bodyPr/>
        <a:lstStyle/>
        <a:p>
          <a:endParaRPr lang="en-US"/>
        </a:p>
      </dgm:t>
    </dgm:pt>
    <dgm:pt modelId="{DDBE15DE-CBC3-4B43-91FE-FD2EC65E7284}">
      <dgm:prSet/>
      <dgm:spPr/>
      <dgm:t>
        <a:bodyPr/>
        <a:lstStyle/>
        <a:p>
          <a:r>
            <a:rPr lang="en-GB" dirty="0"/>
            <a:t>Does an existing Process Risk Assessment exist that includes your proposed chemical or is there an existing COSHH ?</a:t>
          </a:r>
          <a:endParaRPr lang="en-US" dirty="0"/>
        </a:p>
      </dgm:t>
    </dgm:pt>
    <dgm:pt modelId="{7E84BBA5-9DAB-4631-8724-9B953BF38354}" type="parTrans" cxnId="{2AFC6290-BB3B-4842-8CFC-C477A70B9F64}">
      <dgm:prSet/>
      <dgm:spPr/>
      <dgm:t>
        <a:bodyPr/>
        <a:lstStyle/>
        <a:p>
          <a:endParaRPr lang="en-US"/>
        </a:p>
      </dgm:t>
    </dgm:pt>
    <dgm:pt modelId="{F7B87CBB-1A90-4BEE-949D-0B475E4938CE}" type="sibTrans" cxnId="{2AFC6290-BB3B-4842-8CFC-C477A70B9F64}">
      <dgm:prSet/>
      <dgm:spPr/>
      <dgm:t>
        <a:bodyPr/>
        <a:lstStyle/>
        <a:p>
          <a:endParaRPr lang="en-US"/>
        </a:p>
      </dgm:t>
    </dgm:pt>
    <dgm:pt modelId="{8C59FECA-1ACA-480E-A0F7-E66E6891EC9D}">
      <dgm:prSet/>
      <dgm:spPr/>
      <dgm:t>
        <a:bodyPr/>
        <a:lstStyle/>
        <a:p>
          <a:r>
            <a:rPr lang="en-GB" dirty="0"/>
            <a:t>If YES  and its similar to your proposed work  - write a Risk Assessment Review Record to detail your intended work. </a:t>
          </a:r>
          <a:endParaRPr lang="en-US" dirty="0"/>
        </a:p>
      </dgm:t>
    </dgm:pt>
    <dgm:pt modelId="{3415FC50-54CA-4B67-8AFD-1307D40607E5}" type="parTrans" cxnId="{D1643994-4CB4-46A3-A46D-E0C0BA94926B}">
      <dgm:prSet/>
      <dgm:spPr/>
      <dgm:t>
        <a:bodyPr/>
        <a:lstStyle/>
        <a:p>
          <a:endParaRPr lang="en-US"/>
        </a:p>
      </dgm:t>
    </dgm:pt>
    <dgm:pt modelId="{6660E925-84CC-43C3-832C-95F9F1AF1156}" type="sibTrans" cxnId="{D1643994-4CB4-46A3-A46D-E0C0BA94926B}">
      <dgm:prSet/>
      <dgm:spPr/>
      <dgm:t>
        <a:bodyPr/>
        <a:lstStyle/>
        <a:p>
          <a:endParaRPr lang="en-US"/>
        </a:p>
      </dgm:t>
    </dgm:pt>
    <dgm:pt modelId="{367347D4-3D6B-489F-853D-7D97CC39BF1A}">
      <dgm:prSet/>
      <dgm:spPr/>
      <dgm:t>
        <a:bodyPr/>
        <a:lstStyle/>
        <a:p>
          <a:r>
            <a:rPr lang="en-GB" dirty="0"/>
            <a:t>If the process is similar and there are only </a:t>
          </a:r>
          <a:r>
            <a:rPr lang="en-GB" i="1" dirty="0"/>
            <a:t>MINOR </a:t>
          </a:r>
          <a:r>
            <a:rPr lang="en-GB" dirty="0"/>
            <a:t> differences in the chemicals uses   write Risk Assessment Review Record to document the changes and list all additional hazards/control measures.</a:t>
          </a:r>
          <a:endParaRPr lang="en-US" dirty="0"/>
        </a:p>
      </dgm:t>
    </dgm:pt>
    <dgm:pt modelId="{6FF2E15E-7D39-4E1D-8C6A-3962818DC88E}" type="parTrans" cxnId="{28B6EE9D-0975-4E4C-80CB-A206A59A5752}">
      <dgm:prSet/>
      <dgm:spPr/>
      <dgm:t>
        <a:bodyPr/>
        <a:lstStyle/>
        <a:p>
          <a:endParaRPr lang="en-US"/>
        </a:p>
      </dgm:t>
    </dgm:pt>
    <dgm:pt modelId="{52803F38-F0D7-4373-8157-2B5671FD742B}" type="sibTrans" cxnId="{28B6EE9D-0975-4E4C-80CB-A206A59A5752}">
      <dgm:prSet/>
      <dgm:spPr/>
      <dgm:t>
        <a:bodyPr/>
        <a:lstStyle/>
        <a:p>
          <a:endParaRPr lang="en-US"/>
        </a:p>
      </dgm:t>
    </dgm:pt>
    <dgm:pt modelId="{60F36524-D753-43EB-A3A2-3BEAB843BFB8}">
      <dgm:prSet/>
      <dgm:spPr/>
      <dgm:t>
        <a:bodyPr/>
        <a:lstStyle/>
        <a:p>
          <a:r>
            <a:rPr lang="en-GB" dirty="0"/>
            <a:t>If a Process Risk Assessment or COSHH  does not exist for the chemical you propose or there are </a:t>
          </a:r>
          <a:r>
            <a:rPr lang="en-GB" i="1" dirty="0"/>
            <a:t>MAJOR</a:t>
          </a:r>
          <a:r>
            <a:rPr lang="en-GB" dirty="0"/>
            <a:t>  differences ( more hazardous)  from an existing process risk assessment   – write a new one and include the process and all chemicals associated with the process.</a:t>
          </a:r>
          <a:endParaRPr lang="en-US" dirty="0"/>
        </a:p>
      </dgm:t>
    </dgm:pt>
    <dgm:pt modelId="{199492C2-3092-4775-B88C-5B286940764B}" type="parTrans" cxnId="{05EEB389-AFC5-4365-A7AE-A924D878BF8C}">
      <dgm:prSet/>
      <dgm:spPr/>
      <dgm:t>
        <a:bodyPr/>
        <a:lstStyle/>
        <a:p>
          <a:endParaRPr lang="en-US"/>
        </a:p>
      </dgm:t>
    </dgm:pt>
    <dgm:pt modelId="{E4FD49FE-C6E7-4912-B391-0469E95D193D}" type="sibTrans" cxnId="{05EEB389-AFC5-4365-A7AE-A924D878BF8C}">
      <dgm:prSet/>
      <dgm:spPr/>
      <dgm:t>
        <a:bodyPr/>
        <a:lstStyle/>
        <a:p>
          <a:endParaRPr lang="en-US"/>
        </a:p>
      </dgm:t>
    </dgm:pt>
    <dgm:pt modelId="{1EF65FEC-7E9D-468D-8D75-3A85FBB2AC00}">
      <dgm:prSet/>
      <dgm:spPr/>
      <dgm:t>
        <a:bodyPr/>
        <a:lstStyle/>
        <a:p>
          <a:r>
            <a:rPr lang="en-GB" dirty="0"/>
            <a:t>Form will guide you to complete a DSEAR assessment if one is required.</a:t>
          </a:r>
          <a:endParaRPr lang="en-US" dirty="0"/>
        </a:p>
      </dgm:t>
    </dgm:pt>
    <dgm:pt modelId="{93ABD241-1E6F-4B5E-82BD-3E8126F43A46}" type="parTrans" cxnId="{E6DFEFF7-730F-43AB-9439-C6DEA52FB56A}">
      <dgm:prSet/>
      <dgm:spPr/>
      <dgm:t>
        <a:bodyPr/>
        <a:lstStyle/>
        <a:p>
          <a:endParaRPr lang="en-US"/>
        </a:p>
      </dgm:t>
    </dgm:pt>
    <dgm:pt modelId="{596ADAE3-EEFC-4304-875F-D01665DA6D28}" type="sibTrans" cxnId="{E6DFEFF7-730F-43AB-9439-C6DEA52FB56A}">
      <dgm:prSet/>
      <dgm:spPr/>
      <dgm:t>
        <a:bodyPr/>
        <a:lstStyle/>
        <a:p>
          <a:endParaRPr lang="en-US"/>
        </a:p>
      </dgm:t>
    </dgm:pt>
    <dgm:pt modelId="{F9C7D408-3DFC-45E0-8FAB-E47AA458443D}" type="pres">
      <dgm:prSet presAssocID="{B1F4BEC0-C5DA-43B8-870F-09DE47646963}" presName="diagram" presStyleCnt="0">
        <dgm:presLayoutVars>
          <dgm:dir/>
          <dgm:resizeHandles val="exact"/>
        </dgm:presLayoutVars>
      </dgm:prSet>
      <dgm:spPr/>
    </dgm:pt>
    <dgm:pt modelId="{4361F632-E6D3-4AA0-8B69-6020F5E241CA}" type="pres">
      <dgm:prSet presAssocID="{BACA998A-0CAF-4455-8D68-85A494FBB53F}" presName="node" presStyleLbl="node1" presStyleIdx="0" presStyleCnt="6">
        <dgm:presLayoutVars>
          <dgm:bulletEnabled val="1"/>
        </dgm:presLayoutVars>
      </dgm:prSet>
      <dgm:spPr/>
    </dgm:pt>
    <dgm:pt modelId="{59054177-5995-48F5-A6A2-50F8E5D13BB1}" type="pres">
      <dgm:prSet presAssocID="{285C378A-1EF0-4FF0-8727-3F8AE3042E76}" presName="sibTrans" presStyleCnt="0"/>
      <dgm:spPr/>
    </dgm:pt>
    <dgm:pt modelId="{5A8E2F76-BA56-462D-866E-A1F0D7083195}" type="pres">
      <dgm:prSet presAssocID="{DDBE15DE-CBC3-4B43-91FE-FD2EC65E7284}" presName="node" presStyleLbl="node1" presStyleIdx="1" presStyleCnt="6">
        <dgm:presLayoutVars>
          <dgm:bulletEnabled val="1"/>
        </dgm:presLayoutVars>
      </dgm:prSet>
      <dgm:spPr/>
    </dgm:pt>
    <dgm:pt modelId="{D31DFAF8-9567-430B-B68E-D2282843A078}" type="pres">
      <dgm:prSet presAssocID="{F7B87CBB-1A90-4BEE-949D-0B475E4938CE}" presName="sibTrans" presStyleCnt="0"/>
      <dgm:spPr/>
    </dgm:pt>
    <dgm:pt modelId="{F391DCA1-DDF1-4DAC-9800-6AF398427235}" type="pres">
      <dgm:prSet presAssocID="{8C59FECA-1ACA-480E-A0F7-E66E6891EC9D}" presName="node" presStyleLbl="node1" presStyleIdx="2" presStyleCnt="6">
        <dgm:presLayoutVars>
          <dgm:bulletEnabled val="1"/>
        </dgm:presLayoutVars>
      </dgm:prSet>
      <dgm:spPr/>
    </dgm:pt>
    <dgm:pt modelId="{99962AC1-7F90-478B-8AA2-ED8435BD8BAE}" type="pres">
      <dgm:prSet presAssocID="{6660E925-84CC-43C3-832C-95F9F1AF1156}" presName="sibTrans" presStyleCnt="0"/>
      <dgm:spPr/>
    </dgm:pt>
    <dgm:pt modelId="{A5EF3BFC-51B4-444F-B3EE-71D932592895}" type="pres">
      <dgm:prSet presAssocID="{367347D4-3D6B-489F-853D-7D97CC39BF1A}" presName="node" presStyleLbl="node1" presStyleIdx="3" presStyleCnt="6">
        <dgm:presLayoutVars>
          <dgm:bulletEnabled val="1"/>
        </dgm:presLayoutVars>
      </dgm:prSet>
      <dgm:spPr/>
    </dgm:pt>
    <dgm:pt modelId="{6EC05962-4CAA-4BFA-8B4C-561768025FFB}" type="pres">
      <dgm:prSet presAssocID="{52803F38-F0D7-4373-8157-2B5671FD742B}" presName="sibTrans" presStyleCnt="0"/>
      <dgm:spPr/>
    </dgm:pt>
    <dgm:pt modelId="{869023F1-0104-47A7-91B6-79B7A11A09EC}" type="pres">
      <dgm:prSet presAssocID="{60F36524-D753-43EB-A3A2-3BEAB843BFB8}" presName="node" presStyleLbl="node1" presStyleIdx="4" presStyleCnt="6">
        <dgm:presLayoutVars>
          <dgm:bulletEnabled val="1"/>
        </dgm:presLayoutVars>
      </dgm:prSet>
      <dgm:spPr/>
    </dgm:pt>
    <dgm:pt modelId="{58367177-9C97-4C29-9929-DE4FCAE25998}" type="pres">
      <dgm:prSet presAssocID="{E4FD49FE-C6E7-4912-B391-0469E95D193D}" presName="sibTrans" presStyleCnt="0"/>
      <dgm:spPr/>
    </dgm:pt>
    <dgm:pt modelId="{177C5C1C-8BEE-4BFD-8BA6-AFB119065E90}" type="pres">
      <dgm:prSet presAssocID="{1EF65FEC-7E9D-468D-8D75-3A85FBB2AC00}" presName="node" presStyleLbl="node1" presStyleIdx="5" presStyleCnt="6">
        <dgm:presLayoutVars>
          <dgm:bulletEnabled val="1"/>
        </dgm:presLayoutVars>
      </dgm:prSet>
      <dgm:spPr/>
    </dgm:pt>
  </dgm:ptLst>
  <dgm:cxnLst>
    <dgm:cxn modelId="{0D548E31-C785-4932-AC32-FD840EEA7DB9}" type="presOf" srcId="{1EF65FEC-7E9D-468D-8D75-3A85FBB2AC00}" destId="{177C5C1C-8BEE-4BFD-8BA6-AFB119065E90}" srcOrd="0" destOrd="0" presId="urn:microsoft.com/office/officeart/2005/8/layout/default"/>
    <dgm:cxn modelId="{6EEBB45E-D877-4ED3-93E8-61E92C7B8430}" type="presOf" srcId="{367347D4-3D6B-489F-853D-7D97CC39BF1A}" destId="{A5EF3BFC-51B4-444F-B3EE-71D932592895}" srcOrd="0" destOrd="0" presId="urn:microsoft.com/office/officeart/2005/8/layout/default"/>
    <dgm:cxn modelId="{F06FC349-FE9D-4663-9808-03060DAB7918}" type="presOf" srcId="{B1F4BEC0-C5DA-43B8-870F-09DE47646963}" destId="{F9C7D408-3DFC-45E0-8FAB-E47AA458443D}" srcOrd="0" destOrd="0" presId="urn:microsoft.com/office/officeart/2005/8/layout/default"/>
    <dgm:cxn modelId="{D84F677C-B76F-45D9-A355-B00D1E884025}" type="presOf" srcId="{8C59FECA-1ACA-480E-A0F7-E66E6891EC9D}" destId="{F391DCA1-DDF1-4DAC-9800-6AF398427235}" srcOrd="0" destOrd="0" presId="urn:microsoft.com/office/officeart/2005/8/layout/default"/>
    <dgm:cxn modelId="{05EEB389-AFC5-4365-A7AE-A924D878BF8C}" srcId="{B1F4BEC0-C5DA-43B8-870F-09DE47646963}" destId="{60F36524-D753-43EB-A3A2-3BEAB843BFB8}" srcOrd="4" destOrd="0" parTransId="{199492C2-3092-4775-B88C-5B286940764B}" sibTransId="{E4FD49FE-C6E7-4912-B391-0469E95D193D}"/>
    <dgm:cxn modelId="{2AFC6290-BB3B-4842-8CFC-C477A70B9F64}" srcId="{B1F4BEC0-C5DA-43B8-870F-09DE47646963}" destId="{DDBE15DE-CBC3-4B43-91FE-FD2EC65E7284}" srcOrd="1" destOrd="0" parTransId="{7E84BBA5-9DAB-4631-8724-9B953BF38354}" sibTransId="{F7B87CBB-1A90-4BEE-949D-0B475E4938CE}"/>
    <dgm:cxn modelId="{D1643994-4CB4-46A3-A46D-E0C0BA94926B}" srcId="{B1F4BEC0-C5DA-43B8-870F-09DE47646963}" destId="{8C59FECA-1ACA-480E-A0F7-E66E6891EC9D}" srcOrd="2" destOrd="0" parTransId="{3415FC50-54CA-4B67-8AFD-1307D40607E5}" sibTransId="{6660E925-84CC-43C3-832C-95F9F1AF1156}"/>
    <dgm:cxn modelId="{28B6EE9D-0975-4E4C-80CB-A206A59A5752}" srcId="{B1F4BEC0-C5DA-43B8-870F-09DE47646963}" destId="{367347D4-3D6B-489F-853D-7D97CC39BF1A}" srcOrd="3" destOrd="0" parTransId="{6FF2E15E-7D39-4E1D-8C6A-3962818DC88E}" sibTransId="{52803F38-F0D7-4373-8157-2B5671FD742B}"/>
    <dgm:cxn modelId="{3D21D6B7-D07A-4978-A0D3-DB51584224FD}" type="presOf" srcId="{BACA998A-0CAF-4455-8D68-85A494FBB53F}" destId="{4361F632-E6D3-4AA0-8B69-6020F5E241CA}" srcOrd="0" destOrd="0" presId="urn:microsoft.com/office/officeart/2005/8/layout/default"/>
    <dgm:cxn modelId="{4F9B7AC8-D63D-4124-8699-9A52BA807FB6}" type="presOf" srcId="{DDBE15DE-CBC3-4B43-91FE-FD2EC65E7284}" destId="{5A8E2F76-BA56-462D-866E-A1F0D7083195}" srcOrd="0" destOrd="0" presId="urn:microsoft.com/office/officeart/2005/8/layout/default"/>
    <dgm:cxn modelId="{5FD426D6-C08F-4D1C-BFFE-F6793A1CEB42}" type="presOf" srcId="{60F36524-D753-43EB-A3A2-3BEAB843BFB8}" destId="{869023F1-0104-47A7-91B6-79B7A11A09EC}" srcOrd="0" destOrd="0" presId="urn:microsoft.com/office/officeart/2005/8/layout/default"/>
    <dgm:cxn modelId="{854F44D7-DD8D-4F8A-A029-1012C24E6D91}" srcId="{B1F4BEC0-C5DA-43B8-870F-09DE47646963}" destId="{BACA998A-0CAF-4455-8D68-85A494FBB53F}" srcOrd="0" destOrd="0" parTransId="{1A2AF522-8894-4B8D-A800-2B98EAAA5999}" sibTransId="{285C378A-1EF0-4FF0-8727-3F8AE3042E76}"/>
    <dgm:cxn modelId="{E6DFEFF7-730F-43AB-9439-C6DEA52FB56A}" srcId="{B1F4BEC0-C5DA-43B8-870F-09DE47646963}" destId="{1EF65FEC-7E9D-468D-8D75-3A85FBB2AC00}" srcOrd="5" destOrd="0" parTransId="{93ABD241-1E6F-4B5E-82BD-3E8126F43A46}" sibTransId="{596ADAE3-EEFC-4304-875F-D01665DA6D28}"/>
    <dgm:cxn modelId="{D7491898-1C87-4E1B-B327-23408142CD5A}" type="presParOf" srcId="{F9C7D408-3DFC-45E0-8FAB-E47AA458443D}" destId="{4361F632-E6D3-4AA0-8B69-6020F5E241CA}" srcOrd="0" destOrd="0" presId="urn:microsoft.com/office/officeart/2005/8/layout/default"/>
    <dgm:cxn modelId="{D2685FDC-0EF7-449B-AD63-D29C91325409}" type="presParOf" srcId="{F9C7D408-3DFC-45E0-8FAB-E47AA458443D}" destId="{59054177-5995-48F5-A6A2-50F8E5D13BB1}" srcOrd="1" destOrd="0" presId="urn:microsoft.com/office/officeart/2005/8/layout/default"/>
    <dgm:cxn modelId="{BB40F466-0DE2-49BE-AF4B-C7DEB40BB5E8}" type="presParOf" srcId="{F9C7D408-3DFC-45E0-8FAB-E47AA458443D}" destId="{5A8E2F76-BA56-462D-866E-A1F0D7083195}" srcOrd="2" destOrd="0" presId="urn:microsoft.com/office/officeart/2005/8/layout/default"/>
    <dgm:cxn modelId="{54E2F65E-C7F1-4737-841D-4571B5C9F31A}" type="presParOf" srcId="{F9C7D408-3DFC-45E0-8FAB-E47AA458443D}" destId="{D31DFAF8-9567-430B-B68E-D2282843A078}" srcOrd="3" destOrd="0" presId="urn:microsoft.com/office/officeart/2005/8/layout/default"/>
    <dgm:cxn modelId="{C77C53EC-AD33-4889-B8AB-475CAB9AF56D}" type="presParOf" srcId="{F9C7D408-3DFC-45E0-8FAB-E47AA458443D}" destId="{F391DCA1-DDF1-4DAC-9800-6AF398427235}" srcOrd="4" destOrd="0" presId="urn:microsoft.com/office/officeart/2005/8/layout/default"/>
    <dgm:cxn modelId="{96C5743E-6ED7-4A23-8EE1-50993A12D506}" type="presParOf" srcId="{F9C7D408-3DFC-45E0-8FAB-E47AA458443D}" destId="{99962AC1-7F90-478B-8AA2-ED8435BD8BAE}" srcOrd="5" destOrd="0" presId="urn:microsoft.com/office/officeart/2005/8/layout/default"/>
    <dgm:cxn modelId="{F0DB485E-3FD3-42B9-BD7F-A2FD2F231691}" type="presParOf" srcId="{F9C7D408-3DFC-45E0-8FAB-E47AA458443D}" destId="{A5EF3BFC-51B4-444F-B3EE-71D932592895}" srcOrd="6" destOrd="0" presId="urn:microsoft.com/office/officeart/2005/8/layout/default"/>
    <dgm:cxn modelId="{60E52333-D664-4B33-B1A2-8DB221720075}" type="presParOf" srcId="{F9C7D408-3DFC-45E0-8FAB-E47AA458443D}" destId="{6EC05962-4CAA-4BFA-8B4C-561768025FFB}" srcOrd="7" destOrd="0" presId="urn:microsoft.com/office/officeart/2005/8/layout/default"/>
    <dgm:cxn modelId="{8120EAD9-9039-48BA-AA19-5C48E5DA36E1}" type="presParOf" srcId="{F9C7D408-3DFC-45E0-8FAB-E47AA458443D}" destId="{869023F1-0104-47A7-91B6-79B7A11A09EC}" srcOrd="8" destOrd="0" presId="urn:microsoft.com/office/officeart/2005/8/layout/default"/>
    <dgm:cxn modelId="{8668EDFF-5BC9-4712-9F10-26567D0810A6}" type="presParOf" srcId="{F9C7D408-3DFC-45E0-8FAB-E47AA458443D}" destId="{58367177-9C97-4C29-9929-DE4FCAE25998}" srcOrd="9" destOrd="0" presId="urn:microsoft.com/office/officeart/2005/8/layout/default"/>
    <dgm:cxn modelId="{4A07598B-45B9-496B-849C-EF296A466350}" type="presParOf" srcId="{F9C7D408-3DFC-45E0-8FAB-E47AA458443D}" destId="{177C5C1C-8BEE-4BFD-8BA6-AFB119065E9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C8E61-4C42-425E-A3A6-752495F9AAAA}"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0F57C82C-1894-4B7C-B648-2146CD1031EA}">
      <dgm:prSet/>
      <dgm:spPr/>
      <dgm:t>
        <a:bodyPr/>
        <a:lstStyle/>
        <a:p>
          <a:r>
            <a:rPr lang="en-GB" dirty="0"/>
            <a:t>Check the Biological Risk Assessment   spreadsheet.</a:t>
          </a:r>
          <a:endParaRPr lang="en-US" dirty="0"/>
        </a:p>
      </dgm:t>
    </dgm:pt>
    <dgm:pt modelId="{82700F01-164D-4BED-8B39-1809C5675692}" type="parTrans" cxnId="{C447D7FB-2877-461F-BA60-DB6115561865}">
      <dgm:prSet/>
      <dgm:spPr/>
      <dgm:t>
        <a:bodyPr/>
        <a:lstStyle/>
        <a:p>
          <a:endParaRPr lang="en-US"/>
        </a:p>
      </dgm:t>
    </dgm:pt>
    <dgm:pt modelId="{E93DC2C9-D15F-40B9-96C7-8663519AFA90}" type="sibTrans" cxnId="{C447D7FB-2877-461F-BA60-DB6115561865}">
      <dgm:prSet/>
      <dgm:spPr/>
      <dgm:t>
        <a:bodyPr/>
        <a:lstStyle/>
        <a:p>
          <a:endParaRPr lang="en-US"/>
        </a:p>
      </dgm:t>
    </dgm:pt>
    <dgm:pt modelId="{0F7383EA-2967-48A2-A36A-D53FFB714A1A}">
      <dgm:prSet/>
      <dgm:spPr/>
      <dgm:t>
        <a:bodyPr/>
        <a:lstStyle/>
        <a:p>
          <a:r>
            <a:rPr lang="en-GB" dirty="0"/>
            <a:t>Does an existing Biological  Risk Assessment exist that includes your proposed material ?</a:t>
          </a:r>
          <a:endParaRPr lang="en-US" dirty="0"/>
        </a:p>
      </dgm:t>
    </dgm:pt>
    <dgm:pt modelId="{46089BC6-A61C-479E-A893-59A3553E0B72}" type="parTrans" cxnId="{6A6B36A5-3912-4A83-BC63-0709D87811AD}">
      <dgm:prSet/>
      <dgm:spPr/>
      <dgm:t>
        <a:bodyPr/>
        <a:lstStyle/>
        <a:p>
          <a:endParaRPr lang="en-US"/>
        </a:p>
      </dgm:t>
    </dgm:pt>
    <dgm:pt modelId="{F7319278-81CC-44CD-9AAD-750F8EDFED1F}" type="sibTrans" cxnId="{6A6B36A5-3912-4A83-BC63-0709D87811AD}">
      <dgm:prSet/>
      <dgm:spPr/>
      <dgm:t>
        <a:bodyPr/>
        <a:lstStyle/>
        <a:p>
          <a:endParaRPr lang="en-US"/>
        </a:p>
      </dgm:t>
    </dgm:pt>
    <dgm:pt modelId="{90C396C1-4329-4B40-AE64-C572965EC272}">
      <dgm:prSet/>
      <dgm:spPr/>
      <dgm:t>
        <a:bodyPr/>
        <a:lstStyle/>
        <a:p>
          <a:r>
            <a:rPr lang="en-GB" dirty="0"/>
            <a:t>If it does and its similar to your proposed work  - write a Risk Assessment Review Record to detail your intended work. </a:t>
          </a:r>
          <a:endParaRPr lang="en-US" dirty="0"/>
        </a:p>
      </dgm:t>
    </dgm:pt>
    <dgm:pt modelId="{7F8DF272-2F30-471C-BC20-4AE7E1CB7312}" type="parTrans" cxnId="{0CD8707E-2BFD-4A8B-8DBE-46CD840E156E}">
      <dgm:prSet/>
      <dgm:spPr/>
      <dgm:t>
        <a:bodyPr/>
        <a:lstStyle/>
        <a:p>
          <a:endParaRPr lang="en-US"/>
        </a:p>
      </dgm:t>
    </dgm:pt>
    <dgm:pt modelId="{EC56D4DE-7911-4D0F-9DB9-2B980051B984}" type="sibTrans" cxnId="{0CD8707E-2BFD-4A8B-8DBE-46CD840E156E}">
      <dgm:prSet/>
      <dgm:spPr/>
      <dgm:t>
        <a:bodyPr/>
        <a:lstStyle/>
        <a:p>
          <a:endParaRPr lang="en-US"/>
        </a:p>
      </dgm:t>
    </dgm:pt>
    <dgm:pt modelId="{43D0626B-7C36-4059-9692-67039AB69F4D}">
      <dgm:prSet/>
      <dgm:spPr/>
      <dgm:t>
        <a:bodyPr/>
        <a:lstStyle/>
        <a:p>
          <a:r>
            <a:rPr lang="en-GB" dirty="0"/>
            <a:t>If the process is similar but the biological material  involved is only </a:t>
          </a:r>
          <a:r>
            <a:rPr lang="en-GB" i="1" dirty="0"/>
            <a:t>MINORLY</a:t>
          </a:r>
          <a:r>
            <a:rPr lang="en-GB" dirty="0"/>
            <a:t> different write Risk Assessment Review Record to document the changes and list all additional hazards/control measures. Vice Versa – if the process is </a:t>
          </a:r>
          <a:r>
            <a:rPr lang="en-GB" i="1" dirty="0"/>
            <a:t>MINORLY</a:t>
          </a:r>
          <a:r>
            <a:rPr lang="en-GB" dirty="0"/>
            <a:t> different but the Biological Material is the same  write a Risk Assessment Review.</a:t>
          </a:r>
          <a:endParaRPr lang="en-US" dirty="0"/>
        </a:p>
      </dgm:t>
    </dgm:pt>
    <dgm:pt modelId="{C16EE811-DFB5-4455-84D0-3F557E8D8AE8}" type="parTrans" cxnId="{8F36DE92-0CB1-41F7-B002-3427BECA5245}">
      <dgm:prSet/>
      <dgm:spPr/>
      <dgm:t>
        <a:bodyPr/>
        <a:lstStyle/>
        <a:p>
          <a:endParaRPr lang="en-US"/>
        </a:p>
      </dgm:t>
    </dgm:pt>
    <dgm:pt modelId="{7F2768B2-1C4B-43CB-9166-C79D20A6A917}" type="sibTrans" cxnId="{8F36DE92-0CB1-41F7-B002-3427BECA5245}">
      <dgm:prSet/>
      <dgm:spPr/>
      <dgm:t>
        <a:bodyPr/>
        <a:lstStyle/>
        <a:p>
          <a:endParaRPr lang="en-US"/>
        </a:p>
      </dgm:t>
    </dgm:pt>
    <dgm:pt modelId="{09CCEA93-6157-4D78-93D8-D8847AD9480A}">
      <dgm:prSet/>
      <dgm:spPr/>
      <dgm:t>
        <a:bodyPr/>
        <a:lstStyle/>
        <a:p>
          <a:r>
            <a:rPr lang="en-GB" dirty="0"/>
            <a:t>If a Biological  Risk Assessment does not exist for the material  you propose or the process/material  are  </a:t>
          </a:r>
          <a:r>
            <a:rPr lang="en-GB" b="1" dirty="0"/>
            <a:t>MAJORLY</a:t>
          </a:r>
          <a:r>
            <a:rPr lang="en-GB" dirty="0"/>
            <a:t> different  ( more hazardous)  from an existing Biological  risk assessment   – write a new one.</a:t>
          </a:r>
          <a:endParaRPr lang="en-US" dirty="0"/>
        </a:p>
      </dgm:t>
    </dgm:pt>
    <dgm:pt modelId="{87DF0938-140F-4FEA-8F4A-5327DC6F56B2}" type="parTrans" cxnId="{18771F1E-E91E-439E-9414-5A5D94ABBBA1}">
      <dgm:prSet/>
      <dgm:spPr/>
      <dgm:t>
        <a:bodyPr/>
        <a:lstStyle/>
        <a:p>
          <a:endParaRPr lang="en-US"/>
        </a:p>
      </dgm:t>
    </dgm:pt>
    <dgm:pt modelId="{06F0A085-362A-4D92-8DE6-51BDCD3D15A2}" type="sibTrans" cxnId="{18771F1E-E91E-439E-9414-5A5D94ABBBA1}">
      <dgm:prSet/>
      <dgm:spPr/>
      <dgm:t>
        <a:bodyPr/>
        <a:lstStyle/>
        <a:p>
          <a:endParaRPr lang="en-US"/>
        </a:p>
      </dgm:t>
    </dgm:pt>
    <dgm:pt modelId="{D08DE247-0EB9-466D-9EDE-7836916AC5D8}" type="pres">
      <dgm:prSet presAssocID="{457C8E61-4C42-425E-A3A6-752495F9AAAA}" presName="diagram" presStyleCnt="0">
        <dgm:presLayoutVars>
          <dgm:dir/>
          <dgm:resizeHandles val="exact"/>
        </dgm:presLayoutVars>
      </dgm:prSet>
      <dgm:spPr/>
    </dgm:pt>
    <dgm:pt modelId="{BA71A443-89C8-4D49-9E34-E12C96628A9F}" type="pres">
      <dgm:prSet presAssocID="{0F57C82C-1894-4B7C-B648-2146CD1031EA}" presName="node" presStyleLbl="node1" presStyleIdx="0" presStyleCnt="5">
        <dgm:presLayoutVars>
          <dgm:bulletEnabled val="1"/>
        </dgm:presLayoutVars>
      </dgm:prSet>
      <dgm:spPr/>
    </dgm:pt>
    <dgm:pt modelId="{B2172985-EB22-4699-9412-199B21355376}" type="pres">
      <dgm:prSet presAssocID="{E93DC2C9-D15F-40B9-96C7-8663519AFA90}" presName="sibTrans" presStyleCnt="0"/>
      <dgm:spPr/>
    </dgm:pt>
    <dgm:pt modelId="{ACBFEC10-EE01-4ED5-9C26-5C8734CA4DBD}" type="pres">
      <dgm:prSet presAssocID="{0F7383EA-2967-48A2-A36A-D53FFB714A1A}" presName="node" presStyleLbl="node1" presStyleIdx="1" presStyleCnt="5">
        <dgm:presLayoutVars>
          <dgm:bulletEnabled val="1"/>
        </dgm:presLayoutVars>
      </dgm:prSet>
      <dgm:spPr/>
    </dgm:pt>
    <dgm:pt modelId="{B08F2AB0-4677-4790-9E24-7F10072A8ACD}" type="pres">
      <dgm:prSet presAssocID="{F7319278-81CC-44CD-9AAD-750F8EDFED1F}" presName="sibTrans" presStyleCnt="0"/>
      <dgm:spPr/>
    </dgm:pt>
    <dgm:pt modelId="{644E56AC-296F-493C-8EAF-48E4F7139A76}" type="pres">
      <dgm:prSet presAssocID="{90C396C1-4329-4B40-AE64-C572965EC272}" presName="node" presStyleLbl="node1" presStyleIdx="2" presStyleCnt="5">
        <dgm:presLayoutVars>
          <dgm:bulletEnabled val="1"/>
        </dgm:presLayoutVars>
      </dgm:prSet>
      <dgm:spPr/>
    </dgm:pt>
    <dgm:pt modelId="{09C2CED8-409E-4549-A8EC-074CAE79A0BF}" type="pres">
      <dgm:prSet presAssocID="{EC56D4DE-7911-4D0F-9DB9-2B980051B984}" presName="sibTrans" presStyleCnt="0"/>
      <dgm:spPr/>
    </dgm:pt>
    <dgm:pt modelId="{8C57FE7F-0223-4FCC-975B-AE071D579830}" type="pres">
      <dgm:prSet presAssocID="{43D0626B-7C36-4059-9692-67039AB69F4D}" presName="node" presStyleLbl="node1" presStyleIdx="3" presStyleCnt="5">
        <dgm:presLayoutVars>
          <dgm:bulletEnabled val="1"/>
        </dgm:presLayoutVars>
      </dgm:prSet>
      <dgm:spPr/>
    </dgm:pt>
    <dgm:pt modelId="{2864D296-0460-4578-BE05-4FC8F6CBD71A}" type="pres">
      <dgm:prSet presAssocID="{7F2768B2-1C4B-43CB-9166-C79D20A6A917}" presName="sibTrans" presStyleCnt="0"/>
      <dgm:spPr/>
    </dgm:pt>
    <dgm:pt modelId="{C65679BD-87D5-424B-8B86-E7CFF41D12B5}" type="pres">
      <dgm:prSet presAssocID="{09CCEA93-6157-4D78-93D8-D8847AD9480A}" presName="node" presStyleLbl="node1" presStyleIdx="4" presStyleCnt="5">
        <dgm:presLayoutVars>
          <dgm:bulletEnabled val="1"/>
        </dgm:presLayoutVars>
      </dgm:prSet>
      <dgm:spPr/>
    </dgm:pt>
  </dgm:ptLst>
  <dgm:cxnLst>
    <dgm:cxn modelId="{18771F1E-E91E-439E-9414-5A5D94ABBBA1}" srcId="{457C8E61-4C42-425E-A3A6-752495F9AAAA}" destId="{09CCEA93-6157-4D78-93D8-D8847AD9480A}" srcOrd="4" destOrd="0" parTransId="{87DF0938-140F-4FEA-8F4A-5327DC6F56B2}" sibTransId="{06F0A085-362A-4D92-8DE6-51BDCD3D15A2}"/>
    <dgm:cxn modelId="{DF499362-D482-4749-BFF1-8A360DEE603D}" type="presOf" srcId="{09CCEA93-6157-4D78-93D8-D8847AD9480A}" destId="{C65679BD-87D5-424B-8B86-E7CFF41D12B5}" srcOrd="0" destOrd="0" presId="urn:microsoft.com/office/officeart/2005/8/layout/default"/>
    <dgm:cxn modelId="{0DCBB262-71B6-4DC6-8AD3-C10959695F25}" type="presOf" srcId="{43D0626B-7C36-4059-9692-67039AB69F4D}" destId="{8C57FE7F-0223-4FCC-975B-AE071D579830}" srcOrd="0" destOrd="0" presId="urn:microsoft.com/office/officeart/2005/8/layout/default"/>
    <dgm:cxn modelId="{ECDA2447-A837-4CAC-9B70-87245F37BAD7}" type="presOf" srcId="{90C396C1-4329-4B40-AE64-C572965EC272}" destId="{644E56AC-296F-493C-8EAF-48E4F7139A76}" srcOrd="0" destOrd="0" presId="urn:microsoft.com/office/officeart/2005/8/layout/default"/>
    <dgm:cxn modelId="{0CD8707E-2BFD-4A8B-8DBE-46CD840E156E}" srcId="{457C8E61-4C42-425E-A3A6-752495F9AAAA}" destId="{90C396C1-4329-4B40-AE64-C572965EC272}" srcOrd="2" destOrd="0" parTransId="{7F8DF272-2F30-471C-BC20-4AE7E1CB7312}" sibTransId="{EC56D4DE-7911-4D0F-9DB9-2B980051B984}"/>
    <dgm:cxn modelId="{9A1C7389-5A16-4012-9BED-2808FA33F2D2}" type="presOf" srcId="{0F7383EA-2967-48A2-A36A-D53FFB714A1A}" destId="{ACBFEC10-EE01-4ED5-9C26-5C8734CA4DBD}" srcOrd="0" destOrd="0" presId="urn:microsoft.com/office/officeart/2005/8/layout/default"/>
    <dgm:cxn modelId="{8F36DE92-0CB1-41F7-B002-3427BECA5245}" srcId="{457C8E61-4C42-425E-A3A6-752495F9AAAA}" destId="{43D0626B-7C36-4059-9692-67039AB69F4D}" srcOrd="3" destOrd="0" parTransId="{C16EE811-DFB5-4455-84D0-3F557E8D8AE8}" sibTransId="{7F2768B2-1C4B-43CB-9166-C79D20A6A917}"/>
    <dgm:cxn modelId="{6A6B36A5-3912-4A83-BC63-0709D87811AD}" srcId="{457C8E61-4C42-425E-A3A6-752495F9AAAA}" destId="{0F7383EA-2967-48A2-A36A-D53FFB714A1A}" srcOrd="1" destOrd="0" parTransId="{46089BC6-A61C-479E-A893-59A3553E0B72}" sibTransId="{F7319278-81CC-44CD-9AAD-750F8EDFED1F}"/>
    <dgm:cxn modelId="{AF1C91E0-CC06-4134-85F0-1A4A7D661E0A}" type="presOf" srcId="{0F57C82C-1894-4B7C-B648-2146CD1031EA}" destId="{BA71A443-89C8-4D49-9E34-E12C96628A9F}" srcOrd="0" destOrd="0" presId="urn:microsoft.com/office/officeart/2005/8/layout/default"/>
    <dgm:cxn modelId="{ECE486F3-BD31-4B04-AA21-F7E8B1251C34}" type="presOf" srcId="{457C8E61-4C42-425E-A3A6-752495F9AAAA}" destId="{D08DE247-0EB9-466D-9EDE-7836916AC5D8}" srcOrd="0" destOrd="0" presId="urn:microsoft.com/office/officeart/2005/8/layout/default"/>
    <dgm:cxn modelId="{C447D7FB-2877-461F-BA60-DB6115561865}" srcId="{457C8E61-4C42-425E-A3A6-752495F9AAAA}" destId="{0F57C82C-1894-4B7C-B648-2146CD1031EA}" srcOrd="0" destOrd="0" parTransId="{82700F01-164D-4BED-8B39-1809C5675692}" sibTransId="{E93DC2C9-D15F-40B9-96C7-8663519AFA90}"/>
    <dgm:cxn modelId="{F1030F22-CDD4-4D81-B201-0335BCA0249A}" type="presParOf" srcId="{D08DE247-0EB9-466D-9EDE-7836916AC5D8}" destId="{BA71A443-89C8-4D49-9E34-E12C96628A9F}" srcOrd="0" destOrd="0" presId="urn:microsoft.com/office/officeart/2005/8/layout/default"/>
    <dgm:cxn modelId="{596B259D-C87A-48E1-B3F6-B7BB97DC7B55}" type="presParOf" srcId="{D08DE247-0EB9-466D-9EDE-7836916AC5D8}" destId="{B2172985-EB22-4699-9412-199B21355376}" srcOrd="1" destOrd="0" presId="urn:microsoft.com/office/officeart/2005/8/layout/default"/>
    <dgm:cxn modelId="{20A55439-33C0-4A68-9204-8388623F3CC6}" type="presParOf" srcId="{D08DE247-0EB9-466D-9EDE-7836916AC5D8}" destId="{ACBFEC10-EE01-4ED5-9C26-5C8734CA4DBD}" srcOrd="2" destOrd="0" presId="urn:microsoft.com/office/officeart/2005/8/layout/default"/>
    <dgm:cxn modelId="{7C52C3B5-20F6-4998-96D5-377A5ED57B66}" type="presParOf" srcId="{D08DE247-0EB9-466D-9EDE-7836916AC5D8}" destId="{B08F2AB0-4677-4790-9E24-7F10072A8ACD}" srcOrd="3" destOrd="0" presId="urn:microsoft.com/office/officeart/2005/8/layout/default"/>
    <dgm:cxn modelId="{43ADBAA3-E613-4874-96A0-3F2353858641}" type="presParOf" srcId="{D08DE247-0EB9-466D-9EDE-7836916AC5D8}" destId="{644E56AC-296F-493C-8EAF-48E4F7139A76}" srcOrd="4" destOrd="0" presId="urn:microsoft.com/office/officeart/2005/8/layout/default"/>
    <dgm:cxn modelId="{7A46D573-BA17-4537-A123-111D353A4E72}" type="presParOf" srcId="{D08DE247-0EB9-466D-9EDE-7836916AC5D8}" destId="{09C2CED8-409E-4549-A8EC-074CAE79A0BF}" srcOrd="5" destOrd="0" presId="urn:microsoft.com/office/officeart/2005/8/layout/default"/>
    <dgm:cxn modelId="{429E70A7-3531-47B2-8BEA-D044C27FD145}" type="presParOf" srcId="{D08DE247-0EB9-466D-9EDE-7836916AC5D8}" destId="{8C57FE7F-0223-4FCC-975B-AE071D579830}" srcOrd="6" destOrd="0" presId="urn:microsoft.com/office/officeart/2005/8/layout/default"/>
    <dgm:cxn modelId="{06988036-AAA8-4180-AE58-7CE2663C2E74}" type="presParOf" srcId="{D08DE247-0EB9-466D-9EDE-7836916AC5D8}" destId="{2864D296-0460-4578-BE05-4FC8F6CBD71A}" srcOrd="7" destOrd="0" presId="urn:microsoft.com/office/officeart/2005/8/layout/default"/>
    <dgm:cxn modelId="{B618273E-ACBE-4C51-843D-DA52AA422E84}" type="presParOf" srcId="{D08DE247-0EB9-466D-9EDE-7836916AC5D8}" destId="{C65679BD-87D5-424B-8B86-E7CFF41D12B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DE899D-93C6-4BEB-BB9C-B419E48855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24D5A6-B03D-460C-BECD-72386C2A7B39}">
      <dgm:prSet/>
      <dgm:spPr/>
      <dgm:t>
        <a:bodyPr/>
        <a:lstStyle/>
        <a:p>
          <a:r>
            <a:rPr lang="en-GB" dirty="0"/>
            <a:t>Risk Assessments should be reviewed annually or before if a change occurs.</a:t>
          </a:r>
          <a:endParaRPr lang="en-US" dirty="0"/>
        </a:p>
      </dgm:t>
    </dgm:pt>
    <dgm:pt modelId="{04909762-6ED5-4C43-97F3-03A340C9A18E}" type="parTrans" cxnId="{C4D928E6-3F73-4183-B7C7-954447EC2D8D}">
      <dgm:prSet/>
      <dgm:spPr/>
      <dgm:t>
        <a:bodyPr/>
        <a:lstStyle/>
        <a:p>
          <a:endParaRPr lang="en-US"/>
        </a:p>
      </dgm:t>
    </dgm:pt>
    <dgm:pt modelId="{2C51D4DB-41AE-4748-88AE-BF11A9430C32}" type="sibTrans" cxnId="{C4D928E6-3F73-4183-B7C7-954447EC2D8D}">
      <dgm:prSet/>
      <dgm:spPr/>
      <dgm:t>
        <a:bodyPr/>
        <a:lstStyle/>
        <a:p>
          <a:endParaRPr lang="en-US"/>
        </a:p>
      </dgm:t>
    </dgm:pt>
    <dgm:pt modelId="{14995494-34EA-4646-A08A-520B9AA43E0E}">
      <dgm:prSet/>
      <dgm:spPr/>
      <dgm:t>
        <a:bodyPr/>
        <a:lstStyle/>
        <a:p>
          <a:r>
            <a:rPr lang="en-GB" dirty="0"/>
            <a:t>Reviews can be for  </a:t>
          </a:r>
          <a:r>
            <a:rPr lang="en-GB" i="1" dirty="0"/>
            <a:t>MINOR</a:t>
          </a:r>
          <a:r>
            <a:rPr lang="en-GB" dirty="0"/>
            <a:t> or </a:t>
          </a:r>
          <a:r>
            <a:rPr lang="en-GB" i="1" dirty="0"/>
            <a:t>MAJOR</a:t>
          </a:r>
          <a:r>
            <a:rPr lang="en-GB" dirty="0"/>
            <a:t> changes but both need to be assessed and recorded.</a:t>
          </a:r>
          <a:endParaRPr lang="en-US" dirty="0"/>
        </a:p>
      </dgm:t>
    </dgm:pt>
    <dgm:pt modelId="{4A1C1476-6813-4A54-813F-E92DFC9E6685}" type="parTrans" cxnId="{7DE57C03-4702-4FAC-96EA-B658A956E485}">
      <dgm:prSet/>
      <dgm:spPr/>
      <dgm:t>
        <a:bodyPr/>
        <a:lstStyle/>
        <a:p>
          <a:endParaRPr lang="en-US"/>
        </a:p>
      </dgm:t>
    </dgm:pt>
    <dgm:pt modelId="{F5B6653F-AAB0-430F-9C95-4C30C2412650}" type="sibTrans" cxnId="{7DE57C03-4702-4FAC-96EA-B658A956E485}">
      <dgm:prSet/>
      <dgm:spPr/>
      <dgm:t>
        <a:bodyPr/>
        <a:lstStyle/>
        <a:p>
          <a:endParaRPr lang="en-US"/>
        </a:p>
      </dgm:t>
    </dgm:pt>
    <dgm:pt modelId="{057B5087-2BA0-409E-A968-8CA9D5C84FA2}">
      <dgm:prSet/>
      <dgm:spPr/>
      <dgm:t>
        <a:bodyPr/>
        <a:lstStyle/>
        <a:p>
          <a:r>
            <a:rPr lang="en-GB" b="1" dirty="0"/>
            <a:t>Risk Assessment Review Record </a:t>
          </a:r>
          <a:r>
            <a:rPr lang="en-GB" dirty="0"/>
            <a:t>should be used. Detail in here what the change is and why.</a:t>
          </a:r>
          <a:endParaRPr lang="en-US" dirty="0"/>
        </a:p>
      </dgm:t>
    </dgm:pt>
    <dgm:pt modelId="{CA357E52-CF7E-469F-B14E-A5D026202626}" type="parTrans" cxnId="{BFF11B77-E10A-43BC-A653-A29624E31BD8}">
      <dgm:prSet/>
      <dgm:spPr/>
      <dgm:t>
        <a:bodyPr/>
        <a:lstStyle/>
        <a:p>
          <a:endParaRPr lang="en-US"/>
        </a:p>
      </dgm:t>
    </dgm:pt>
    <dgm:pt modelId="{F82CB90D-AA7B-4196-B072-6AB25FD6AAE4}" type="sibTrans" cxnId="{BFF11B77-E10A-43BC-A653-A29624E31BD8}">
      <dgm:prSet/>
      <dgm:spPr/>
      <dgm:t>
        <a:bodyPr/>
        <a:lstStyle/>
        <a:p>
          <a:endParaRPr lang="en-US"/>
        </a:p>
      </dgm:t>
    </dgm:pt>
    <dgm:pt modelId="{F7D731AC-DBA8-42EE-B2D4-0B937230F09D}" type="pres">
      <dgm:prSet presAssocID="{3ADE899D-93C6-4BEB-BB9C-B419E48855AD}" presName="root" presStyleCnt="0">
        <dgm:presLayoutVars>
          <dgm:dir/>
          <dgm:resizeHandles val="exact"/>
        </dgm:presLayoutVars>
      </dgm:prSet>
      <dgm:spPr/>
    </dgm:pt>
    <dgm:pt modelId="{C72DC5C8-BD75-43C3-948D-22B736C5912F}" type="pres">
      <dgm:prSet presAssocID="{0324D5A6-B03D-460C-BECD-72386C2A7B39}" presName="compNode" presStyleCnt="0"/>
      <dgm:spPr/>
    </dgm:pt>
    <dgm:pt modelId="{AF7022F7-A392-4B3B-A559-968514F3F6F0}" type="pres">
      <dgm:prSet presAssocID="{0324D5A6-B03D-460C-BECD-72386C2A7B39}" presName="bgRect" presStyleLbl="bgShp" presStyleIdx="0" presStyleCnt="3"/>
      <dgm:spPr/>
    </dgm:pt>
    <dgm:pt modelId="{444F398E-8A01-45D0-8958-C11B55953E8B}" type="pres">
      <dgm:prSet presAssocID="{0324D5A6-B03D-460C-BECD-72386C2A7B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87A386E-F6CF-4E10-83F7-72607E74B9D8}" type="pres">
      <dgm:prSet presAssocID="{0324D5A6-B03D-460C-BECD-72386C2A7B39}" presName="spaceRect" presStyleCnt="0"/>
      <dgm:spPr/>
    </dgm:pt>
    <dgm:pt modelId="{85FFFD3C-DBB2-4DFA-A445-DE572E35150A}" type="pres">
      <dgm:prSet presAssocID="{0324D5A6-B03D-460C-BECD-72386C2A7B39}" presName="parTx" presStyleLbl="revTx" presStyleIdx="0" presStyleCnt="3">
        <dgm:presLayoutVars>
          <dgm:chMax val="0"/>
          <dgm:chPref val="0"/>
        </dgm:presLayoutVars>
      </dgm:prSet>
      <dgm:spPr/>
    </dgm:pt>
    <dgm:pt modelId="{A9512C31-2B70-40CF-868E-5E6D52D4CC92}" type="pres">
      <dgm:prSet presAssocID="{2C51D4DB-41AE-4748-88AE-BF11A9430C32}" presName="sibTrans" presStyleCnt="0"/>
      <dgm:spPr/>
    </dgm:pt>
    <dgm:pt modelId="{E5B26254-4968-492A-841E-DFC322F74EE7}" type="pres">
      <dgm:prSet presAssocID="{14995494-34EA-4646-A08A-520B9AA43E0E}" presName="compNode" presStyleCnt="0"/>
      <dgm:spPr/>
    </dgm:pt>
    <dgm:pt modelId="{8ECD8401-3A1C-4E90-BF96-F7565E07664F}" type="pres">
      <dgm:prSet presAssocID="{14995494-34EA-4646-A08A-520B9AA43E0E}" presName="bgRect" presStyleLbl="bgShp" presStyleIdx="1" presStyleCnt="3"/>
      <dgm:spPr/>
    </dgm:pt>
    <dgm:pt modelId="{C33DA907-C497-42DC-A062-FBD3778AD56E}" type="pres">
      <dgm:prSet presAssocID="{14995494-34EA-4646-A08A-520B9AA43E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11750961-314B-43AE-8066-C595079854B4}" type="pres">
      <dgm:prSet presAssocID="{14995494-34EA-4646-A08A-520B9AA43E0E}" presName="spaceRect" presStyleCnt="0"/>
      <dgm:spPr/>
    </dgm:pt>
    <dgm:pt modelId="{7964D651-B975-4CD9-90D3-F199F53C4F64}" type="pres">
      <dgm:prSet presAssocID="{14995494-34EA-4646-A08A-520B9AA43E0E}" presName="parTx" presStyleLbl="revTx" presStyleIdx="1" presStyleCnt="3">
        <dgm:presLayoutVars>
          <dgm:chMax val="0"/>
          <dgm:chPref val="0"/>
        </dgm:presLayoutVars>
      </dgm:prSet>
      <dgm:spPr/>
    </dgm:pt>
    <dgm:pt modelId="{60F5A524-B1EA-4D89-8DB5-A8E53940A873}" type="pres">
      <dgm:prSet presAssocID="{F5B6653F-AAB0-430F-9C95-4C30C2412650}" presName="sibTrans" presStyleCnt="0"/>
      <dgm:spPr/>
    </dgm:pt>
    <dgm:pt modelId="{97AEA7B4-FA62-4065-8804-697FA0776AE8}" type="pres">
      <dgm:prSet presAssocID="{057B5087-2BA0-409E-A968-8CA9D5C84FA2}" presName="compNode" presStyleCnt="0"/>
      <dgm:spPr/>
    </dgm:pt>
    <dgm:pt modelId="{A7E1217D-B8E6-4CB0-A58F-EF38E7D93AE8}" type="pres">
      <dgm:prSet presAssocID="{057B5087-2BA0-409E-A968-8CA9D5C84FA2}" presName="bgRect" presStyleLbl="bgShp" presStyleIdx="2" presStyleCnt="3"/>
      <dgm:spPr/>
    </dgm:pt>
    <dgm:pt modelId="{0DDC04EA-254E-4001-8F8B-F4F64491D706}" type="pres">
      <dgm:prSet presAssocID="{057B5087-2BA0-409E-A968-8CA9D5C84F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5DDFE95-74EE-4518-ABDD-E77CDEB1D0AC}" type="pres">
      <dgm:prSet presAssocID="{057B5087-2BA0-409E-A968-8CA9D5C84FA2}" presName="spaceRect" presStyleCnt="0"/>
      <dgm:spPr/>
    </dgm:pt>
    <dgm:pt modelId="{C58E407C-5A1C-496A-9EBE-9B0BEC9B0927}" type="pres">
      <dgm:prSet presAssocID="{057B5087-2BA0-409E-A968-8CA9D5C84FA2}" presName="parTx" presStyleLbl="revTx" presStyleIdx="2" presStyleCnt="3">
        <dgm:presLayoutVars>
          <dgm:chMax val="0"/>
          <dgm:chPref val="0"/>
        </dgm:presLayoutVars>
      </dgm:prSet>
      <dgm:spPr/>
    </dgm:pt>
  </dgm:ptLst>
  <dgm:cxnLst>
    <dgm:cxn modelId="{7DE57C03-4702-4FAC-96EA-B658A956E485}" srcId="{3ADE899D-93C6-4BEB-BB9C-B419E48855AD}" destId="{14995494-34EA-4646-A08A-520B9AA43E0E}" srcOrd="1" destOrd="0" parTransId="{4A1C1476-6813-4A54-813F-E92DFC9E6685}" sibTransId="{F5B6653F-AAB0-430F-9C95-4C30C2412650}"/>
    <dgm:cxn modelId="{95783741-B0B6-45F2-821A-1BEE95718569}" type="presOf" srcId="{3ADE899D-93C6-4BEB-BB9C-B419E48855AD}" destId="{F7D731AC-DBA8-42EE-B2D4-0B937230F09D}" srcOrd="0" destOrd="0" presId="urn:microsoft.com/office/officeart/2018/2/layout/IconVerticalSolidList"/>
    <dgm:cxn modelId="{BFF11B77-E10A-43BC-A653-A29624E31BD8}" srcId="{3ADE899D-93C6-4BEB-BB9C-B419E48855AD}" destId="{057B5087-2BA0-409E-A968-8CA9D5C84FA2}" srcOrd="2" destOrd="0" parTransId="{CA357E52-CF7E-469F-B14E-A5D026202626}" sibTransId="{F82CB90D-AA7B-4196-B072-6AB25FD6AAE4}"/>
    <dgm:cxn modelId="{87D865B0-B88A-4E35-B28A-FDDE407EDA88}" type="presOf" srcId="{0324D5A6-B03D-460C-BECD-72386C2A7B39}" destId="{85FFFD3C-DBB2-4DFA-A445-DE572E35150A}" srcOrd="0" destOrd="0" presId="urn:microsoft.com/office/officeart/2018/2/layout/IconVerticalSolidList"/>
    <dgm:cxn modelId="{0DDE53D2-6E84-4507-9AB0-0E8815488D28}" type="presOf" srcId="{14995494-34EA-4646-A08A-520B9AA43E0E}" destId="{7964D651-B975-4CD9-90D3-F199F53C4F64}" srcOrd="0" destOrd="0" presId="urn:microsoft.com/office/officeart/2018/2/layout/IconVerticalSolidList"/>
    <dgm:cxn modelId="{39BAC4E3-CAA6-4554-9FC3-0C081E202210}" type="presOf" srcId="{057B5087-2BA0-409E-A968-8CA9D5C84FA2}" destId="{C58E407C-5A1C-496A-9EBE-9B0BEC9B0927}" srcOrd="0" destOrd="0" presId="urn:microsoft.com/office/officeart/2018/2/layout/IconVerticalSolidList"/>
    <dgm:cxn modelId="{C4D928E6-3F73-4183-B7C7-954447EC2D8D}" srcId="{3ADE899D-93C6-4BEB-BB9C-B419E48855AD}" destId="{0324D5A6-B03D-460C-BECD-72386C2A7B39}" srcOrd="0" destOrd="0" parTransId="{04909762-6ED5-4C43-97F3-03A340C9A18E}" sibTransId="{2C51D4DB-41AE-4748-88AE-BF11A9430C32}"/>
    <dgm:cxn modelId="{F7335BBA-6DEE-46E6-BBA7-E017C42611FE}" type="presParOf" srcId="{F7D731AC-DBA8-42EE-B2D4-0B937230F09D}" destId="{C72DC5C8-BD75-43C3-948D-22B736C5912F}" srcOrd="0" destOrd="0" presId="urn:microsoft.com/office/officeart/2018/2/layout/IconVerticalSolidList"/>
    <dgm:cxn modelId="{E496EB1C-1F3C-4832-99B9-BB4BAC7251E8}" type="presParOf" srcId="{C72DC5C8-BD75-43C3-948D-22B736C5912F}" destId="{AF7022F7-A392-4B3B-A559-968514F3F6F0}" srcOrd="0" destOrd="0" presId="urn:microsoft.com/office/officeart/2018/2/layout/IconVerticalSolidList"/>
    <dgm:cxn modelId="{0CD8D480-7538-425D-B3A9-F6872A9B85C1}" type="presParOf" srcId="{C72DC5C8-BD75-43C3-948D-22B736C5912F}" destId="{444F398E-8A01-45D0-8958-C11B55953E8B}" srcOrd="1" destOrd="0" presId="urn:microsoft.com/office/officeart/2018/2/layout/IconVerticalSolidList"/>
    <dgm:cxn modelId="{2A097979-72FE-4D6E-A917-D8C9C31630A4}" type="presParOf" srcId="{C72DC5C8-BD75-43C3-948D-22B736C5912F}" destId="{C87A386E-F6CF-4E10-83F7-72607E74B9D8}" srcOrd="2" destOrd="0" presId="urn:microsoft.com/office/officeart/2018/2/layout/IconVerticalSolidList"/>
    <dgm:cxn modelId="{D71E2B7E-99E1-477D-8A22-C5E55B537A97}" type="presParOf" srcId="{C72DC5C8-BD75-43C3-948D-22B736C5912F}" destId="{85FFFD3C-DBB2-4DFA-A445-DE572E35150A}" srcOrd="3" destOrd="0" presId="urn:microsoft.com/office/officeart/2018/2/layout/IconVerticalSolidList"/>
    <dgm:cxn modelId="{00B60329-60E0-486E-AA6D-ABCBA42C1678}" type="presParOf" srcId="{F7D731AC-DBA8-42EE-B2D4-0B937230F09D}" destId="{A9512C31-2B70-40CF-868E-5E6D52D4CC92}" srcOrd="1" destOrd="0" presId="urn:microsoft.com/office/officeart/2018/2/layout/IconVerticalSolidList"/>
    <dgm:cxn modelId="{63BDCC5B-4F11-4236-8633-D1FEF896E1E2}" type="presParOf" srcId="{F7D731AC-DBA8-42EE-B2D4-0B937230F09D}" destId="{E5B26254-4968-492A-841E-DFC322F74EE7}" srcOrd="2" destOrd="0" presId="urn:microsoft.com/office/officeart/2018/2/layout/IconVerticalSolidList"/>
    <dgm:cxn modelId="{746B4262-6B43-430F-8A7C-967DC4772C3C}" type="presParOf" srcId="{E5B26254-4968-492A-841E-DFC322F74EE7}" destId="{8ECD8401-3A1C-4E90-BF96-F7565E07664F}" srcOrd="0" destOrd="0" presId="urn:microsoft.com/office/officeart/2018/2/layout/IconVerticalSolidList"/>
    <dgm:cxn modelId="{C9CCA729-B4C7-430A-B9B1-940ABCAF9C13}" type="presParOf" srcId="{E5B26254-4968-492A-841E-DFC322F74EE7}" destId="{C33DA907-C497-42DC-A062-FBD3778AD56E}" srcOrd="1" destOrd="0" presId="urn:microsoft.com/office/officeart/2018/2/layout/IconVerticalSolidList"/>
    <dgm:cxn modelId="{8101FEA8-9F02-43E3-871D-8CC1CD78B4A2}" type="presParOf" srcId="{E5B26254-4968-492A-841E-DFC322F74EE7}" destId="{11750961-314B-43AE-8066-C595079854B4}" srcOrd="2" destOrd="0" presId="urn:microsoft.com/office/officeart/2018/2/layout/IconVerticalSolidList"/>
    <dgm:cxn modelId="{2F67F629-0C7D-44C3-97FD-2707092B2B8B}" type="presParOf" srcId="{E5B26254-4968-492A-841E-DFC322F74EE7}" destId="{7964D651-B975-4CD9-90D3-F199F53C4F64}" srcOrd="3" destOrd="0" presId="urn:microsoft.com/office/officeart/2018/2/layout/IconVerticalSolidList"/>
    <dgm:cxn modelId="{72A64DD9-1A8A-4915-B293-0DDFCF2D82F0}" type="presParOf" srcId="{F7D731AC-DBA8-42EE-B2D4-0B937230F09D}" destId="{60F5A524-B1EA-4D89-8DB5-A8E53940A873}" srcOrd="3" destOrd="0" presId="urn:microsoft.com/office/officeart/2018/2/layout/IconVerticalSolidList"/>
    <dgm:cxn modelId="{F5BF6DB7-ABDF-40C4-B8C3-87AC9023D2C6}" type="presParOf" srcId="{F7D731AC-DBA8-42EE-B2D4-0B937230F09D}" destId="{97AEA7B4-FA62-4065-8804-697FA0776AE8}" srcOrd="4" destOrd="0" presId="urn:microsoft.com/office/officeart/2018/2/layout/IconVerticalSolidList"/>
    <dgm:cxn modelId="{CFE54207-8B0A-4771-A7B8-6E098AF62684}" type="presParOf" srcId="{97AEA7B4-FA62-4065-8804-697FA0776AE8}" destId="{A7E1217D-B8E6-4CB0-A58F-EF38E7D93AE8}" srcOrd="0" destOrd="0" presId="urn:microsoft.com/office/officeart/2018/2/layout/IconVerticalSolidList"/>
    <dgm:cxn modelId="{C19C3F5C-82DF-47F8-853E-9B767790518B}" type="presParOf" srcId="{97AEA7B4-FA62-4065-8804-697FA0776AE8}" destId="{0DDC04EA-254E-4001-8F8B-F4F64491D706}" srcOrd="1" destOrd="0" presId="urn:microsoft.com/office/officeart/2018/2/layout/IconVerticalSolidList"/>
    <dgm:cxn modelId="{DD832541-35FB-4DCC-8742-E1A02F1149DA}" type="presParOf" srcId="{97AEA7B4-FA62-4065-8804-697FA0776AE8}" destId="{05DDFE95-74EE-4518-ABDD-E77CDEB1D0AC}" srcOrd="2" destOrd="0" presId="urn:microsoft.com/office/officeart/2018/2/layout/IconVerticalSolidList"/>
    <dgm:cxn modelId="{D416093C-9776-4D09-8535-0D53687112A3}" type="presParOf" srcId="{97AEA7B4-FA62-4065-8804-697FA0776AE8}" destId="{C58E407C-5A1C-496A-9EBE-9B0BEC9B0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A838E-BB53-4382-9222-A5B629B3B1C2}" type="doc">
      <dgm:prSet loTypeId="urn:microsoft.com/office/officeart/2016/7/layout/RepeatingBendingProcessNew" loCatId="process" qsTypeId="urn:microsoft.com/office/officeart/2005/8/quickstyle/simple5" qsCatId="simple" csTypeId="urn:microsoft.com/office/officeart/2005/8/colors/accent6_2" csCatId="accent6" phldr="1"/>
      <dgm:spPr/>
      <dgm:t>
        <a:bodyPr/>
        <a:lstStyle/>
        <a:p>
          <a:endParaRPr lang="en-US"/>
        </a:p>
      </dgm:t>
    </dgm:pt>
    <dgm:pt modelId="{0C8FC6F0-A40D-4CD9-9BB7-86FA35F9E0C2}">
      <dgm:prSet/>
      <dgm:spPr/>
      <dgm:t>
        <a:bodyPr/>
        <a:lstStyle/>
        <a:p>
          <a:r>
            <a:rPr lang="en-GB" dirty="0"/>
            <a:t>New Risk Assessment written/ Risk Assessment review form written</a:t>
          </a:r>
          <a:endParaRPr lang="en-US" dirty="0"/>
        </a:p>
      </dgm:t>
    </dgm:pt>
    <dgm:pt modelId="{AC58A0AB-FA07-4010-BBED-8F70E39359AB}" type="parTrans" cxnId="{512B08E4-A292-40C1-978E-DAEDE25957D3}">
      <dgm:prSet/>
      <dgm:spPr/>
      <dgm:t>
        <a:bodyPr/>
        <a:lstStyle/>
        <a:p>
          <a:endParaRPr lang="en-US"/>
        </a:p>
      </dgm:t>
    </dgm:pt>
    <dgm:pt modelId="{C1D2986D-3C56-4187-B05C-4F1F5EBF6B2A}" type="sibTrans" cxnId="{512B08E4-A292-40C1-978E-DAEDE25957D3}">
      <dgm:prSet/>
      <dgm:spPr/>
      <dgm:t>
        <a:bodyPr/>
        <a:lstStyle/>
        <a:p>
          <a:endParaRPr lang="en-US" dirty="0"/>
        </a:p>
      </dgm:t>
    </dgm:pt>
    <dgm:pt modelId="{E6A1B71C-4F02-444E-80AD-8D2872E4C2BE}">
      <dgm:prSet/>
      <dgm:spPr/>
      <dgm:t>
        <a:bodyPr/>
        <a:lstStyle/>
        <a:p>
          <a:r>
            <a:rPr lang="en-GB" dirty="0"/>
            <a:t>Risk Assessments must be meticulously checked  and signed by supervisor. The Supervisor is the first reviewer and must return risk assessment to proposer if amendments are required or information is missing.</a:t>
          </a:r>
          <a:endParaRPr lang="en-US" dirty="0"/>
        </a:p>
      </dgm:t>
    </dgm:pt>
    <dgm:pt modelId="{E374279F-E104-4F47-9D80-B6089D08A3A0}" type="parTrans" cxnId="{C9FD3589-3076-4BB3-929F-BA9B15F0C508}">
      <dgm:prSet/>
      <dgm:spPr/>
      <dgm:t>
        <a:bodyPr/>
        <a:lstStyle/>
        <a:p>
          <a:endParaRPr lang="en-US"/>
        </a:p>
      </dgm:t>
    </dgm:pt>
    <dgm:pt modelId="{8B01194D-2F18-4483-A96C-C82B7B6B9B19}" type="sibTrans" cxnId="{C9FD3589-3076-4BB3-929F-BA9B15F0C508}">
      <dgm:prSet/>
      <dgm:spPr/>
      <dgm:t>
        <a:bodyPr/>
        <a:lstStyle/>
        <a:p>
          <a:endParaRPr lang="en-US" dirty="0"/>
        </a:p>
      </dgm:t>
    </dgm:pt>
    <dgm:pt modelId="{7DBFC0DA-79E0-4D80-AB2E-11A0C088A99E}">
      <dgm:prSet/>
      <dgm:spPr/>
      <dgm:t>
        <a:bodyPr/>
        <a:lstStyle/>
        <a:p>
          <a:r>
            <a:rPr lang="en-GB" dirty="0"/>
            <a:t>Reviewed Risk Assessments  signed by the supervisor must be sent for approval to</a:t>
          </a:r>
        </a:p>
        <a:p>
          <a:r>
            <a:rPr lang="en-GB" dirty="0">
              <a:hlinkClick xmlns:r="http://schemas.openxmlformats.org/officeDocument/2006/relationships" r:id="rId1"/>
            </a:rPr>
            <a:t>Shared.ws.safety@lboro.ac.uk</a:t>
          </a:r>
          <a:r>
            <a:rPr lang="en-GB" dirty="0"/>
            <a:t> </a:t>
          </a:r>
          <a:endParaRPr lang="en-US" dirty="0"/>
        </a:p>
      </dgm:t>
    </dgm:pt>
    <dgm:pt modelId="{3C4A4F40-4CA0-4469-A2AC-36A75A1B1CFE}" type="parTrans" cxnId="{5029F178-93B4-4FF6-BCB6-EDBB7EE684C6}">
      <dgm:prSet/>
      <dgm:spPr/>
      <dgm:t>
        <a:bodyPr/>
        <a:lstStyle/>
        <a:p>
          <a:endParaRPr lang="en-US"/>
        </a:p>
      </dgm:t>
    </dgm:pt>
    <dgm:pt modelId="{23DA6F16-0BFF-4B26-B72B-FBC4A8FDFF7D}" type="sibTrans" cxnId="{5029F178-93B4-4FF6-BCB6-EDBB7EE684C6}">
      <dgm:prSet/>
      <dgm:spPr/>
      <dgm:t>
        <a:bodyPr/>
        <a:lstStyle/>
        <a:p>
          <a:endParaRPr lang="en-US" dirty="0"/>
        </a:p>
      </dgm:t>
    </dgm:pt>
    <dgm:pt modelId="{0D5F3D36-1638-4C9E-BCB5-5ABF037E6181}">
      <dgm:prSet/>
      <dgm:spPr/>
      <dgm:t>
        <a:bodyPr/>
        <a:lstStyle/>
        <a:p>
          <a:r>
            <a:rPr lang="en-US" dirty="0"/>
            <a:t>Risk Assessment approved by member of shared safety team or author is contacted to make amendments.</a:t>
          </a:r>
        </a:p>
      </dgm:t>
    </dgm:pt>
    <dgm:pt modelId="{F2625D1A-9AD1-43B0-ACF7-149E052CE270}" type="parTrans" cxnId="{25FB8D01-2278-4B8F-935E-D3AB88AD1AA1}">
      <dgm:prSet/>
      <dgm:spPr/>
      <dgm:t>
        <a:bodyPr/>
        <a:lstStyle/>
        <a:p>
          <a:endParaRPr lang="en-US"/>
        </a:p>
      </dgm:t>
    </dgm:pt>
    <dgm:pt modelId="{A86D1EA2-629C-4D8A-9AD7-091DC5A79F52}" type="sibTrans" cxnId="{25FB8D01-2278-4B8F-935E-D3AB88AD1AA1}">
      <dgm:prSet/>
      <dgm:spPr/>
      <dgm:t>
        <a:bodyPr/>
        <a:lstStyle/>
        <a:p>
          <a:endParaRPr lang="en-US" dirty="0"/>
        </a:p>
      </dgm:t>
    </dgm:pt>
    <dgm:pt modelId="{CB100EEE-8E2E-41F0-889F-39A15D6A68D1}">
      <dgm:prSet/>
      <dgm:spPr/>
      <dgm:t>
        <a:bodyPr/>
        <a:lstStyle/>
        <a:p>
          <a:r>
            <a:rPr lang="en-US" dirty="0"/>
            <a:t>Approved signed copy is sent to author. A copy must be sent to Laboratory Manager</a:t>
          </a:r>
        </a:p>
      </dgm:t>
    </dgm:pt>
    <dgm:pt modelId="{B4642E24-F5D4-42CB-8C57-CAE5961EBDAB}" type="parTrans" cxnId="{60D45F4C-935C-44BE-A65E-30C27A691B85}">
      <dgm:prSet/>
      <dgm:spPr/>
      <dgm:t>
        <a:bodyPr/>
        <a:lstStyle/>
        <a:p>
          <a:endParaRPr lang="en-US"/>
        </a:p>
      </dgm:t>
    </dgm:pt>
    <dgm:pt modelId="{239B8075-BCDF-4F3B-86AD-8A7B8B12DD0B}" type="sibTrans" cxnId="{60D45F4C-935C-44BE-A65E-30C27A691B85}">
      <dgm:prSet/>
      <dgm:spPr/>
      <dgm:t>
        <a:bodyPr/>
        <a:lstStyle/>
        <a:p>
          <a:endParaRPr lang="en-US" dirty="0"/>
        </a:p>
      </dgm:t>
    </dgm:pt>
    <dgm:pt modelId="{CBD60105-21CA-4D48-B86A-9CEF38C52D36}">
      <dgm:prSet/>
      <dgm:spPr/>
      <dgm:t>
        <a:bodyPr/>
        <a:lstStyle/>
        <a:p>
          <a:r>
            <a:rPr lang="en-GB" dirty="0"/>
            <a:t>Laboratory manage acts as  Document Controller  and files risk assessment centrally.</a:t>
          </a:r>
          <a:endParaRPr lang="en-US" dirty="0"/>
        </a:p>
      </dgm:t>
    </dgm:pt>
    <dgm:pt modelId="{487D09B9-7E7A-4990-B4A3-1D366E22A9C5}" type="parTrans" cxnId="{79AFC66C-2CB9-4845-8AF5-571538FF3530}">
      <dgm:prSet/>
      <dgm:spPr/>
      <dgm:t>
        <a:bodyPr/>
        <a:lstStyle/>
        <a:p>
          <a:endParaRPr lang="en-US"/>
        </a:p>
      </dgm:t>
    </dgm:pt>
    <dgm:pt modelId="{9B44BAFF-C717-4854-B2B2-008153B3A802}" type="sibTrans" cxnId="{79AFC66C-2CB9-4845-8AF5-571538FF3530}">
      <dgm:prSet/>
      <dgm:spPr/>
      <dgm:t>
        <a:bodyPr/>
        <a:lstStyle/>
        <a:p>
          <a:endParaRPr lang="en-US"/>
        </a:p>
      </dgm:t>
    </dgm:pt>
    <dgm:pt modelId="{4EFBD63C-4C8E-4653-82F8-449F1E66AA1D}" type="pres">
      <dgm:prSet presAssocID="{97AA838E-BB53-4382-9222-A5B629B3B1C2}" presName="Name0" presStyleCnt="0">
        <dgm:presLayoutVars>
          <dgm:dir/>
          <dgm:resizeHandles val="exact"/>
        </dgm:presLayoutVars>
      </dgm:prSet>
      <dgm:spPr/>
    </dgm:pt>
    <dgm:pt modelId="{DEF7CE63-B499-4B6A-B2B9-18DDF31F2AF5}" type="pres">
      <dgm:prSet presAssocID="{0C8FC6F0-A40D-4CD9-9BB7-86FA35F9E0C2}" presName="node" presStyleLbl="node1" presStyleIdx="0" presStyleCnt="6">
        <dgm:presLayoutVars>
          <dgm:bulletEnabled val="1"/>
        </dgm:presLayoutVars>
      </dgm:prSet>
      <dgm:spPr/>
    </dgm:pt>
    <dgm:pt modelId="{67F56FA4-904F-4E18-8E00-5CC896ACBE6D}" type="pres">
      <dgm:prSet presAssocID="{C1D2986D-3C56-4187-B05C-4F1F5EBF6B2A}" presName="sibTrans" presStyleLbl="sibTrans1D1" presStyleIdx="0" presStyleCnt="5"/>
      <dgm:spPr/>
    </dgm:pt>
    <dgm:pt modelId="{F11DEF50-9373-414B-B6B5-4719CFB51348}" type="pres">
      <dgm:prSet presAssocID="{C1D2986D-3C56-4187-B05C-4F1F5EBF6B2A}" presName="connectorText" presStyleLbl="sibTrans1D1" presStyleIdx="0" presStyleCnt="5"/>
      <dgm:spPr/>
    </dgm:pt>
    <dgm:pt modelId="{5FB876E6-F492-49C7-BAC9-43682B162142}" type="pres">
      <dgm:prSet presAssocID="{E6A1B71C-4F02-444E-80AD-8D2872E4C2BE}" presName="node" presStyleLbl="node1" presStyleIdx="1" presStyleCnt="6">
        <dgm:presLayoutVars>
          <dgm:bulletEnabled val="1"/>
        </dgm:presLayoutVars>
      </dgm:prSet>
      <dgm:spPr/>
    </dgm:pt>
    <dgm:pt modelId="{4F63CC63-6A3F-40C0-A279-4E28780492DE}" type="pres">
      <dgm:prSet presAssocID="{8B01194D-2F18-4483-A96C-C82B7B6B9B19}" presName="sibTrans" presStyleLbl="sibTrans1D1" presStyleIdx="1" presStyleCnt="5"/>
      <dgm:spPr/>
    </dgm:pt>
    <dgm:pt modelId="{2F63762E-D6E0-4B1A-98B5-F8A057C70872}" type="pres">
      <dgm:prSet presAssocID="{8B01194D-2F18-4483-A96C-C82B7B6B9B19}" presName="connectorText" presStyleLbl="sibTrans1D1" presStyleIdx="1" presStyleCnt="5"/>
      <dgm:spPr/>
    </dgm:pt>
    <dgm:pt modelId="{F537011A-E835-4690-AF9A-46A96EB715FF}" type="pres">
      <dgm:prSet presAssocID="{7DBFC0DA-79E0-4D80-AB2E-11A0C088A99E}" presName="node" presStyleLbl="node1" presStyleIdx="2" presStyleCnt="6">
        <dgm:presLayoutVars>
          <dgm:bulletEnabled val="1"/>
        </dgm:presLayoutVars>
      </dgm:prSet>
      <dgm:spPr/>
    </dgm:pt>
    <dgm:pt modelId="{54F7CE7E-9BDC-442F-967C-B602964A2B8A}" type="pres">
      <dgm:prSet presAssocID="{23DA6F16-0BFF-4B26-B72B-FBC4A8FDFF7D}" presName="sibTrans" presStyleLbl="sibTrans1D1" presStyleIdx="2" presStyleCnt="5"/>
      <dgm:spPr/>
    </dgm:pt>
    <dgm:pt modelId="{F60AA609-2E2A-4ED9-840D-A4845D6E2C0D}" type="pres">
      <dgm:prSet presAssocID="{23DA6F16-0BFF-4B26-B72B-FBC4A8FDFF7D}" presName="connectorText" presStyleLbl="sibTrans1D1" presStyleIdx="2" presStyleCnt="5"/>
      <dgm:spPr/>
    </dgm:pt>
    <dgm:pt modelId="{D67E3379-7E3B-4637-B534-D8FA9E7E5BF6}" type="pres">
      <dgm:prSet presAssocID="{0D5F3D36-1638-4C9E-BCB5-5ABF037E6181}" presName="node" presStyleLbl="node1" presStyleIdx="3" presStyleCnt="6">
        <dgm:presLayoutVars>
          <dgm:bulletEnabled val="1"/>
        </dgm:presLayoutVars>
      </dgm:prSet>
      <dgm:spPr/>
    </dgm:pt>
    <dgm:pt modelId="{2199879B-D405-4583-B7B1-61FBC9E20EDD}" type="pres">
      <dgm:prSet presAssocID="{A86D1EA2-629C-4D8A-9AD7-091DC5A79F52}" presName="sibTrans" presStyleLbl="sibTrans1D1" presStyleIdx="3" presStyleCnt="5"/>
      <dgm:spPr/>
    </dgm:pt>
    <dgm:pt modelId="{9C44677C-092B-4B3E-89C2-77521A936B1C}" type="pres">
      <dgm:prSet presAssocID="{A86D1EA2-629C-4D8A-9AD7-091DC5A79F52}" presName="connectorText" presStyleLbl="sibTrans1D1" presStyleIdx="3" presStyleCnt="5"/>
      <dgm:spPr/>
    </dgm:pt>
    <dgm:pt modelId="{015D6C63-89F7-41FA-A725-213BC1563930}" type="pres">
      <dgm:prSet presAssocID="{CB100EEE-8E2E-41F0-889F-39A15D6A68D1}" presName="node" presStyleLbl="node1" presStyleIdx="4" presStyleCnt="6">
        <dgm:presLayoutVars>
          <dgm:bulletEnabled val="1"/>
        </dgm:presLayoutVars>
      </dgm:prSet>
      <dgm:spPr/>
    </dgm:pt>
    <dgm:pt modelId="{6E2213D9-9383-4FD9-8E28-C035F0EFAA5F}" type="pres">
      <dgm:prSet presAssocID="{239B8075-BCDF-4F3B-86AD-8A7B8B12DD0B}" presName="sibTrans" presStyleLbl="sibTrans1D1" presStyleIdx="4" presStyleCnt="5"/>
      <dgm:spPr/>
    </dgm:pt>
    <dgm:pt modelId="{E5586F48-A550-4944-AFF4-E43FAE696A7B}" type="pres">
      <dgm:prSet presAssocID="{239B8075-BCDF-4F3B-86AD-8A7B8B12DD0B}" presName="connectorText" presStyleLbl="sibTrans1D1" presStyleIdx="4" presStyleCnt="5"/>
      <dgm:spPr/>
    </dgm:pt>
    <dgm:pt modelId="{A4814282-BD4D-477D-9D87-FABB5845628B}" type="pres">
      <dgm:prSet presAssocID="{CBD60105-21CA-4D48-B86A-9CEF38C52D36}" presName="node" presStyleLbl="node1" presStyleIdx="5" presStyleCnt="6">
        <dgm:presLayoutVars>
          <dgm:bulletEnabled val="1"/>
        </dgm:presLayoutVars>
      </dgm:prSet>
      <dgm:spPr/>
    </dgm:pt>
  </dgm:ptLst>
  <dgm:cxnLst>
    <dgm:cxn modelId="{25FB8D01-2278-4B8F-935E-D3AB88AD1AA1}" srcId="{97AA838E-BB53-4382-9222-A5B629B3B1C2}" destId="{0D5F3D36-1638-4C9E-BCB5-5ABF037E6181}" srcOrd="3" destOrd="0" parTransId="{F2625D1A-9AD1-43B0-ACF7-149E052CE270}" sibTransId="{A86D1EA2-629C-4D8A-9AD7-091DC5A79F52}"/>
    <dgm:cxn modelId="{86416514-3F54-4FF1-8F78-AD404F73FB37}" type="presOf" srcId="{8B01194D-2F18-4483-A96C-C82B7B6B9B19}" destId="{4F63CC63-6A3F-40C0-A279-4E28780492DE}" srcOrd="0" destOrd="0" presId="urn:microsoft.com/office/officeart/2016/7/layout/RepeatingBendingProcessNew"/>
    <dgm:cxn modelId="{8202342A-FFF4-40D9-9E26-19983DBF5D2F}" type="presOf" srcId="{E6A1B71C-4F02-444E-80AD-8D2872E4C2BE}" destId="{5FB876E6-F492-49C7-BAC9-43682B162142}" srcOrd="0" destOrd="0" presId="urn:microsoft.com/office/officeart/2016/7/layout/RepeatingBendingProcessNew"/>
    <dgm:cxn modelId="{D868282B-AB56-4FB4-8EFC-B773E8334056}" type="presOf" srcId="{97AA838E-BB53-4382-9222-A5B629B3B1C2}" destId="{4EFBD63C-4C8E-4653-82F8-449F1E66AA1D}" srcOrd="0" destOrd="0" presId="urn:microsoft.com/office/officeart/2016/7/layout/RepeatingBendingProcessNew"/>
    <dgm:cxn modelId="{7C87EA31-1C74-450F-9D06-FDB59FFA47C5}" type="presOf" srcId="{CBD60105-21CA-4D48-B86A-9CEF38C52D36}" destId="{A4814282-BD4D-477D-9D87-FABB5845628B}" srcOrd="0" destOrd="0" presId="urn:microsoft.com/office/officeart/2016/7/layout/RepeatingBendingProcessNew"/>
    <dgm:cxn modelId="{4D076B60-6706-41F6-B526-4B2D4CDB7A64}" type="presOf" srcId="{239B8075-BCDF-4F3B-86AD-8A7B8B12DD0B}" destId="{E5586F48-A550-4944-AFF4-E43FAE696A7B}" srcOrd="1" destOrd="0" presId="urn:microsoft.com/office/officeart/2016/7/layout/RepeatingBendingProcessNew"/>
    <dgm:cxn modelId="{60D45F4C-935C-44BE-A65E-30C27A691B85}" srcId="{97AA838E-BB53-4382-9222-A5B629B3B1C2}" destId="{CB100EEE-8E2E-41F0-889F-39A15D6A68D1}" srcOrd="4" destOrd="0" parTransId="{B4642E24-F5D4-42CB-8C57-CAE5961EBDAB}" sibTransId="{239B8075-BCDF-4F3B-86AD-8A7B8B12DD0B}"/>
    <dgm:cxn modelId="{79AFC66C-2CB9-4845-8AF5-571538FF3530}" srcId="{97AA838E-BB53-4382-9222-A5B629B3B1C2}" destId="{CBD60105-21CA-4D48-B86A-9CEF38C52D36}" srcOrd="5" destOrd="0" parTransId="{487D09B9-7E7A-4990-B4A3-1D366E22A9C5}" sibTransId="{9B44BAFF-C717-4854-B2B2-008153B3A802}"/>
    <dgm:cxn modelId="{FD7D6F4F-9DE7-4F19-A3A6-029AC0F96148}" type="presOf" srcId="{7DBFC0DA-79E0-4D80-AB2E-11A0C088A99E}" destId="{F537011A-E835-4690-AF9A-46A96EB715FF}" srcOrd="0" destOrd="0" presId="urn:microsoft.com/office/officeart/2016/7/layout/RepeatingBendingProcessNew"/>
    <dgm:cxn modelId="{26AB3A53-2B06-46B9-BFE1-16F40A414CDB}" type="presOf" srcId="{8B01194D-2F18-4483-A96C-C82B7B6B9B19}" destId="{2F63762E-D6E0-4B1A-98B5-F8A057C70872}" srcOrd="1" destOrd="0" presId="urn:microsoft.com/office/officeart/2016/7/layout/RepeatingBendingProcessNew"/>
    <dgm:cxn modelId="{83E71274-6BC9-4059-8C9C-25D09B8BDE0B}" type="presOf" srcId="{23DA6F16-0BFF-4B26-B72B-FBC4A8FDFF7D}" destId="{54F7CE7E-9BDC-442F-967C-B602964A2B8A}" srcOrd="0" destOrd="0" presId="urn:microsoft.com/office/officeart/2016/7/layout/RepeatingBendingProcessNew"/>
    <dgm:cxn modelId="{5029F178-93B4-4FF6-BCB6-EDBB7EE684C6}" srcId="{97AA838E-BB53-4382-9222-A5B629B3B1C2}" destId="{7DBFC0DA-79E0-4D80-AB2E-11A0C088A99E}" srcOrd="2" destOrd="0" parTransId="{3C4A4F40-4CA0-4469-A2AC-36A75A1B1CFE}" sibTransId="{23DA6F16-0BFF-4B26-B72B-FBC4A8FDFF7D}"/>
    <dgm:cxn modelId="{DDC0577B-95D1-47CF-9E23-C5A24391BC6F}" type="presOf" srcId="{239B8075-BCDF-4F3B-86AD-8A7B8B12DD0B}" destId="{6E2213D9-9383-4FD9-8E28-C035F0EFAA5F}" srcOrd="0" destOrd="0" presId="urn:microsoft.com/office/officeart/2016/7/layout/RepeatingBendingProcessNew"/>
    <dgm:cxn modelId="{7EBAE583-7C75-409E-BE20-F8CDD19343F4}" type="presOf" srcId="{C1D2986D-3C56-4187-B05C-4F1F5EBF6B2A}" destId="{F11DEF50-9373-414B-B6B5-4719CFB51348}" srcOrd="1" destOrd="0" presId="urn:microsoft.com/office/officeart/2016/7/layout/RepeatingBendingProcessNew"/>
    <dgm:cxn modelId="{C9FD3589-3076-4BB3-929F-BA9B15F0C508}" srcId="{97AA838E-BB53-4382-9222-A5B629B3B1C2}" destId="{E6A1B71C-4F02-444E-80AD-8D2872E4C2BE}" srcOrd="1" destOrd="0" parTransId="{E374279F-E104-4F47-9D80-B6089D08A3A0}" sibTransId="{8B01194D-2F18-4483-A96C-C82B7B6B9B19}"/>
    <dgm:cxn modelId="{BBB2A1AD-4EEB-4279-9CA9-4E6CB472CA8D}" type="presOf" srcId="{C1D2986D-3C56-4187-B05C-4F1F5EBF6B2A}" destId="{67F56FA4-904F-4E18-8E00-5CC896ACBE6D}" srcOrd="0" destOrd="0" presId="urn:microsoft.com/office/officeart/2016/7/layout/RepeatingBendingProcessNew"/>
    <dgm:cxn modelId="{65FCDBB9-1777-4DCB-9066-15A36A810B28}" type="presOf" srcId="{A86D1EA2-629C-4D8A-9AD7-091DC5A79F52}" destId="{9C44677C-092B-4B3E-89C2-77521A936B1C}" srcOrd="1" destOrd="0" presId="urn:microsoft.com/office/officeart/2016/7/layout/RepeatingBendingProcessNew"/>
    <dgm:cxn modelId="{E8B0D6C3-99D2-4C78-A605-34F7BC7691F3}" type="presOf" srcId="{A86D1EA2-629C-4D8A-9AD7-091DC5A79F52}" destId="{2199879B-D405-4583-B7B1-61FBC9E20EDD}" srcOrd="0" destOrd="0" presId="urn:microsoft.com/office/officeart/2016/7/layout/RepeatingBendingProcessNew"/>
    <dgm:cxn modelId="{9AE4C7CA-0133-4AB5-A96C-C1C603C66255}" type="presOf" srcId="{23DA6F16-0BFF-4B26-B72B-FBC4A8FDFF7D}" destId="{F60AA609-2E2A-4ED9-840D-A4845D6E2C0D}" srcOrd="1" destOrd="0" presId="urn:microsoft.com/office/officeart/2016/7/layout/RepeatingBendingProcessNew"/>
    <dgm:cxn modelId="{DC8484CE-9482-4FF5-9A42-1318DCDD6887}" type="presOf" srcId="{0D5F3D36-1638-4C9E-BCB5-5ABF037E6181}" destId="{D67E3379-7E3B-4637-B534-D8FA9E7E5BF6}" srcOrd="0" destOrd="0" presId="urn:microsoft.com/office/officeart/2016/7/layout/RepeatingBendingProcessNew"/>
    <dgm:cxn modelId="{512B08E4-A292-40C1-978E-DAEDE25957D3}" srcId="{97AA838E-BB53-4382-9222-A5B629B3B1C2}" destId="{0C8FC6F0-A40D-4CD9-9BB7-86FA35F9E0C2}" srcOrd="0" destOrd="0" parTransId="{AC58A0AB-FA07-4010-BBED-8F70E39359AB}" sibTransId="{C1D2986D-3C56-4187-B05C-4F1F5EBF6B2A}"/>
    <dgm:cxn modelId="{98A858F2-E819-43DF-9E8F-4A7EC40E34B1}" type="presOf" srcId="{0C8FC6F0-A40D-4CD9-9BB7-86FA35F9E0C2}" destId="{DEF7CE63-B499-4B6A-B2B9-18DDF31F2AF5}" srcOrd="0" destOrd="0" presId="urn:microsoft.com/office/officeart/2016/7/layout/RepeatingBendingProcessNew"/>
    <dgm:cxn modelId="{24162AFD-E8C6-480A-93D2-0B59B35C2844}" type="presOf" srcId="{CB100EEE-8E2E-41F0-889F-39A15D6A68D1}" destId="{015D6C63-89F7-41FA-A725-213BC1563930}" srcOrd="0" destOrd="0" presId="urn:microsoft.com/office/officeart/2016/7/layout/RepeatingBendingProcessNew"/>
    <dgm:cxn modelId="{A9E7322D-84ED-4863-92CC-991AA0187CD8}" type="presParOf" srcId="{4EFBD63C-4C8E-4653-82F8-449F1E66AA1D}" destId="{DEF7CE63-B499-4B6A-B2B9-18DDF31F2AF5}" srcOrd="0" destOrd="0" presId="urn:microsoft.com/office/officeart/2016/7/layout/RepeatingBendingProcessNew"/>
    <dgm:cxn modelId="{48C2A6DD-BCA9-49C6-A103-0E371FB4FEA7}" type="presParOf" srcId="{4EFBD63C-4C8E-4653-82F8-449F1E66AA1D}" destId="{67F56FA4-904F-4E18-8E00-5CC896ACBE6D}" srcOrd="1" destOrd="0" presId="urn:microsoft.com/office/officeart/2016/7/layout/RepeatingBendingProcessNew"/>
    <dgm:cxn modelId="{3AC7475D-9041-4D70-B841-43EE50277B96}" type="presParOf" srcId="{67F56FA4-904F-4E18-8E00-5CC896ACBE6D}" destId="{F11DEF50-9373-414B-B6B5-4719CFB51348}" srcOrd="0" destOrd="0" presId="urn:microsoft.com/office/officeart/2016/7/layout/RepeatingBendingProcessNew"/>
    <dgm:cxn modelId="{D92F2E23-FF07-402E-AF33-5746250AB332}" type="presParOf" srcId="{4EFBD63C-4C8E-4653-82F8-449F1E66AA1D}" destId="{5FB876E6-F492-49C7-BAC9-43682B162142}" srcOrd="2" destOrd="0" presId="urn:microsoft.com/office/officeart/2016/7/layout/RepeatingBendingProcessNew"/>
    <dgm:cxn modelId="{DC91F805-F8F9-4119-8B0C-16E98DB527D6}" type="presParOf" srcId="{4EFBD63C-4C8E-4653-82F8-449F1E66AA1D}" destId="{4F63CC63-6A3F-40C0-A279-4E28780492DE}" srcOrd="3" destOrd="0" presId="urn:microsoft.com/office/officeart/2016/7/layout/RepeatingBendingProcessNew"/>
    <dgm:cxn modelId="{732F733B-2F43-4432-A502-2DF659DE807C}" type="presParOf" srcId="{4F63CC63-6A3F-40C0-A279-4E28780492DE}" destId="{2F63762E-D6E0-4B1A-98B5-F8A057C70872}" srcOrd="0" destOrd="0" presId="urn:microsoft.com/office/officeart/2016/7/layout/RepeatingBendingProcessNew"/>
    <dgm:cxn modelId="{6CF8D8C0-1075-4CAF-8FB0-364152600C3A}" type="presParOf" srcId="{4EFBD63C-4C8E-4653-82F8-449F1E66AA1D}" destId="{F537011A-E835-4690-AF9A-46A96EB715FF}" srcOrd="4" destOrd="0" presId="urn:microsoft.com/office/officeart/2016/7/layout/RepeatingBendingProcessNew"/>
    <dgm:cxn modelId="{EFAC9B43-D5CB-47B1-AE1C-A5E4ADF0238B}" type="presParOf" srcId="{4EFBD63C-4C8E-4653-82F8-449F1E66AA1D}" destId="{54F7CE7E-9BDC-442F-967C-B602964A2B8A}" srcOrd="5" destOrd="0" presId="urn:microsoft.com/office/officeart/2016/7/layout/RepeatingBendingProcessNew"/>
    <dgm:cxn modelId="{E01DEDE3-AD5C-4068-8BC2-2F98A4EB3396}" type="presParOf" srcId="{54F7CE7E-9BDC-442F-967C-B602964A2B8A}" destId="{F60AA609-2E2A-4ED9-840D-A4845D6E2C0D}" srcOrd="0" destOrd="0" presId="urn:microsoft.com/office/officeart/2016/7/layout/RepeatingBendingProcessNew"/>
    <dgm:cxn modelId="{B532A99B-7444-47C1-A0B3-0A09BCE60F43}" type="presParOf" srcId="{4EFBD63C-4C8E-4653-82F8-449F1E66AA1D}" destId="{D67E3379-7E3B-4637-B534-D8FA9E7E5BF6}" srcOrd="6" destOrd="0" presId="urn:microsoft.com/office/officeart/2016/7/layout/RepeatingBendingProcessNew"/>
    <dgm:cxn modelId="{2F361481-E5D5-44AD-AD85-DB883776C891}" type="presParOf" srcId="{4EFBD63C-4C8E-4653-82F8-449F1E66AA1D}" destId="{2199879B-D405-4583-B7B1-61FBC9E20EDD}" srcOrd="7" destOrd="0" presId="urn:microsoft.com/office/officeart/2016/7/layout/RepeatingBendingProcessNew"/>
    <dgm:cxn modelId="{ED326BFF-EC08-44AF-BDB6-C816D5BBB897}" type="presParOf" srcId="{2199879B-D405-4583-B7B1-61FBC9E20EDD}" destId="{9C44677C-092B-4B3E-89C2-77521A936B1C}" srcOrd="0" destOrd="0" presId="urn:microsoft.com/office/officeart/2016/7/layout/RepeatingBendingProcessNew"/>
    <dgm:cxn modelId="{FF5D6FF3-7652-43B1-8790-6E1F929632B1}" type="presParOf" srcId="{4EFBD63C-4C8E-4653-82F8-449F1E66AA1D}" destId="{015D6C63-89F7-41FA-A725-213BC1563930}" srcOrd="8" destOrd="0" presId="urn:microsoft.com/office/officeart/2016/7/layout/RepeatingBendingProcessNew"/>
    <dgm:cxn modelId="{9EFD7324-B915-4FF1-8E91-79C967C68E2F}" type="presParOf" srcId="{4EFBD63C-4C8E-4653-82F8-449F1E66AA1D}" destId="{6E2213D9-9383-4FD9-8E28-C035F0EFAA5F}" srcOrd="9" destOrd="0" presId="urn:microsoft.com/office/officeart/2016/7/layout/RepeatingBendingProcessNew"/>
    <dgm:cxn modelId="{01118BDF-3A1F-409F-82DF-0C4CBB516522}" type="presParOf" srcId="{6E2213D9-9383-4FD9-8E28-C035F0EFAA5F}" destId="{E5586F48-A550-4944-AFF4-E43FAE696A7B}" srcOrd="0" destOrd="0" presId="urn:microsoft.com/office/officeart/2016/7/layout/RepeatingBendingProcessNew"/>
    <dgm:cxn modelId="{10FE1D18-4DBB-4C8A-81E0-1AFB234B40ED}" type="presParOf" srcId="{4EFBD63C-4C8E-4653-82F8-449F1E66AA1D}" destId="{A4814282-BD4D-477D-9D87-FABB5845628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7B6803-532A-4310-8EE3-DD2224522D0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F266004-E4E8-4924-938D-C2D488F1B2A5}">
      <dgm:prSet/>
      <dgm:spPr/>
      <dgm:t>
        <a:bodyPr/>
        <a:lstStyle/>
        <a:p>
          <a:pPr>
            <a:defRPr cap="all"/>
          </a:pPr>
          <a:r>
            <a:rPr lang="en-GB" dirty="0"/>
            <a:t>CBE LEARN page</a:t>
          </a:r>
          <a:endParaRPr lang="en-US" dirty="0"/>
        </a:p>
      </dgm:t>
    </dgm:pt>
    <dgm:pt modelId="{EB3006A8-4FF6-4412-8090-BC8C2D618CD5}" type="parTrans" cxnId="{2E76C2E9-B366-4D97-931D-8418AC9F5CA6}">
      <dgm:prSet/>
      <dgm:spPr/>
      <dgm:t>
        <a:bodyPr/>
        <a:lstStyle/>
        <a:p>
          <a:endParaRPr lang="en-US"/>
        </a:p>
      </dgm:t>
    </dgm:pt>
    <dgm:pt modelId="{80D43E48-6C24-4648-8AA4-F7E70D29A05D}" type="sibTrans" cxnId="{2E76C2E9-B366-4D97-931D-8418AC9F5CA6}">
      <dgm:prSet/>
      <dgm:spPr/>
      <dgm:t>
        <a:bodyPr/>
        <a:lstStyle/>
        <a:p>
          <a:endParaRPr lang="en-US"/>
        </a:p>
      </dgm:t>
    </dgm:pt>
    <dgm:pt modelId="{B4475E34-96C9-4581-9AFB-5D294FB8CEE3}">
      <dgm:prSet/>
      <dgm:spPr/>
      <dgm:t>
        <a:bodyPr/>
        <a:lstStyle/>
        <a:p>
          <a:pPr>
            <a:defRPr cap="all"/>
          </a:pPr>
          <a:r>
            <a:rPr lang="en-GB" dirty="0"/>
            <a:t>CBE </a:t>
          </a:r>
          <a:r>
            <a:rPr lang="en-GB" dirty="0" err="1"/>
            <a:t>WorkSpace</a:t>
          </a:r>
          <a:r>
            <a:rPr lang="en-GB"/>
            <a:t>  </a:t>
          </a:r>
          <a:r>
            <a:rPr lang="en-GB" dirty="0"/>
            <a:t>( </a:t>
          </a:r>
          <a:r>
            <a:rPr lang="en-GB"/>
            <a:t>CBE-QUAL)/TEAMS   </a:t>
          </a:r>
          <a:endParaRPr lang="en-US" dirty="0"/>
        </a:p>
      </dgm:t>
    </dgm:pt>
    <dgm:pt modelId="{9B7CDC55-35B7-4CCF-91F1-651A4A8CCB88}" type="parTrans" cxnId="{DFA7827F-C23B-48ED-976E-E7A37DA8B770}">
      <dgm:prSet/>
      <dgm:spPr/>
      <dgm:t>
        <a:bodyPr/>
        <a:lstStyle/>
        <a:p>
          <a:endParaRPr lang="en-US"/>
        </a:p>
      </dgm:t>
    </dgm:pt>
    <dgm:pt modelId="{F2961772-E42E-4777-9D88-D78F671DFF17}" type="sibTrans" cxnId="{DFA7827F-C23B-48ED-976E-E7A37DA8B770}">
      <dgm:prSet/>
      <dgm:spPr/>
      <dgm:t>
        <a:bodyPr/>
        <a:lstStyle/>
        <a:p>
          <a:endParaRPr lang="en-US"/>
        </a:p>
      </dgm:t>
    </dgm:pt>
    <dgm:pt modelId="{44A02AE8-5AC8-4E10-8E70-8E9F47B6859C}">
      <dgm:prSet/>
      <dgm:spPr/>
      <dgm:t>
        <a:bodyPr/>
        <a:lstStyle/>
        <a:p>
          <a:pPr>
            <a:defRPr cap="all"/>
          </a:pPr>
          <a:r>
            <a:rPr lang="en-GB" dirty="0"/>
            <a:t>Hard copy file </a:t>
          </a:r>
          <a:endParaRPr lang="en-US" dirty="0"/>
        </a:p>
      </dgm:t>
    </dgm:pt>
    <dgm:pt modelId="{F15DF62D-9EAC-423D-8270-3A19A995A37D}" type="parTrans" cxnId="{D1B1F572-8916-4A04-8E76-5B7536C0E3AA}">
      <dgm:prSet/>
      <dgm:spPr/>
      <dgm:t>
        <a:bodyPr/>
        <a:lstStyle/>
        <a:p>
          <a:endParaRPr lang="en-US"/>
        </a:p>
      </dgm:t>
    </dgm:pt>
    <dgm:pt modelId="{2B253423-8888-4C65-8BB5-8151F9DA2A21}" type="sibTrans" cxnId="{D1B1F572-8916-4A04-8E76-5B7536C0E3AA}">
      <dgm:prSet/>
      <dgm:spPr/>
      <dgm:t>
        <a:bodyPr/>
        <a:lstStyle/>
        <a:p>
          <a:endParaRPr lang="en-US"/>
        </a:p>
      </dgm:t>
    </dgm:pt>
    <dgm:pt modelId="{53DE9086-36F9-4568-9278-81A458CF5FC0}" type="pres">
      <dgm:prSet presAssocID="{FC7B6803-532A-4310-8EE3-DD2224522D07}" presName="root" presStyleCnt="0">
        <dgm:presLayoutVars>
          <dgm:dir/>
          <dgm:resizeHandles val="exact"/>
        </dgm:presLayoutVars>
      </dgm:prSet>
      <dgm:spPr/>
    </dgm:pt>
    <dgm:pt modelId="{E6492ACA-A8A6-4AA0-B4CA-A2BEE818E7D5}" type="pres">
      <dgm:prSet presAssocID="{2F266004-E4E8-4924-938D-C2D488F1B2A5}" presName="compNode" presStyleCnt="0"/>
      <dgm:spPr/>
    </dgm:pt>
    <dgm:pt modelId="{5AC1C9A9-38C0-420F-8B0E-E39E99C0249B}" type="pres">
      <dgm:prSet presAssocID="{2F266004-E4E8-4924-938D-C2D488F1B2A5}" presName="iconBgRect" presStyleLbl="bgShp" presStyleIdx="0" presStyleCnt="3"/>
      <dgm:spPr/>
    </dgm:pt>
    <dgm:pt modelId="{8DE8BC8B-B322-449D-87DD-51398F59DFCE}" type="pres">
      <dgm:prSet presAssocID="{2F266004-E4E8-4924-938D-C2D488F1B2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06C4E744-20B9-4E28-9730-CBD6070B93FB}" type="pres">
      <dgm:prSet presAssocID="{2F266004-E4E8-4924-938D-C2D488F1B2A5}" presName="spaceRect" presStyleCnt="0"/>
      <dgm:spPr/>
    </dgm:pt>
    <dgm:pt modelId="{FD8772AA-FD2F-4B50-9D19-2C8DE1F4D60E}" type="pres">
      <dgm:prSet presAssocID="{2F266004-E4E8-4924-938D-C2D488F1B2A5}" presName="textRect" presStyleLbl="revTx" presStyleIdx="0" presStyleCnt="3">
        <dgm:presLayoutVars>
          <dgm:chMax val="1"/>
          <dgm:chPref val="1"/>
        </dgm:presLayoutVars>
      </dgm:prSet>
      <dgm:spPr/>
    </dgm:pt>
    <dgm:pt modelId="{790CFC40-AED2-4693-8B04-91C98EDD17AC}" type="pres">
      <dgm:prSet presAssocID="{80D43E48-6C24-4648-8AA4-F7E70D29A05D}" presName="sibTrans" presStyleCnt="0"/>
      <dgm:spPr/>
    </dgm:pt>
    <dgm:pt modelId="{4E76188D-97C8-4E57-A8C6-9D6AAFCF7173}" type="pres">
      <dgm:prSet presAssocID="{B4475E34-96C9-4581-9AFB-5D294FB8CEE3}" presName="compNode" presStyleCnt="0"/>
      <dgm:spPr/>
    </dgm:pt>
    <dgm:pt modelId="{9394757F-2AA2-4304-BCCC-59ED71E337A9}" type="pres">
      <dgm:prSet presAssocID="{B4475E34-96C9-4581-9AFB-5D294FB8CEE3}" presName="iconBgRect" presStyleLbl="bgShp" presStyleIdx="1" presStyleCnt="3"/>
      <dgm:spPr/>
    </dgm:pt>
    <dgm:pt modelId="{A749C1CF-6821-4CD1-BA4C-4917EB179609}" type="pres">
      <dgm:prSet presAssocID="{B4475E34-96C9-4581-9AFB-5D294FB8CE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ar system"/>
        </a:ext>
      </dgm:extLst>
    </dgm:pt>
    <dgm:pt modelId="{72865B2B-BC7D-4675-A6E2-C2B1EFC46C73}" type="pres">
      <dgm:prSet presAssocID="{B4475E34-96C9-4581-9AFB-5D294FB8CEE3}" presName="spaceRect" presStyleCnt="0"/>
      <dgm:spPr/>
    </dgm:pt>
    <dgm:pt modelId="{CFE88479-0DA3-48D9-A8EA-2FB5FBB7A027}" type="pres">
      <dgm:prSet presAssocID="{B4475E34-96C9-4581-9AFB-5D294FB8CEE3}" presName="textRect" presStyleLbl="revTx" presStyleIdx="1" presStyleCnt="3">
        <dgm:presLayoutVars>
          <dgm:chMax val="1"/>
          <dgm:chPref val="1"/>
        </dgm:presLayoutVars>
      </dgm:prSet>
      <dgm:spPr/>
    </dgm:pt>
    <dgm:pt modelId="{784B329A-61AE-470C-91D8-6549C48CFE73}" type="pres">
      <dgm:prSet presAssocID="{F2961772-E42E-4777-9D88-D78F671DFF17}" presName="sibTrans" presStyleCnt="0"/>
      <dgm:spPr/>
    </dgm:pt>
    <dgm:pt modelId="{89C5DCE8-A0C8-4F8C-8D09-00D9184EC34A}" type="pres">
      <dgm:prSet presAssocID="{44A02AE8-5AC8-4E10-8E70-8E9F47B6859C}" presName="compNode" presStyleCnt="0"/>
      <dgm:spPr/>
    </dgm:pt>
    <dgm:pt modelId="{2538683F-B36B-46F1-B73C-E057B2892A25}" type="pres">
      <dgm:prSet presAssocID="{44A02AE8-5AC8-4E10-8E70-8E9F47B6859C}" presName="iconBgRect" presStyleLbl="bgShp" presStyleIdx="2" presStyleCnt="3"/>
      <dgm:spPr/>
    </dgm:pt>
    <dgm:pt modelId="{A82A5134-63F5-4E0A-ADD5-8E911D16AB00}" type="pres">
      <dgm:prSet presAssocID="{44A02AE8-5AC8-4E10-8E70-8E9F47B685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C3A36373-369F-4AA8-85DB-AADB955117E2}" type="pres">
      <dgm:prSet presAssocID="{44A02AE8-5AC8-4E10-8E70-8E9F47B6859C}" presName="spaceRect" presStyleCnt="0"/>
      <dgm:spPr/>
    </dgm:pt>
    <dgm:pt modelId="{51283F7A-CFA3-46BD-9016-82DCED95DED4}" type="pres">
      <dgm:prSet presAssocID="{44A02AE8-5AC8-4E10-8E70-8E9F47B6859C}" presName="textRect" presStyleLbl="revTx" presStyleIdx="2" presStyleCnt="3">
        <dgm:presLayoutVars>
          <dgm:chMax val="1"/>
          <dgm:chPref val="1"/>
        </dgm:presLayoutVars>
      </dgm:prSet>
      <dgm:spPr/>
    </dgm:pt>
  </dgm:ptLst>
  <dgm:cxnLst>
    <dgm:cxn modelId="{49E69612-2A0D-47A2-84B0-E0E7BE3B180B}" type="presOf" srcId="{FC7B6803-532A-4310-8EE3-DD2224522D07}" destId="{53DE9086-36F9-4568-9278-81A458CF5FC0}" srcOrd="0" destOrd="0" presId="urn:microsoft.com/office/officeart/2018/5/layout/IconCircleLabelList"/>
    <dgm:cxn modelId="{02A0831D-A448-4234-9D55-6E29D6BDC8C0}" type="presOf" srcId="{44A02AE8-5AC8-4E10-8E70-8E9F47B6859C}" destId="{51283F7A-CFA3-46BD-9016-82DCED95DED4}" srcOrd="0" destOrd="0" presId="urn:microsoft.com/office/officeart/2018/5/layout/IconCircleLabelList"/>
    <dgm:cxn modelId="{D1B1F572-8916-4A04-8E76-5B7536C0E3AA}" srcId="{FC7B6803-532A-4310-8EE3-DD2224522D07}" destId="{44A02AE8-5AC8-4E10-8E70-8E9F47B6859C}" srcOrd="2" destOrd="0" parTransId="{F15DF62D-9EAC-423D-8270-3A19A995A37D}" sibTransId="{2B253423-8888-4C65-8BB5-8151F9DA2A21}"/>
    <dgm:cxn modelId="{1B34B656-1BDB-4BCE-9075-55E1F919B15D}" type="presOf" srcId="{B4475E34-96C9-4581-9AFB-5D294FB8CEE3}" destId="{CFE88479-0DA3-48D9-A8EA-2FB5FBB7A027}" srcOrd="0" destOrd="0" presId="urn:microsoft.com/office/officeart/2018/5/layout/IconCircleLabelList"/>
    <dgm:cxn modelId="{DFA7827F-C23B-48ED-976E-E7A37DA8B770}" srcId="{FC7B6803-532A-4310-8EE3-DD2224522D07}" destId="{B4475E34-96C9-4581-9AFB-5D294FB8CEE3}" srcOrd="1" destOrd="0" parTransId="{9B7CDC55-35B7-4CCF-91F1-651A4A8CCB88}" sibTransId="{F2961772-E42E-4777-9D88-D78F671DFF17}"/>
    <dgm:cxn modelId="{35ADCBB1-4B35-4FB2-A7A3-40C145473D2A}" type="presOf" srcId="{2F266004-E4E8-4924-938D-C2D488F1B2A5}" destId="{FD8772AA-FD2F-4B50-9D19-2C8DE1F4D60E}" srcOrd="0" destOrd="0" presId="urn:microsoft.com/office/officeart/2018/5/layout/IconCircleLabelList"/>
    <dgm:cxn modelId="{2E76C2E9-B366-4D97-931D-8418AC9F5CA6}" srcId="{FC7B6803-532A-4310-8EE3-DD2224522D07}" destId="{2F266004-E4E8-4924-938D-C2D488F1B2A5}" srcOrd="0" destOrd="0" parTransId="{EB3006A8-4FF6-4412-8090-BC8C2D618CD5}" sibTransId="{80D43E48-6C24-4648-8AA4-F7E70D29A05D}"/>
    <dgm:cxn modelId="{DEA53956-7296-48C0-A17E-34AE20293549}" type="presParOf" srcId="{53DE9086-36F9-4568-9278-81A458CF5FC0}" destId="{E6492ACA-A8A6-4AA0-B4CA-A2BEE818E7D5}" srcOrd="0" destOrd="0" presId="urn:microsoft.com/office/officeart/2018/5/layout/IconCircleLabelList"/>
    <dgm:cxn modelId="{515622D2-1C4D-4929-B016-AF3A231C5965}" type="presParOf" srcId="{E6492ACA-A8A6-4AA0-B4CA-A2BEE818E7D5}" destId="{5AC1C9A9-38C0-420F-8B0E-E39E99C0249B}" srcOrd="0" destOrd="0" presId="urn:microsoft.com/office/officeart/2018/5/layout/IconCircleLabelList"/>
    <dgm:cxn modelId="{553A092E-472E-4891-A62C-88865FD0F470}" type="presParOf" srcId="{E6492ACA-A8A6-4AA0-B4CA-A2BEE818E7D5}" destId="{8DE8BC8B-B322-449D-87DD-51398F59DFCE}" srcOrd="1" destOrd="0" presId="urn:microsoft.com/office/officeart/2018/5/layout/IconCircleLabelList"/>
    <dgm:cxn modelId="{1645A714-79AE-4F05-8FC9-974D2153EC10}" type="presParOf" srcId="{E6492ACA-A8A6-4AA0-B4CA-A2BEE818E7D5}" destId="{06C4E744-20B9-4E28-9730-CBD6070B93FB}" srcOrd="2" destOrd="0" presId="urn:microsoft.com/office/officeart/2018/5/layout/IconCircleLabelList"/>
    <dgm:cxn modelId="{2009B90B-AC55-4DB1-BCD6-E85FCE2FFA34}" type="presParOf" srcId="{E6492ACA-A8A6-4AA0-B4CA-A2BEE818E7D5}" destId="{FD8772AA-FD2F-4B50-9D19-2C8DE1F4D60E}" srcOrd="3" destOrd="0" presId="urn:microsoft.com/office/officeart/2018/5/layout/IconCircleLabelList"/>
    <dgm:cxn modelId="{B1300D47-3DDD-4899-9231-CE29052C9A93}" type="presParOf" srcId="{53DE9086-36F9-4568-9278-81A458CF5FC0}" destId="{790CFC40-AED2-4693-8B04-91C98EDD17AC}" srcOrd="1" destOrd="0" presId="urn:microsoft.com/office/officeart/2018/5/layout/IconCircleLabelList"/>
    <dgm:cxn modelId="{E84872B5-5AF7-4006-9CD5-63464004CBEF}" type="presParOf" srcId="{53DE9086-36F9-4568-9278-81A458CF5FC0}" destId="{4E76188D-97C8-4E57-A8C6-9D6AAFCF7173}" srcOrd="2" destOrd="0" presId="urn:microsoft.com/office/officeart/2018/5/layout/IconCircleLabelList"/>
    <dgm:cxn modelId="{68B11F39-6CA0-45F1-8781-9A307A38B61B}" type="presParOf" srcId="{4E76188D-97C8-4E57-A8C6-9D6AAFCF7173}" destId="{9394757F-2AA2-4304-BCCC-59ED71E337A9}" srcOrd="0" destOrd="0" presId="urn:microsoft.com/office/officeart/2018/5/layout/IconCircleLabelList"/>
    <dgm:cxn modelId="{C03E7D5D-3610-45E2-A731-7433B9DFC920}" type="presParOf" srcId="{4E76188D-97C8-4E57-A8C6-9D6AAFCF7173}" destId="{A749C1CF-6821-4CD1-BA4C-4917EB179609}" srcOrd="1" destOrd="0" presId="urn:microsoft.com/office/officeart/2018/5/layout/IconCircleLabelList"/>
    <dgm:cxn modelId="{686A2861-3FB5-472E-B043-AF8AF2F7CEE7}" type="presParOf" srcId="{4E76188D-97C8-4E57-A8C6-9D6AAFCF7173}" destId="{72865B2B-BC7D-4675-A6E2-C2B1EFC46C73}" srcOrd="2" destOrd="0" presId="urn:microsoft.com/office/officeart/2018/5/layout/IconCircleLabelList"/>
    <dgm:cxn modelId="{A8FB907E-3F56-4865-854D-E8B17B60BE62}" type="presParOf" srcId="{4E76188D-97C8-4E57-A8C6-9D6AAFCF7173}" destId="{CFE88479-0DA3-48D9-A8EA-2FB5FBB7A027}" srcOrd="3" destOrd="0" presId="urn:microsoft.com/office/officeart/2018/5/layout/IconCircleLabelList"/>
    <dgm:cxn modelId="{504409A3-B511-450E-A5A3-7E27FD6D7EA7}" type="presParOf" srcId="{53DE9086-36F9-4568-9278-81A458CF5FC0}" destId="{784B329A-61AE-470C-91D8-6549C48CFE73}" srcOrd="3" destOrd="0" presId="urn:microsoft.com/office/officeart/2018/5/layout/IconCircleLabelList"/>
    <dgm:cxn modelId="{0DCD3B12-9207-49B6-865D-BD77F0909507}" type="presParOf" srcId="{53DE9086-36F9-4568-9278-81A458CF5FC0}" destId="{89C5DCE8-A0C8-4F8C-8D09-00D9184EC34A}" srcOrd="4" destOrd="0" presId="urn:microsoft.com/office/officeart/2018/5/layout/IconCircleLabelList"/>
    <dgm:cxn modelId="{14B4E773-9AF7-4E05-BAE2-1DA698B0D9DD}" type="presParOf" srcId="{89C5DCE8-A0C8-4F8C-8D09-00D9184EC34A}" destId="{2538683F-B36B-46F1-B73C-E057B2892A25}" srcOrd="0" destOrd="0" presId="urn:microsoft.com/office/officeart/2018/5/layout/IconCircleLabelList"/>
    <dgm:cxn modelId="{F4367D70-2F6C-41FF-B4A0-54A32EDCE11B}" type="presParOf" srcId="{89C5DCE8-A0C8-4F8C-8D09-00D9184EC34A}" destId="{A82A5134-63F5-4E0A-ADD5-8E911D16AB00}" srcOrd="1" destOrd="0" presId="urn:microsoft.com/office/officeart/2018/5/layout/IconCircleLabelList"/>
    <dgm:cxn modelId="{04D63F93-A394-4229-A073-88A9D8AC0FCC}" type="presParOf" srcId="{89C5DCE8-A0C8-4F8C-8D09-00D9184EC34A}" destId="{C3A36373-369F-4AA8-85DB-AADB955117E2}" srcOrd="2" destOrd="0" presId="urn:microsoft.com/office/officeart/2018/5/layout/IconCircleLabelList"/>
    <dgm:cxn modelId="{783E9AE2-39B1-4415-AE22-3478F86A5BDF}" type="presParOf" srcId="{89C5DCE8-A0C8-4F8C-8D09-00D9184EC34A}" destId="{51283F7A-CFA3-46BD-9016-82DCED95DED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DFA69-EB03-4E42-8E30-C71EF6ABEA21}">
      <dsp:nvSpPr>
        <dsp:cNvPr id="0" name=""/>
        <dsp:cNvSpPr/>
      </dsp:nvSpPr>
      <dsp:spPr>
        <a:xfrm>
          <a:off x="0" y="600"/>
          <a:ext cx="6656769" cy="14057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7A175-D6F1-4C1D-AE79-70ECD45F15C4}">
      <dsp:nvSpPr>
        <dsp:cNvPr id="0" name=""/>
        <dsp:cNvSpPr/>
      </dsp:nvSpPr>
      <dsp:spPr>
        <a:xfrm>
          <a:off x="425229" y="316887"/>
          <a:ext cx="773144" cy="773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1AFF7A-11A7-4376-8A2C-D1AF44B1C8EB}">
      <dsp:nvSpPr>
        <dsp:cNvPr id="0" name=""/>
        <dsp:cNvSpPr/>
      </dsp:nvSpPr>
      <dsp:spPr>
        <a:xfrm>
          <a:off x="1623604" y="600"/>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800100">
            <a:lnSpc>
              <a:spcPct val="90000"/>
            </a:lnSpc>
            <a:spcBef>
              <a:spcPct val="0"/>
            </a:spcBef>
            <a:spcAft>
              <a:spcPct val="35000"/>
            </a:spcAft>
            <a:buNone/>
          </a:pPr>
          <a:r>
            <a:rPr lang="en-GB" sz="1800" kern="1200" dirty="0"/>
            <a:t>Look at examples of existing Risk Assessments for quality required</a:t>
          </a:r>
          <a:endParaRPr lang="en-US" sz="1800" kern="1200" dirty="0"/>
        </a:p>
      </dsp:txBody>
      <dsp:txXfrm>
        <a:off x="1623604" y="600"/>
        <a:ext cx="5033164" cy="1405718"/>
      </dsp:txXfrm>
    </dsp:sp>
    <dsp:sp modelId="{B577BB66-3DCE-4D92-9419-D0715C8D2311}">
      <dsp:nvSpPr>
        <dsp:cNvPr id="0" name=""/>
        <dsp:cNvSpPr/>
      </dsp:nvSpPr>
      <dsp:spPr>
        <a:xfrm>
          <a:off x="0" y="1757748"/>
          <a:ext cx="6656769" cy="14057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D56D6-C733-4086-91DC-DBD768EFC4A6}">
      <dsp:nvSpPr>
        <dsp:cNvPr id="0" name=""/>
        <dsp:cNvSpPr/>
      </dsp:nvSpPr>
      <dsp:spPr>
        <a:xfrm>
          <a:off x="425229" y="2074035"/>
          <a:ext cx="773144" cy="773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1DE071-E120-4081-86A7-6D94506A5574}">
      <dsp:nvSpPr>
        <dsp:cNvPr id="0" name=""/>
        <dsp:cNvSpPr/>
      </dsp:nvSpPr>
      <dsp:spPr>
        <a:xfrm>
          <a:off x="1623604" y="1757748"/>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800100">
            <a:lnSpc>
              <a:spcPct val="90000"/>
            </a:lnSpc>
            <a:spcBef>
              <a:spcPct val="0"/>
            </a:spcBef>
            <a:spcAft>
              <a:spcPct val="35000"/>
            </a:spcAft>
            <a:buNone/>
          </a:pPr>
          <a:r>
            <a:rPr lang="en-GB" sz="1800" b="1" i="1" u="sng" kern="1200" dirty="0"/>
            <a:t>Do not blindly copy and paste large sections without evaluating if this applies or is relevant to your work.</a:t>
          </a:r>
          <a:endParaRPr lang="en-US" sz="1800" kern="1200" dirty="0"/>
        </a:p>
      </dsp:txBody>
      <dsp:txXfrm>
        <a:off x="1623604" y="1757748"/>
        <a:ext cx="5033164" cy="1405718"/>
      </dsp:txXfrm>
    </dsp:sp>
    <dsp:sp modelId="{09252C88-ED56-427D-9061-8708860D3EDF}">
      <dsp:nvSpPr>
        <dsp:cNvPr id="0" name=""/>
        <dsp:cNvSpPr/>
      </dsp:nvSpPr>
      <dsp:spPr>
        <a:xfrm>
          <a:off x="0" y="3514896"/>
          <a:ext cx="6656769" cy="14057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09D65-F07D-4F22-8350-DA8E2834FC3F}">
      <dsp:nvSpPr>
        <dsp:cNvPr id="0" name=""/>
        <dsp:cNvSpPr/>
      </dsp:nvSpPr>
      <dsp:spPr>
        <a:xfrm>
          <a:off x="425229" y="3831182"/>
          <a:ext cx="773144" cy="773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B24386-8A87-47FB-9A1C-B9872B364B19}">
      <dsp:nvSpPr>
        <dsp:cNvPr id="0" name=""/>
        <dsp:cNvSpPr/>
      </dsp:nvSpPr>
      <dsp:spPr>
        <a:xfrm>
          <a:off x="1623604" y="3514896"/>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800100">
            <a:lnSpc>
              <a:spcPct val="90000"/>
            </a:lnSpc>
            <a:spcBef>
              <a:spcPct val="0"/>
            </a:spcBef>
            <a:spcAft>
              <a:spcPct val="35000"/>
            </a:spcAft>
            <a:buNone/>
          </a:pPr>
          <a:r>
            <a:rPr lang="en-GB" sz="1800" kern="1200" dirty="0"/>
            <a:t>Do a first attempt and then seek help and support from your supervisor, members of your group or CBE Experimental Officers and Technician in sections you are unsure of.</a:t>
          </a:r>
          <a:endParaRPr lang="en-US" sz="1800" kern="1200" dirty="0"/>
        </a:p>
      </dsp:txBody>
      <dsp:txXfrm>
        <a:off x="1623604" y="3514896"/>
        <a:ext cx="5033164" cy="1405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E0DA2-F02B-4C12-B30A-25D3F46945D2}">
      <dsp:nvSpPr>
        <dsp:cNvPr id="0" name=""/>
        <dsp:cNvSpPr/>
      </dsp:nvSpPr>
      <dsp:spPr>
        <a:xfrm>
          <a:off x="2487232" y="866524"/>
          <a:ext cx="539397" cy="91440"/>
        </a:xfrm>
        <a:custGeom>
          <a:avLst/>
          <a:gdLst/>
          <a:ahLst/>
          <a:cxnLst/>
          <a:rect l="0" t="0" r="0" b="0"/>
          <a:pathLst>
            <a:path>
              <a:moveTo>
                <a:pt x="0" y="45720"/>
              </a:moveTo>
              <a:lnTo>
                <a:pt x="539397"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42681" y="909391"/>
        <a:ext cx="28499" cy="5705"/>
      </dsp:txXfrm>
    </dsp:sp>
    <dsp:sp modelId="{425D4E43-8B51-4493-BF45-D09AD5DC3486}">
      <dsp:nvSpPr>
        <dsp:cNvPr id="0" name=""/>
        <dsp:cNvSpPr/>
      </dsp:nvSpPr>
      <dsp:spPr>
        <a:xfrm>
          <a:off x="10780" y="168768"/>
          <a:ext cx="2478251" cy="148695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436" tIns="127469" rIns="121436" bIns="127469" numCol="1" spcCol="1270" anchor="ctr" anchorCtr="0">
          <a:noAutofit/>
        </a:bodyPr>
        <a:lstStyle/>
        <a:p>
          <a:pPr marL="0" lvl="0" indent="0" algn="ctr" defTabSz="533400">
            <a:lnSpc>
              <a:spcPct val="90000"/>
            </a:lnSpc>
            <a:spcBef>
              <a:spcPct val="0"/>
            </a:spcBef>
            <a:spcAft>
              <a:spcPct val="35000"/>
            </a:spcAft>
            <a:buNone/>
          </a:pPr>
          <a:r>
            <a:rPr lang="en-GB" sz="1200" kern="1200" dirty="0"/>
            <a:t>Check the Process Risk Assessment spreadsheet</a:t>
          </a:r>
          <a:endParaRPr lang="en-US" sz="1200" kern="1200" dirty="0"/>
        </a:p>
      </dsp:txBody>
      <dsp:txXfrm>
        <a:off x="10780" y="168768"/>
        <a:ext cx="2478251" cy="1486950"/>
      </dsp:txXfrm>
    </dsp:sp>
    <dsp:sp modelId="{76AFA167-5CC3-46B0-B9F8-43981AF0964E}">
      <dsp:nvSpPr>
        <dsp:cNvPr id="0" name=""/>
        <dsp:cNvSpPr/>
      </dsp:nvSpPr>
      <dsp:spPr>
        <a:xfrm>
          <a:off x="5535481" y="866524"/>
          <a:ext cx="539397" cy="91440"/>
        </a:xfrm>
        <a:custGeom>
          <a:avLst/>
          <a:gdLst/>
          <a:ahLst/>
          <a:cxnLst/>
          <a:rect l="0" t="0" r="0" b="0"/>
          <a:pathLst>
            <a:path>
              <a:moveTo>
                <a:pt x="0" y="45720"/>
              </a:moveTo>
              <a:lnTo>
                <a:pt x="539397"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90930" y="909391"/>
        <a:ext cx="28499" cy="5705"/>
      </dsp:txXfrm>
    </dsp:sp>
    <dsp:sp modelId="{BBBB694F-901B-44E6-8579-A9018AA38212}">
      <dsp:nvSpPr>
        <dsp:cNvPr id="0" name=""/>
        <dsp:cNvSpPr/>
      </dsp:nvSpPr>
      <dsp:spPr>
        <a:xfrm>
          <a:off x="3059030" y="168768"/>
          <a:ext cx="2478251" cy="1486950"/>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436" tIns="127469" rIns="121436" bIns="127469" numCol="1" spcCol="1270" anchor="ctr" anchorCtr="0">
          <a:noAutofit/>
        </a:bodyPr>
        <a:lstStyle/>
        <a:p>
          <a:pPr marL="0" lvl="0" indent="0" algn="ctr" defTabSz="533400">
            <a:lnSpc>
              <a:spcPct val="90000"/>
            </a:lnSpc>
            <a:spcBef>
              <a:spcPct val="0"/>
            </a:spcBef>
            <a:spcAft>
              <a:spcPct val="35000"/>
            </a:spcAft>
            <a:buNone/>
          </a:pPr>
          <a:r>
            <a:rPr lang="en-GB" sz="1200" kern="1200" dirty="0"/>
            <a:t>Does an existing Process Risk Assessment already exist similar to your proposed work?</a:t>
          </a:r>
          <a:endParaRPr lang="en-US" sz="1200" kern="1200" dirty="0"/>
        </a:p>
      </dsp:txBody>
      <dsp:txXfrm>
        <a:off x="3059030" y="168768"/>
        <a:ext cx="2478251" cy="1486950"/>
      </dsp:txXfrm>
    </dsp:sp>
    <dsp:sp modelId="{00A8CB4C-7CFA-4410-9425-05BB2D9F371E}">
      <dsp:nvSpPr>
        <dsp:cNvPr id="0" name=""/>
        <dsp:cNvSpPr/>
      </dsp:nvSpPr>
      <dsp:spPr>
        <a:xfrm>
          <a:off x="1249906" y="1653919"/>
          <a:ext cx="6096498" cy="539397"/>
        </a:xfrm>
        <a:custGeom>
          <a:avLst/>
          <a:gdLst/>
          <a:ahLst/>
          <a:cxnLst/>
          <a:rect l="0" t="0" r="0" b="0"/>
          <a:pathLst>
            <a:path>
              <a:moveTo>
                <a:pt x="6096498" y="0"/>
              </a:moveTo>
              <a:lnTo>
                <a:pt x="6096498" y="286798"/>
              </a:lnTo>
              <a:lnTo>
                <a:pt x="0" y="286798"/>
              </a:lnTo>
              <a:lnTo>
                <a:pt x="0" y="539397"/>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45078" y="1920765"/>
        <a:ext cx="306154" cy="5705"/>
      </dsp:txXfrm>
    </dsp:sp>
    <dsp:sp modelId="{B3CD071E-54F9-4A77-B346-6CA82E4097F3}">
      <dsp:nvSpPr>
        <dsp:cNvPr id="0" name=""/>
        <dsp:cNvSpPr/>
      </dsp:nvSpPr>
      <dsp:spPr>
        <a:xfrm>
          <a:off x="6107279" y="168768"/>
          <a:ext cx="2478251" cy="1486950"/>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436" tIns="127469" rIns="121436" bIns="127469" numCol="1" spcCol="1270" anchor="ctr" anchorCtr="0">
          <a:noAutofit/>
        </a:bodyPr>
        <a:lstStyle/>
        <a:p>
          <a:pPr marL="0" lvl="0" indent="0" algn="ctr" defTabSz="533400">
            <a:lnSpc>
              <a:spcPct val="90000"/>
            </a:lnSpc>
            <a:spcBef>
              <a:spcPct val="0"/>
            </a:spcBef>
            <a:spcAft>
              <a:spcPct val="35000"/>
            </a:spcAft>
            <a:buNone/>
          </a:pPr>
          <a:r>
            <a:rPr lang="en-GB" sz="1200" kern="1200" dirty="0"/>
            <a:t>If it does  - write a </a:t>
          </a:r>
          <a:r>
            <a:rPr lang="en-GB" sz="1200" b="1" kern="1200" dirty="0"/>
            <a:t>Risk Assessment Review Record </a:t>
          </a:r>
          <a:r>
            <a:rPr lang="en-GB" sz="1200" kern="1200" dirty="0"/>
            <a:t>to detail your intended work. </a:t>
          </a:r>
          <a:endParaRPr lang="en-US" sz="1200" kern="1200" dirty="0"/>
        </a:p>
      </dsp:txBody>
      <dsp:txXfrm>
        <a:off x="6107279" y="168768"/>
        <a:ext cx="2478251" cy="1486950"/>
      </dsp:txXfrm>
    </dsp:sp>
    <dsp:sp modelId="{D7923D60-5EBD-4034-AE48-DD67A1722419}">
      <dsp:nvSpPr>
        <dsp:cNvPr id="0" name=""/>
        <dsp:cNvSpPr/>
      </dsp:nvSpPr>
      <dsp:spPr>
        <a:xfrm>
          <a:off x="2487232" y="2923472"/>
          <a:ext cx="539397" cy="91440"/>
        </a:xfrm>
        <a:custGeom>
          <a:avLst/>
          <a:gdLst/>
          <a:ahLst/>
          <a:cxnLst/>
          <a:rect l="0" t="0" r="0" b="0"/>
          <a:pathLst>
            <a:path>
              <a:moveTo>
                <a:pt x="0" y="45720"/>
              </a:moveTo>
              <a:lnTo>
                <a:pt x="539397"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42681" y="2966340"/>
        <a:ext cx="28499" cy="5705"/>
      </dsp:txXfrm>
    </dsp:sp>
    <dsp:sp modelId="{F86EB5B0-E11B-4C8E-8845-46D3F57E9CFD}">
      <dsp:nvSpPr>
        <dsp:cNvPr id="0" name=""/>
        <dsp:cNvSpPr/>
      </dsp:nvSpPr>
      <dsp:spPr>
        <a:xfrm>
          <a:off x="10780" y="2225717"/>
          <a:ext cx="2478251" cy="1486950"/>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436" tIns="127469" rIns="121436" bIns="127469" numCol="1" spcCol="1270" anchor="ctr" anchorCtr="0">
          <a:noAutofit/>
        </a:bodyPr>
        <a:lstStyle/>
        <a:p>
          <a:pPr marL="0" lvl="0" indent="0" algn="ctr" defTabSz="533400">
            <a:lnSpc>
              <a:spcPct val="90000"/>
            </a:lnSpc>
            <a:spcBef>
              <a:spcPct val="0"/>
            </a:spcBef>
            <a:spcAft>
              <a:spcPct val="35000"/>
            </a:spcAft>
            <a:buNone/>
          </a:pPr>
          <a:r>
            <a:rPr lang="en-GB" sz="1200" kern="1200" dirty="0"/>
            <a:t>If the process is similar but the chemicals involved/other aspect  have </a:t>
          </a:r>
          <a:r>
            <a:rPr lang="en-GB" sz="1200" i="1" kern="1200" dirty="0"/>
            <a:t>MINOR</a:t>
          </a:r>
          <a:r>
            <a:rPr lang="en-GB" sz="1200" kern="1200" dirty="0"/>
            <a:t>  differences  write a Risk Assessment Review Record to document the changes and list all additional hazards/control measures.</a:t>
          </a:r>
          <a:endParaRPr lang="en-US" sz="1200" kern="1200" dirty="0"/>
        </a:p>
      </dsp:txBody>
      <dsp:txXfrm>
        <a:off x="10780" y="2225717"/>
        <a:ext cx="2478251" cy="1486950"/>
      </dsp:txXfrm>
    </dsp:sp>
    <dsp:sp modelId="{A6C5E1B1-D6F7-43C9-A796-B214C90532F7}">
      <dsp:nvSpPr>
        <dsp:cNvPr id="0" name=""/>
        <dsp:cNvSpPr/>
      </dsp:nvSpPr>
      <dsp:spPr>
        <a:xfrm>
          <a:off x="3059030" y="2225717"/>
          <a:ext cx="2478251" cy="1486950"/>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436" tIns="127469" rIns="121436" bIns="127469" numCol="1" spcCol="1270" anchor="ctr" anchorCtr="0">
          <a:noAutofit/>
        </a:bodyPr>
        <a:lstStyle/>
        <a:p>
          <a:pPr marL="0" lvl="0" indent="0" algn="ctr" defTabSz="533400">
            <a:lnSpc>
              <a:spcPct val="90000"/>
            </a:lnSpc>
            <a:spcBef>
              <a:spcPct val="0"/>
            </a:spcBef>
            <a:spcAft>
              <a:spcPct val="35000"/>
            </a:spcAft>
            <a:buNone/>
          </a:pPr>
          <a:r>
            <a:rPr lang="en-GB" sz="1200" kern="1200" dirty="0"/>
            <a:t>If a Process Risk Assessment does not exist for your proposed work or an existing Risk Assessment requires </a:t>
          </a:r>
          <a:r>
            <a:rPr lang="en-GB" sz="1200" i="1" kern="1200" dirty="0"/>
            <a:t>MAJOR</a:t>
          </a:r>
          <a:r>
            <a:rPr lang="en-GB" sz="1200" kern="1200" dirty="0"/>
            <a:t> changes   – write a new one and include the process and all chemicals associated with the process.</a:t>
          </a:r>
          <a:endParaRPr lang="en-US" sz="1200" kern="1200" dirty="0"/>
        </a:p>
      </dsp:txBody>
      <dsp:txXfrm>
        <a:off x="3059030" y="2225717"/>
        <a:ext cx="2478251" cy="1486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F632-E6D3-4AA0-8B69-6020F5E241CA}">
      <dsp:nvSpPr>
        <dsp:cNvPr id="0" name=""/>
        <dsp:cNvSpPr/>
      </dsp:nvSpPr>
      <dsp:spPr>
        <a:xfrm>
          <a:off x="0"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Check the Chemical Inventory  spreadsheet and list of associated process risk assessments </a:t>
          </a:r>
          <a:endParaRPr lang="en-US" sz="1200" kern="1200" dirty="0"/>
        </a:p>
      </dsp:txBody>
      <dsp:txXfrm>
        <a:off x="0" y="194592"/>
        <a:ext cx="2686347" cy="1611808"/>
      </dsp:txXfrm>
    </dsp:sp>
    <dsp:sp modelId="{5A8E2F76-BA56-462D-866E-A1F0D7083195}">
      <dsp:nvSpPr>
        <dsp:cNvPr id="0" name=""/>
        <dsp:cNvSpPr/>
      </dsp:nvSpPr>
      <dsp:spPr>
        <a:xfrm>
          <a:off x="2954982" y="194592"/>
          <a:ext cx="2686347" cy="1611808"/>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Does an existing Process Risk Assessment exist that includes your proposed chemical or is there an existing COSHH ?</a:t>
          </a:r>
          <a:endParaRPr lang="en-US" sz="1200" kern="1200" dirty="0"/>
        </a:p>
      </dsp:txBody>
      <dsp:txXfrm>
        <a:off x="2954982" y="194592"/>
        <a:ext cx="2686347" cy="1611808"/>
      </dsp:txXfrm>
    </dsp:sp>
    <dsp:sp modelId="{F391DCA1-DDF1-4DAC-9800-6AF398427235}">
      <dsp:nvSpPr>
        <dsp:cNvPr id="0" name=""/>
        <dsp:cNvSpPr/>
      </dsp:nvSpPr>
      <dsp:spPr>
        <a:xfrm>
          <a:off x="5909964" y="194592"/>
          <a:ext cx="2686347" cy="1611808"/>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If YES  and its similar to your proposed work  - write a Risk Assessment Review Record to detail your intended work. </a:t>
          </a:r>
          <a:endParaRPr lang="en-US" sz="1200" kern="1200" dirty="0"/>
        </a:p>
      </dsp:txBody>
      <dsp:txXfrm>
        <a:off x="5909964" y="194592"/>
        <a:ext cx="2686347" cy="1611808"/>
      </dsp:txXfrm>
    </dsp:sp>
    <dsp:sp modelId="{A5EF3BFC-51B4-444F-B3EE-71D932592895}">
      <dsp:nvSpPr>
        <dsp:cNvPr id="0" name=""/>
        <dsp:cNvSpPr/>
      </dsp:nvSpPr>
      <dsp:spPr>
        <a:xfrm>
          <a:off x="0" y="2075035"/>
          <a:ext cx="2686347" cy="161180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If the process is similar and there are only </a:t>
          </a:r>
          <a:r>
            <a:rPr lang="en-GB" sz="1200" i="1" kern="1200" dirty="0"/>
            <a:t>MINOR </a:t>
          </a:r>
          <a:r>
            <a:rPr lang="en-GB" sz="1200" kern="1200" dirty="0"/>
            <a:t> differences in the chemicals uses   write Risk Assessment Review Record to document the changes and list all additional hazards/control measures.</a:t>
          </a:r>
          <a:endParaRPr lang="en-US" sz="1200" kern="1200" dirty="0"/>
        </a:p>
      </dsp:txBody>
      <dsp:txXfrm>
        <a:off x="0" y="2075035"/>
        <a:ext cx="2686347" cy="1611808"/>
      </dsp:txXfrm>
    </dsp:sp>
    <dsp:sp modelId="{869023F1-0104-47A7-91B6-79B7A11A09EC}">
      <dsp:nvSpPr>
        <dsp:cNvPr id="0" name=""/>
        <dsp:cNvSpPr/>
      </dsp:nvSpPr>
      <dsp:spPr>
        <a:xfrm>
          <a:off x="2954982" y="2075035"/>
          <a:ext cx="2686347" cy="1611808"/>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If a Process Risk Assessment or COSHH  does not exist for the chemical you propose or there are </a:t>
          </a:r>
          <a:r>
            <a:rPr lang="en-GB" sz="1200" i="1" kern="1200" dirty="0"/>
            <a:t>MAJOR</a:t>
          </a:r>
          <a:r>
            <a:rPr lang="en-GB" sz="1200" kern="1200" dirty="0"/>
            <a:t>  differences ( more hazardous)  from an existing process risk assessment   – write a new one and include the process and all chemicals associated with the process.</a:t>
          </a:r>
          <a:endParaRPr lang="en-US" sz="1200" kern="1200" dirty="0"/>
        </a:p>
      </dsp:txBody>
      <dsp:txXfrm>
        <a:off x="2954982" y="2075035"/>
        <a:ext cx="2686347" cy="1611808"/>
      </dsp:txXfrm>
    </dsp:sp>
    <dsp:sp modelId="{177C5C1C-8BEE-4BFD-8BA6-AFB119065E90}">
      <dsp:nvSpPr>
        <dsp:cNvPr id="0" name=""/>
        <dsp:cNvSpPr/>
      </dsp:nvSpPr>
      <dsp:spPr>
        <a:xfrm>
          <a:off x="5909964"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Form will guide you to complete a DSEAR assessment if one is required.</a:t>
          </a:r>
          <a:endParaRPr lang="en-US" sz="1200" kern="1200" dirty="0"/>
        </a:p>
      </dsp:txBody>
      <dsp:txXfrm>
        <a:off x="5909964" y="2075035"/>
        <a:ext cx="2686347" cy="1611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1A443-89C8-4D49-9E34-E12C96628A9F}">
      <dsp:nvSpPr>
        <dsp:cNvPr id="0" name=""/>
        <dsp:cNvSpPr/>
      </dsp:nvSpPr>
      <dsp:spPr>
        <a:xfrm>
          <a:off x="0"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Check the Biological Risk Assessment   spreadsheet.</a:t>
          </a:r>
          <a:endParaRPr lang="en-US" sz="1100" kern="1200" dirty="0"/>
        </a:p>
      </dsp:txBody>
      <dsp:txXfrm>
        <a:off x="0" y="194592"/>
        <a:ext cx="2686347" cy="1611808"/>
      </dsp:txXfrm>
    </dsp:sp>
    <dsp:sp modelId="{ACBFEC10-EE01-4ED5-9C26-5C8734CA4DBD}">
      <dsp:nvSpPr>
        <dsp:cNvPr id="0" name=""/>
        <dsp:cNvSpPr/>
      </dsp:nvSpPr>
      <dsp:spPr>
        <a:xfrm>
          <a:off x="2954982" y="194592"/>
          <a:ext cx="2686347" cy="1611808"/>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Does an existing Biological  Risk Assessment exist that includes your proposed material ?</a:t>
          </a:r>
          <a:endParaRPr lang="en-US" sz="1100" kern="1200" dirty="0"/>
        </a:p>
      </dsp:txBody>
      <dsp:txXfrm>
        <a:off x="2954982" y="194592"/>
        <a:ext cx="2686347" cy="1611808"/>
      </dsp:txXfrm>
    </dsp:sp>
    <dsp:sp modelId="{644E56AC-296F-493C-8EAF-48E4F7139A76}">
      <dsp:nvSpPr>
        <dsp:cNvPr id="0" name=""/>
        <dsp:cNvSpPr/>
      </dsp:nvSpPr>
      <dsp:spPr>
        <a:xfrm>
          <a:off x="5909964" y="194592"/>
          <a:ext cx="2686347" cy="1611808"/>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If it does and its similar to your proposed work  - write a Risk Assessment Review Record to detail your intended work. </a:t>
          </a:r>
          <a:endParaRPr lang="en-US" sz="1100" kern="1200" dirty="0"/>
        </a:p>
      </dsp:txBody>
      <dsp:txXfrm>
        <a:off x="5909964" y="194592"/>
        <a:ext cx="2686347" cy="1611808"/>
      </dsp:txXfrm>
    </dsp:sp>
    <dsp:sp modelId="{8C57FE7F-0223-4FCC-975B-AE071D579830}">
      <dsp:nvSpPr>
        <dsp:cNvPr id="0" name=""/>
        <dsp:cNvSpPr/>
      </dsp:nvSpPr>
      <dsp:spPr>
        <a:xfrm>
          <a:off x="1477491" y="2075035"/>
          <a:ext cx="2686347" cy="161180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If the process is similar but the biological material  involved is only </a:t>
          </a:r>
          <a:r>
            <a:rPr lang="en-GB" sz="1100" i="1" kern="1200" dirty="0"/>
            <a:t>MINORLY</a:t>
          </a:r>
          <a:r>
            <a:rPr lang="en-GB" sz="1100" kern="1200" dirty="0"/>
            <a:t> different write Risk Assessment Review Record to document the changes and list all additional hazards/control measures. Vice Versa – if the process is </a:t>
          </a:r>
          <a:r>
            <a:rPr lang="en-GB" sz="1100" i="1" kern="1200" dirty="0"/>
            <a:t>MINORLY</a:t>
          </a:r>
          <a:r>
            <a:rPr lang="en-GB" sz="1100" kern="1200" dirty="0"/>
            <a:t> different but the Biological Material is the same  write a Risk Assessment Review.</a:t>
          </a:r>
          <a:endParaRPr lang="en-US" sz="1100" kern="1200" dirty="0"/>
        </a:p>
      </dsp:txBody>
      <dsp:txXfrm>
        <a:off x="1477491" y="2075035"/>
        <a:ext cx="2686347" cy="1611808"/>
      </dsp:txXfrm>
    </dsp:sp>
    <dsp:sp modelId="{C65679BD-87D5-424B-8B86-E7CFF41D12B5}">
      <dsp:nvSpPr>
        <dsp:cNvPr id="0" name=""/>
        <dsp:cNvSpPr/>
      </dsp:nvSpPr>
      <dsp:spPr>
        <a:xfrm>
          <a:off x="4432473" y="2075035"/>
          <a:ext cx="2686347" cy="1611808"/>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If a Biological  Risk Assessment does not exist for the material  you propose or the process/material  are  </a:t>
          </a:r>
          <a:r>
            <a:rPr lang="en-GB" sz="1100" b="1" kern="1200" dirty="0"/>
            <a:t>MAJORLY</a:t>
          </a:r>
          <a:r>
            <a:rPr lang="en-GB" sz="1100" kern="1200" dirty="0"/>
            <a:t> different  ( more hazardous)  from an existing Biological  risk assessment   – write a new one.</a:t>
          </a:r>
          <a:endParaRPr lang="en-US" sz="1100" kern="1200" dirty="0"/>
        </a:p>
      </dsp:txBody>
      <dsp:txXfrm>
        <a:off x="4432473" y="2075035"/>
        <a:ext cx="2686347" cy="1611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022F7-A392-4B3B-A559-968514F3F6F0}">
      <dsp:nvSpPr>
        <dsp:cNvPr id="0" name=""/>
        <dsp:cNvSpPr/>
      </dsp:nvSpPr>
      <dsp:spPr>
        <a:xfrm>
          <a:off x="0" y="600"/>
          <a:ext cx="6656769" cy="14057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F398E-8A01-45D0-8958-C11B55953E8B}">
      <dsp:nvSpPr>
        <dsp:cNvPr id="0" name=""/>
        <dsp:cNvSpPr/>
      </dsp:nvSpPr>
      <dsp:spPr>
        <a:xfrm>
          <a:off x="425229" y="316887"/>
          <a:ext cx="773144" cy="773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FFFD3C-DBB2-4DFA-A445-DE572E35150A}">
      <dsp:nvSpPr>
        <dsp:cNvPr id="0" name=""/>
        <dsp:cNvSpPr/>
      </dsp:nvSpPr>
      <dsp:spPr>
        <a:xfrm>
          <a:off x="1623604" y="600"/>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1066800">
            <a:lnSpc>
              <a:spcPct val="90000"/>
            </a:lnSpc>
            <a:spcBef>
              <a:spcPct val="0"/>
            </a:spcBef>
            <a:spcAft>
              <a:spcPct val="35000"/>
            </a:spcAft>
            <a:buNone/>
          </a:pPr>
          <a:r>
            <a:rPr lang="en-GB" sz="2400" kern="1200" dirty="0"/>
            <a:t>Risk Assessments should be reviewed annually or before if a change occurs.</a:t>
          </a:r>
          <a:endParaRPr lang="en-US" sz="2400" kern="1200" dirty="0"/>
        </a:p>
      </dsp:txBody>
      <dsp:txXfrm>
        <a:off x="1623604" y="600"/>
        <a:ext cx="5033164" cy="1405718"/>
      </dsp:txXfrm>
    </dsp:sp>
    <dsp:sp modelId="{8ECD8401-3A1C-4E90-BF96-F7565E07664F}">
      <dsp:nvSpPr>
        <dsp:cNvPr id="0" name=""/>
        <dsp:cNvSpPr/>
      </dsp:nvSpPr>
      <dsp:spPr>
        <a:xfrm>
          <a:off x="0" y="1757748"/>
          <a:ext cx="6656769" cy="14057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DA907-C497-42DC-A062-FBD3778AD56E}">
      <dsp:nvSpPr>
        <dsp:cNvPr id="0" name=""/>
        <dsp:cNvSpPr/>
      </dsp:nvSpPr>
      <dsp:spPr>
        <a:xfrm>
          <a:off x="425229" y="2074035"/>
          <a:ext cx="773144" cy="773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64D651-B975-4CD9-90D3-F199F53C4F64}">
      <dsp:nvSpPr>
        <dsp:cNvPr id="0" name=""/>
        <dsp:cNvSpPr/>
      </dsp:nvSpPr>
      <dsp:spPr>
        <a:xfrm>
          <a:off x="1623604" y="1757748"/>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1066800">
            <a:lnSpc>
              <a:spcPct val="90000"/>
            </a:lnSpc>
            <a:spcBef>
              <a:spcPct val="0"/>
            </a:spcBef>
            <a:spcAft>
              <a:spcPct val="35000"/>
            </a:spcAft>
            <a:buNone/>
          </a:pPr>
          <a:r>
            <a:rPr lang="en-GB" sz="2400" kern="1200" dirty="0"/>
            <a:t>Reviews can be for  </a:t>
          </a:r>
          <a:r>
            <a:rPr lang="en-GB" sz="2400" i="1" kern="1200" dirty="0"/>
            <a:t>MINOR</a:t>
          </a:r>
          <a:r>
            <a:rPr lang="en-GB" sz="2400" kern="1200" dirty="0"/>
            <a:t> or </a:t>
          </a:r>
          <a:r>
            <a:rPr lang="en-GB" sz="2400" i="1" kern="1200" dirty="0"/>
            <a:t>MAJOR</a:t>
          </a:r>
          <a:r>
            <a:rPr lang="en-GB" sz="2400" kern="1200" dirty="0"/>
            <a:t> changes but both need to be assessed and recorded.</a:t>
          </a:r>
          <a:endParaRPr lang="en-US" sz="2400" kern="1200" dirty="0"/>
        </a:p>
      </dsp:txBody>
      <dsp:txXfrm>
        <a:off x="1623604" y="1757748"/>
        <a:ext cx="5033164" cy="1405718"/>
      </dsp:txXfrm>
    </dsp:sp>
    <dsp:sp modelId="{A7E1217D-B8E6-4CB0-A58F-EF38E7D93AE8}">
      <dsp:nvSpPr>
        <dsp:cNvPr id="0" name=""/>
        <dsp:cNvSpPr/>
      </dsp:nvSpPr>
      <dsp:spPr>
        <a:xfrm>
          <a:off x="0" y="3514896"/>
          <a:ext cx="6656769" cy="14057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C04EA-254E-4001-8F8B-F4F64491D706}">
      <dsp:nvSpPr>
        <dsp:cNvPr id="0" name=""/>
        <dsp:cNvSpPr/>
      </dsp:nvSpPr>
      <dsp:spPr>
        <a:xfrm>
          <a:off x="425229" y="3831182"/>
          <a:ext cx="773144" cy="773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8E407C-5A1C-496A-9EBE-9B0BEC9B0927}">
      <dsp:nvSpPr>
        <dsp:cNvPr id="0" name=""/>
        <dsp:cNvSpPr/>
      </dsp:nvSpPr>
      <dsp:spPr>
        <a:xfrm>
          <a:off x="1623604" y="3514896"/>
          <a:ext cx="5033164" cy="140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2" tIns="148772" rIns="148772" bIns="148772" numCol="1" spcCol="1270" anchor="ctr" anchorCtr="0">
          <a:noAutofit/>
        </a:bodyPr>
        <a:lstStyle/>
        <a:p>
          <a:pPr marL="0" lvl="0" indent="0" algn="l" defTabSz="1066800">
            <a:lnSpc>
              <a:spcPct val="90000"/>
            </a:lnSpc>
            <a:spcBef>
              <a:spcPct val="0"/>
            </a:spcBef>
            <a:spcAft>
              <a:spcPct val="35000"/>
            </a:spcAft>
            <a:buNone/>
          </a:pPr>
          <a:r>
            <a:rPr lang="en-GB" sz="2400" b="1" kern="1200" dirty="0"/>
            <a:t>Risk Assessment Review Record </a:t>
          </a:r>
          <a:r>
            <a:rPr lang="en-GB" sz="2400" kern="1200" dirty="0"/>
            <a:t>should be used. Detail in here what the change is and why.</a:t>
          </a:r>
          <a:endParaRPr lang="en-US" sz="2400" kern="1200" dirty="0"/>
        </a:p>
      </dsp:txBody>
      <dsp:txXfrm>
        <a:off x="1623604" y="3514896"/>
        <a:ext cx="5033164" cy="1405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56FA4-904F-4E18-8E00-5CC896ACBE6D}">
      <dsp:nvSpPr>
        <dsp:cNvPr id="0" name=""/>
        <dsp:cNvSpPr/>
      </dsp:nvSpPr>
      <dsp:spPr>
        <a:xfrm>
          <a:off x="2487335" y="866149"/>
          <a:ext cx="539421" cy="91440"/>
        </a:xfrm>
        <a:custGeom>
          <a:avLst/>
          <a:gdLst/>
          <a:ahLst/>
          <a:cxnLst/>
          <a:rect l="0" t="0" r="0" b="0"/>
          <a:pathLst>
            <a:path>
              <a:moveTo>
                <a:pt x="0" y="45720"/>
              </a:moveTo>
              <a:lnTo>
                <a:pt x="539421"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42795" y="909016"/>
        <a:ext cx="28501" cy="5705"/>
      </dsp:txXfrm>
    </dsp:sp>
    <dsp:sp modelId="{DEF7CE63-B499-4B6A-B2B9-18DDF31F2AF5}">
      <dsp:nvSpPr>
        <dsp:cNvPr id="0" name=""/>
        <dsp:cNvSpPr/>
      </dsp:nvSpPr>
      <dsp:spPr>
        <a:xfrm>
          <a:off x="10781" y="168363"/>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GB" sz="1200" kern="1200" dirty="0"/>
            <a:t>New Risk Assessment written/ Risk Assessment review form written</a:t>
          </a:r>
          <a:endParaRPr lang="en-US" sz="1200" kern="1200" dirty="0"/>
        </a:p>
      </dsp:txBody>
      <dsp:txXfrm>
        <a:off x="10781" y="168363"/>
        <a:ext cx="2478354" cy="1487012"/>
      </dsp:txXfrm>
    </dsp:sp>
    <dsp:sp modelId="{4F63CC63-6A3F-40C0-A279-4E28780492DE}">
      <dsp:nvSpPr>
        <dsp:cNvPr id="0" name=""/>
        <dsp:cNvSpPr/>
      </dsp:nvSpPr>
      <dsp:spPr>
        <a:xfrm>
          <a:off x="5535711" y="866149"/>
          <a:ext cx="539421" cy="91440"/>
        </a:xfrm>
        <a:custGeom>
          <a:avLst/>
          <a:gdLst/>
          <a:ahLst/>
          <a:cxnLst/>
          <a:rect l="0" t="0" r="0" b="0"/>
          <a:pathLst>
            <a:path>
              <a:moveTo>
                <a:pt x="0" y="45720"/>
              </a:moveTo>
              <a:lnTo>
                <a:pt x="539421"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91171" y="909016"/>
        <a:ext cx="28501" cy="5705"/>
      </dsp:txXfrm>
    </dsp:sp>
    <dsp:sp modelId="{5FB876E6-F492-49C7-BAC9-43682B162142}">
      <dsp:nvSpPr>
        <dsp:cNvPr id="0" name=""/>
        <dsp:cNvSpPr/>
      </dsp:nvSpPr>
      <dsp:spPr>
        <a:xfrm>
          <a:off x="3059156" y="168363"/>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GB" sz="1200" kern="1200" dirty="0"/>
            <a:t>Risk Assessments must be meticulously checked  and signed by supervisor. The Supervisor is the first reviewer and must return risk assessment to proposer if amendments are required or information is missing.</a:t>
          </a:r>
          <a:endParaRPr lang="en-US" sz="1200" kern="1200" dirty="0"/>
        </a:p>
      </dsp:txBody>
      <dsp:txXfrm>
        <a:off x="3059156" y="168363"/>
        <a:ext cx="2478354" cy="1487012"/>
      </dsp:txXfrm>
    </dsp:sp>
    <dsp:sp modelId="{54F7CE7E-9BDC-442F-967C-B602964A2B8A}">
      <dsp:nvSpPr>
        <dsp:cNvPr id="0" name=""/>
        <dsp:cNvSpPr/>
      </dsp:nvSpPr>
      <dsp:spPr>
        <a:xfrm>
          <a:off x="1249958" y="1653575"/>
          <a:ext cx="6096751" cy="539421"/>
        </a:xfrm>
        <a:custGeom>
          <a:avLst/>
          <a:gdLst/>
          <a:ahLst/>
          <a:cxnLst/>
          <a:rect l="0" t="0" r="0" b="0"/>
          <a:pathLst>
            <a:path>
              <a:moveTo>
                <a:pt x="6096751" y="0"/>
              </a:moveTo>
              <a:lnTo>
                <a:pt x="6096751" y="286810"/>
              </a:lnTo>
              <a:lnTo>
                <a:pt x="0" y="286810"/>
              </a:lnTo>
              <a:lnTo>
                <a:pt x="0" y="539421"/>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45250" y="1920433"/>
        <a:ext cx="306167" cy="5705"/>
      </dsp:txXfrm>
    </dsp:sp>
    <dsp:sp modelId="{F537011A-E835-4690-AF9A-46A96EB715FF}">
      <dsp:nvSpPr>
        <dsp:cNvPr id="0" name=""/>
        <dsp:cNvSpPr/>
      </dsp:nvSpPr>
      <dsp:spPr>
        <a:xfrm>
          <a:off x="6107532" y="168363"/>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GB" sz="1200" kern="1200" dirty="0"/>
            <a:t>Reviewed Risk Assessments  signed by the supervisor must be sent for approval to</a:t>
          </a:r>
        </a:p>
        <a:p>
          <a:pPr marL="0" lvl="0" indent="0" algn="ctr" defTabSz="533400">
            <a:lnSpc>
              <a:spcPct val="90000"/>
            </a:lnSpc>
            <a:spcBef>
              <a:spcPct val="0"/>
            </a:spcBef>
            <a:spcAft>
              <a:spcPct val="35000"/>
            </a:spcAft>
            <a:buNone/>
          </a:pPr>
          <a:r>
            <a:rPr lang="en-GB" sz="1200" kern="1200" dirty="0">
              <a:hlinkClick xmlns:r="http://schemas.openxmlformats.org/officeDocument/2006/relationships" r:id="rId1"/>
            </a:rPr>
            <a:t>Shared.ws.safety@lboro.ac.uk</a:t>
          </a:r>
          <a:r>
            <a:rPr lang="en-GB" sz="1200" kern="1200" dirty="0"/>
            <a:t> </a:t>
          </a:r>
          <a:endParaRPr lang="en-US" sz="1200" kern="1200" dirty="0"/>
        </a:p>
      </dsp:txBody>
      <dsp:txXfrm>
        <a:off x="6107532" y="168363"/>
        <a:ext cx="2478354" cy="1487012"/>
      </dsp:txXfrm>
    </dsp:sp>
    <dsp:sp modelId="{2199879B-D405-4583-B7B1-61FBC9E20EDD}">
      <dsp:nvSpPr>
        <dsp:cNvPr id="0" name=""/>
        <dsp:cNvSpPr/>
      </dsp:nvSpPr>
      <dsp:spPr>
        <a:xfrm>
          <a:off x="2487335" y="2923183"/>
          <a:ext cx="539421" cy="91440"/>
        </a:xfrm>
        <a:custGeom>
          <a:avLst/>
          <a:gdLst/>
          <a:ahLst/>
          <a:cxnLst/>
          <a:rect l="0" t="0" r="0" b="0"/>
          <a:pathLst>
            <a:path>
              <a:moveTo>
                <a:pt x="0" y="45720"/>
              </a:moveTo>
              <a:lnTo>
                <a:pt x="539421"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42795" y="2966050"/>
        <a:ext cx="28501" cy="5705"/>
      </dsp:txXfrm>
    </dsp:sp>
    <dsp:sp modelId="{D67E3379-7E3B-4637-B534-D8FA9E7E5BF6}">
      <dsp:nvSpPr>
        <dsp:cNvPr id="0" name=""/>
        <dsp:cNvSpPr/>
      </dsp:nvSpPr>
      <dsp:spPr>
        <a:xfrm>
          <a:off x="10781" y="2225397"/>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US" sz="1200" kern="1200" dirty="0"/>
            <a:t>Risk Assessment approved by member of shared safety team or author is contacted to make amendments.</a:t>
          </a:r>
        </a:p>
      </dsp:txBody>
      <dsp:txXfrm>
        <a:off x="10781" y="2225397"/>
        <a:ext cx="2478354" cy="1487012"/>
      </dsp:txXfrm>
    </dsp:sp>
    <dsp:sp modelId="{6E2213D9-9383-4FD9-8E28-C035F0EFAA5F}">
      <dsp:nvSpPr>
        <dsp:cNvPr id="0" name=""/>
        <dsp:cNvSpPr/>
      </dsp:nvSpPr>
      <dsp:spPr>
        <a:xfrm>
          <a:off x="5535711" y="2923183"/>
          <a:ext cx="539421" cy="91440"/>
        </a:xfrm>
        <a:custGeom>
          <a:avLst/>
          <a:gdLst/>
          <a:ahLst/>
          <a:cxnLst/>
          <a:rect l="0" t="0" r="0" b="0"/>
          <a:pathLst>
            <a:path>
              <a:moveTo>
                <a:pt x="0" y="45720"/>
              </a:moveTo>
              <a:lnTo>
                <a:pt x="539421"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91171" y="2966050"/>
        <a:ext cx="28501" cy="5705"/>
      </dsp:txXfrm>
    </dsp:sp>
    <dsp:sp modelId="{015D6C63-89F7-41FA-A725-213BC1563930}">
      <dsp:nvSpPr>
        <dsp:cNvPr id="0" name=""/>
        <dsp:cNvSpPr/>
      </dsp:nvSpPr>
      <dsp:spPr>
        <a:xfrm>
          <a:off x="3059156" y="2225397"/>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US" sz="1200" kern="1200" dirty="0"/>
            <a:t>Approved signed copy is sent to author. A copy must be sent to Laboratory Manager</a:t>
          </a:r>
        </a:p>
      </dsp:txBody>
      <dsp:txXfrm>
        <a:off x="3059156" y="2225397"/>
        <a:ext cx="2478354" cy="1487012"/>
      </dsp:txXfrm>
    </dsp:sp>
    <dsp:sp modelId="{A4814282-BD4D-477D-9D87-FABB5845628B}">
      <dsp:nvSpPr>
        <dsp:cNvPr id="0" name=""/>
        <dsp:cNvSpPr/>
      </dsp:nvSpPr>
      <dsp:spPr>
        <a:xfrm>
          <a:off x="6107532" y="2225397"/>
          <a:ext cx="2478354" cy="148701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1441" tIns="127474" rIns="121441" bIns="127474" numCol="1" spcCol="1270" anchor="ctr" anchorCtr="0">
          <a:noAutofit/>
        </a:bodyPr>
        <a:lstStyle/>
        <a:p>
          <a:pPr marL="0" lvl="0" indent="0" algn="ctr" defTabSz="533400">
            <a:lnSpc>
              <a:spcPct val="90000"/>
            </a:lnSpc>
            <a:spcBef>
              <a:spcPct val="0"/>
            </a:spcBef>
            <a:spcAft>
              <a:spcPct val="35000"/>
            </a:spcAft>
            <a:buNone/>
          </a:pPr>
          <a:r>
            <a:rPr lang="en-GB" sz="1200" kern="1200" dirty="0"/>
            <a:t>Laboratory manage acts as  Document Controller  and files risk assessment centrally.</a:t>
          </a:r>
          <a:endParaRPr lang="en-US" sz="1200" kern="1200" dirty="0"/>
        </a:p>
      </dsp:txBody>
      <dsp:txXfrm>
        <a:off x="6107532" y="2225397"/>
        <a:ext cx="2478354" cy="1487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1C9A9-38C0-420F-8B0E-E39E99C0249B}">
      <dsp:nvSpPr>
        <dsp:cNvPr id="0" name=""/>
        <dsp:cNvSpPr/>
      </dsp:nvSpPr>
      <dsp:spPr>
        <a:xfrm>
          <a:off x="551905" y="568218"/>
          <a:ext cx="1544062" cy="1544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8BC8B-B322-449D-87DD-51398F59DFCE}">
      <dsp:nvSpPr>
        <dsp:cNvPr id="0" name=""/>
        <dsp:cNvSpPr/>
      </dsp:nvSpPr>
      <dsp:spPr>
        <a:xfrm>
          <a:off x="880968" y="897281"/>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8772AA-FD2F-4B50-9D19-2C8DE1F4D60E}">
      <dsp:nvSpPr>
        <dsp:cNvPr id="0" name=""/>
        <dsp:cNvSpPr/>
      </dsp:nvSpPr>
      <dsp:spPr>
        <a:xfrm>
          <a:off x="58312" y="259321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a:t>CBE LEARN page</a:t>
          </a:r>
          <a:endParaRPr lang="en-US" sz="2300" kern="1200" dirty="0"/>
        </a:p>
      </dsp:txBody>
      <dsp:txXfrm>
        <a:off x="58312" y="2593218"/>
        <a:ext cx="2531250" cy="720000"/>
      </dsp:txXfrm>
    </dsp:sp>
    <dsp:sp modelId="{9394757F-2AA2-4304-BCCC-59ED71E337A9}">
      <dsp:nvSpPr>
        <dsp:cNvPr id="0" name=""/>
        <dsp:cNvSpPr/>
      </dsp:nvSpPr>
      <dsp:spPr>
        <a:xfrm>
          <a:off x="3526124" y="568218"/>
          <a:ext cx="1544062" cy="1544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9C1CF-6821-4CD1-BA4C-4917EB179609}">
      <dsp:nvSpPr>
        <dsp:cNvPr id="0" name=""/>
        <dsp:cNvSpPr/>
      </dsp:nvSpPr>
      <dsp:spPr>
        <a:xfrm>
          <a:off x="3855187" y="897281"/>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E88479-0DA3-48D9-A8EA-2FB5FBB7A027}">
      <dsp:nvSpPr>
        <dsp:cNvPr id="0" name=""/>
        <dsp:cNvSpPr/>
      </dsp:nvSpPr>
      <dsp:spPr>
        <a:xfrm>
          <a:off x="3032531" y="259321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a:t>CBE </a:t>
          </a:r>
          <a:r>
            <a:rPr lang="en-GB" sz="2300" kern="1200" dirty="0" err="1"/>
            <a:t>WorkSpace</a:t>
          </a:r>
          <a:r>
            <a:rPr lang="en-GB" sz="2300" kern="1200"/>
            <a:t>  </a:t>
          </a:r>
          <a:r>
            <a:rPr lang="en-GB" sz="2300" kern="1200" dirty="0"/>
            <a:t>( </a:t>
          </a:r>
          <a:r>
            <a:rPr lang="en-GB" sz="2300" kern="1200"/>
            <a:t>CBE-QUAL)/TEAMS   </a:t>
          </a:r>
          <a:endParaRPr lang="en-US" sz="2300" kern="1200" dirty="0"/>
        </a:p>
      </dsp:txBody>
      <dsp:txXfrm>
        <a:off x="3032531" y="2593218"/>
        <a:ext cx="2531250" cy="720000"/>
      </dsp:txXfrm>
    </dsp:sp>
    <dsp:sp modelId="{2538683F-B36B-46F1-B73C-E057B2892A25}">
      <dsp:nvSpPr>
        <dsp:cNvPr id="0" name=""/>
        <dsp:cNvSpPr/>
      </dsp:nvSpPr>
      <dsp:spPr>
        <a:xfrm>
          <a:off x="6500343" y="568218"/>
          <a:ext cx="1544062" cy="15440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A5134-63F5-4E0A-ADD5-8E911D16AB00}">
      <dsp:nvSpPr>
        <dsp:cNvPr id="0" name=""/>
        <dsp:cNvSpPr/>
      </dsp:nvSpPr>
      <dsp:spPr>
        <a:xfrm>
          <a:off x="6829406" y="897281"/>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283F7A-CFA3-46BD-9016-82DCED95DED4}">
      <dsp:nvSpPr>
        <dsp:cNvPr id="0" name=""/>
        <dsp:cNvSpPr/>
      </dsp:nvSpPr>
      <dsp:spPr>
        <a:xfrm>
          <a:off x="6006749" y="259321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a:t>Hard copy file </a:t>
          </a:r>
          <a:endParaRPr lang="en-US" sz="2300" kern="1200" dirty="0"/>
        </a:p>
      </dsp:txBody>
      <dsp:txXfrm>
        <a:off x="6006749" y="2593218"/>
        <a:ext cx="253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BB1B5-08FC-4821-A4ED-1784962EC538}" type="datetimeFigureOut">
              <a:rPr lang="en-GB" smtClean="0"/>
              <a:t>04/09/2023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833BB-3C66-449C-8585-68D3BE3FE470}" type="slidenum">
              <a:rPr lang="en-GB" smtClean="0"/>
              <a:t>‹#›</a:t>
            </a:fld>
            <a:endParaRPr lang="en-GB" dirty="0"/>
          </a:p>
        </p:txBody>
      </p:sp>
    </p:spTree>
    <p:extLst>
      <p:ext uri="{BB962C8B-B14F-4D97-AF65-F5344CB8AC3E}">
        <p14:creationId xmlns:p14="http://schemas.microsoft.com/office/powerpoint/2010/main" val="24477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 – on this page you need to complete the title of the project and who is part of this project including the PI.  Remember to add your name, date and signature.</a:t>
            </a:r>
          </a:p>
          <a:p>
            <a:r>
              <a:rPr lang="en-GB" dirty="0"/>
              <a:t>Page 2 – Introduction – This is a description of the project, experiments that will be conducted and where it will take place. Give as much detail as possible e.g  assays you will use, equipment you will use. </a:t>
            </a:r>
          </a:p>
        </p:txBody>
      </p:sp>
      <p:sp>
        <p:nvSpPr>
          <p:cNvPr id="4" name="Slide Number Placeholder 3"/>
          <p:cNvSpPr>
            <a:spLocks noGrp="1"/>
          </p:cNvSpPr>
          <p:nvPr>
            <p:ph type="sldNum" sz="quarter" idx="5"/>
          </p:nvPr>
        </p:nvSpPr>
        <p:spPr/>
        <p:txBody>
          <a:bodyPr/>
          <a:lstStyle/>
          <a:p>
            <a:fld id="{83A833BB-3C66-449C-8585-68D3BE3FE470}" type="slidenum">
              <a:rPr lang="en-GB" smtClean="0"/>
              <a:t>8</a:t>
            </a:fld>
            <a:endParaRPr lang="en-GB" dirty="0"/>
          </a:p>
        </p:txBody>
      </p:sp>
    </p:spTree>
    <p:extLst>
      <p:ext uri="{BB962C8B-B14F-4D97-AF65-F5344CB8AC3E}">
        <p14:creationId xmlns:p14="http://schemas.microsoft.com/office/powerpoint/2010/main" val="22484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3/4 – These pages are about the biological material you intend to use. What is it and where is it being sourced from? What has it been screened for? Answer the questions about material before selecting the classification. If you are unsure how to classify your material please seek advise from your supervisor. If you tick the HTA box another set of questions will drop down on how you will use and store the material.</a:t>
            </a:r>
          </a:p>
          <a:p>
            <a:r>
              <a:rPr lang="en-GB" dirty="0"/>
              <a:t>Tissues- This section wants to know more about how you will culture the material. </a:t>
            </a:r>
          </a:p>
          <a:p>
            <a:r>
              <a:rPr lang="en-GB" dirty="0"/>
              <a:t>               </a:t>
            </a:r>
          </a:p>
        </p:txBody>
      </p:sp>
      <p:sp>
        <p:nvSpPr>
          <p:cNvPr id="4" name="Slide Number Placeholder 3"/>
          <p:cNvSpPr>
            <a:spLocks noGrp="1"/>
          </p:cNvSpPr>
          <p:nvPr>
            <p:ph type="sldNum" sz="quarter" idx="5"/>
          </p:nvPr>
        </p:nvSpPr>
        <p:spPr/>
        <p:txBody>
          <a:bodyPr/>
          <a:lstStyle/>
          <a:p>
            <a:fld id="{83A833BB-3C66-449C-8585-68D3BE3FE470}" type="slidenum">
              <a:rPr lang="en-GB" smtClean="0"/>
              <a:t>9</a:t>
            </a:fld>
            <a:endParaRPr lang="en-GB" dirty="0"/>
          </a:p>
        </p:txBody>
      </p:sp>
    </p:spTree>
    <p:extLst>
      <p:ext uri="{BB962C8B-B14F-4D97-AF65-F5344CB8AC3E}">
        <p14:creationId xmlns:p14="http://schemas.microsoft.com/office/powerpoint/2010/main" val="420269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5/6 – Risk – This section will ask a series of questions about how you intend to mitigate any risks with the procedure. Any answer you say ‘yes’ to ensure you have completed the section about how you will mitigate the risk and reference the relevant SOP where applicable. Add as much detail as possible </a:t>
            </a:r>
          </a:p>
          <a:p>
            <a:r>
              <a:rPr lang="en-GB" dirty="0"/>
              <a:t>  E.g if you answer yes to sharps – detail what you will be using and how you will dispose of them safely.</a:t>
            </a:r>
          </a:p>
        </p:txBody>
      </p:sp>
      <p:sp>
        <p:nvSpPr>
          <p:cNvPr id="4" name="Slide Number Placeholder 3"/>
          <p:cNvSpPr>
            <a:spLocks noGrp="1"/>
          </p:cNvSpPr>
          <p:nvPr>
            <p:ph type="sldNum" sz="quarter" idx="5"/>
          </p:nvPr>
        </p:nvSpPr>
        <p:spPr/>
        <p:txBody>
          <a:bodyPr/>
          <a:lstStyle/>
          <a:p>
            <a:fld id="{83A833BB-3C66-449C-8585-68D3BE3FE470}" type="slidenum">
              <a:rPr lang="en-GB" smtClean="0"/>
              <a:t>10</a:t>
            </a:fld>
            <a:endParaRPr lang="en-GB" dirty="0"/>
          </a:p>
        </p:txBody>
      </p:sp>
    </p:spTree>
    <p:extLst>
      <p:ext uri="{BB962C8B-B14F-4D97-AF65-F5344CB8AC3E}">
        <p14:creationId xmlns:p14="http://schemas.microsoft.com/office/powerpoint/2010/main" val="68671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7 - PPE – This section looks at the PPE required. Answer the questions in as much detail as possible. Include information about eye wash stations, hand washing facilities . Lab coats are cleaned every month.</a:t>
            </a:r>
          </a:p>
          <a:p>
            <a:r>
              <a:rPr lang="en-GB" dirty="0"/>
              <a:t> Waste – Think about the types of waste you will produce and how you will dispose of it. Provide details of the waste procedures. Describe the autoclave cycles. Do we have all the routes in place for what you will be disposing of?</a:t>
            </a:r>
          </a:p>
          <a:p>
            <a:endParaRPr lang="en-GB" dirty="0"/>
          </a:p>
          <a:p>
            <a:r>
              <a:rPr lang="en-GB" dirty="0"/>
              <a:t> Page 8 -   Maintenance – Think about all the equipment you will use. How do we maintain it?. Any you tick you must provide information.  </a:t>
            </a:r>
            <a:r>
              <a:rPr lang="en-GB" dirty="0" err="1"/>
              <a:t>e.g</a:t>
            </a:r>
            <a:r>
              <a:rPr lang="en-GB" dirty="0"/>
              <a:t> incubators  – how do we clean them/. Do they alarm? What does that mean? </a:t>
            </a:r>
          </a:p>
          <a:p>
            <a:r>
              <a:rPr lang="en-GB" dirty="0"/>
              <a:t> Training – complete the section of training for all those involved or named on the project.</a:t>
            </a:r>
          </a:p>
          <a:p>
            <a:endParaRPr lang="en-GB" dirty="0"/>
          </a:p>
        </p:txBody>
      </p:sp>
      <p:sp>
        <p:nvSpPr>
          <p:cNvPr id="4" name="Slide Number Placeholder 3"/>
          <p:cNvSpPr>
            <a:spLocks noGrp="1"/>
          </p:cNvSpPr>
          <p:nvPr>
            <p:ph type="sldNum" sz="quarter" idx="5"/>
          </p:nvPr>
        </p:nvSpPr>
        <p:spPr/>
        <p:txBody>
          <a:bodyPr/>
          <a:lstStyle/>
          <a:p>
            <a:fld id="{83A833BB-3C66-449C-8585-68D3BE3FE470}" type="slidenum">
              <a:rPr lang="en-GB" smtClean="0"/>
              <a:t>11</a:t>
            </a:fld>
            <a:endParaRPr lang="en-GB" dirty="0"/>
          </a:p>
        </p:txBody>
      </p:sp>
    </p:spTree>
    <p:extLst>
      <p:ext uri="{BB962C8B-B14F-4D97-AF65-F5344CB8AC3E}">
        <p14:creationId xmlns:p14="http://schemas.microsoft.com/office/powerpoint/2010/main" val="174776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9 – Emergency Procedures – Think about what the emergency procedures/Spill response and  for each piece of equipment you intend to use. Think about accident procedures. What do we do if we splash something in our eye?</a:t>
            </a:r>
          </a:p>
          <a:p>
            <a:r>
              <a:rPr lang="en-GB" dirty="0"/>
              <a:t>Access – Any questions you answer yes – give detail. How do we separate out project work ? How do we keep the facility secure?</a:t>
            </a:r>
          </a:p>
          <a:p>
            <a:r>
              <a:rPr lang="en-GB" dirty="0"/>
              <a:t>Occupational Health – Think about your own situation and health. Do you need additional vaccinations? </a:t>
            </a:r>
          </a:p>
          <a:p>
            <a:r>
              <a:rPr lang="en-GB" dirty="0"/>
              <a:t>Page 10– Notifications – go through each one and decide if it is relevant for your work</a:t>
            </a:r>
          </a:p>
          <a:p>
            <a:r>
              <a:rPr lang="en-GB" dirty="0"/>
              <a:t>              Signatures – Supervisors/PI’s MUST review your BRA first. </a:t>
            </a:r>
          </a:p>
          <a:p>
            <a:r>
              <a:rPr lang="en-GB" dirty="0"/>
              <a:t>                                   HG1 BRA – can be signed off by a suitably experienced CBE member following review by the supervisor.</a:t>
            </a:r>
          </a:p>
          <a:p>
            <a:r>
              <a:rPr lang="en-GB" dirty="0"/>
              <a:t>                                   HG2 – These must be send to Julie Turner </a:t>
            </a:r>
          </a:p>
          <a:p>
            <a:endParaRPr lang="en-GB" dirty="0"/>
          </a:p>
        </p:txBody>
      </p:sp>
      <p:sp>
        <p:nvSpPr>
          <p:cNvPr id="4" name="Slide Number Placeholder 3"/>
          <p:cNvSpPr>
            <a:spLocks noGrp="1"/>
          </p:cNvSpPr>
          <p:nvPr>
            <p:ph type="sldNum" sz="quarter" idx="5"/>
          </p:nvPr>
        </p:nvSpPr>
        <p:spPr/>
        <p:txBody>
          <a:bodyPr/>
          <a:lstStyle/>
          <a:p>
            <a:fld id="{83A833BB-3C66-449C-8585-68D3BE3FE470}" type="slidenum">
              <a:rPr lang="en-GB" smtClean="0"/>
              <a:t>12</a:t>
            </a:fld>
            <a:endParaRPr lang="en-GB" dirty="0"/>
          </a:p>
        </p:txBody>
      </p:sp>
    </p:spTree>
    <p:extLst>
      <p:ext uri="{BB962C8B-B14F-4D97-AF65-F5344CB8AC3E}">
        <p14:creationId xmlns:p14="http://schemas.microsoft.com/office/powerpoint/2010/main" val="337108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5A0BC6-02D2-4A08-B580-0A46189C0DAB}"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545643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1F77A-0CC7-4040-BD18-6A12F3A050BF}"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43396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67BAA-A475-4EF7-8CAC-38BCB30ED4A4}"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726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79362-46A9-4583-AB82-13BA2B5BAF80}"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133375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8A0C3-6FD1-41C9-805E-DC2287247615}"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663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52721-55D3-4F52-AA7A-4F09580FF386}"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107196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50BC-3091-45B8-AB7D-C3876AB0047C}"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02175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21F9A-F577-426B-931A-83D5BBD523B7}"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40733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E04AF-6C5B-4188-AAE1-20A10F0F5CED}"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397105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7D6C4-3645-46BF-B355-C7F714810D15}" type="datetime1">
              <a:rPr lang="en-GB" smtClean="0"/>
              <a:t>04/09/2023</a:t>
            </a:fld>
            <a:endParaRPr lang="en-GB" dirty="0"/>
          </a:p>
        </p:txBody>
      </p:sp>
      <p:sp>
        <p:nvSpPr>
          <p:cNvPr id="5" name="Footer Placeholder 4"/>
          <p:cNvSpPr>
            <a:spLocks noGrp="1"/>
          </p:cNvSpPr>
          <p:nvPr>
            <p:ph type="ftr" sz="quarter" idx="11"/>
          </p:nvPr>
        </p:nvSpPr>
        <p:spPr/>
        <p:txBody>
          <a:bodyPr/>
          <a:lstStyle/>
          <a:p>
            <a:r>
              <a:rPr lang="en-GB"/>
              <a:t>v.0.1 C.Kavanagh September 2023</a:t>
            </a:r>
            <a:endParaRPr lang="en-GB" dirty="0"/>
          </a:p>
        </p:txBody>
      </p:sp>
      <p:sp>
        <p:nvSpPr>
          <p:cNvPr id="6" name="Slide Number Placeholder 5"/>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31345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F05E1-7C71-4249-8EB6-4C77B33E3A19}" type="datetime1">
              <a:rPr lang="en-GB" smtClean="0"/>
              <a:t>04/09/2023</a:t>
            </a:fld>
            <a:endParaRPr lang="en-GB" dirty="0"/>
          </a:p>
        </p:txBody>
      </p:sp>
      <p:sp>
        <p:nvSpPr>
          <p:cNvPr id="6" name="Footer Placeholder 5"/>
          <p:cNvSpPr>
            <a:spLocks noGrp="1"/>
          </p:cNvSpPr>
          <p:nvPr>
            <p:ph type="ftr" sz="quarter" idx="11"/>
          </p:nvPr>
        </p:nvSpPr>
        <p:spPr/>
        <p:txBody>
          <a:bodyPr/>
          <a:lstStyle/>
          <a:p>
            <a:r>
              <a:rPr lang="en-GB"/>
              <a:t>v.0.1 C.Kavanagh September 2023</a:t>
            </a:r>
            <a:endParaRPr lang="en-GB" dirty="0"/>
          </a:p>
        </p:txBody>
      </p:sp>
      <p:sp>
        <p:nvSpPr>
          <p:cNvPr id="7" name="Slide Number Placeholder 6"/>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178799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E99734-9E33-4B2B-91BC-EC0F8A85BC11}" type="datetime1">
              <a:rPr lang="en-GB" smtClean="0"/>
              <a:t>04/09/2023</a:t>
            </a:fld>
            <a:endParaRPr lang="en-GB" dirty="0"/>
          </a:p>
        </p:txBody>
      </p:sp>
      <p:sp>
        <p:nvSpPr>
          <p:cNvPr id="8" name="Footer Placeholder 7"/>
          <p:cNvSpPr>
            <a:spLocks noGrp="1"/>
          </p:cNvSpPr>
          <p:nvPr>
            <p:ph type="ftr" sz="quarter" idx="11"/>
          </p:nvPr>
        </p:nvSpPr>
        <p:spPr/>
        <p:txBody>
          <a:bodyPr/>
          <a:lstStyle/>
          <a:p>
            <a:r>
              <a:rPr lang="en-GB"/>
              <a:t>v.0.1 C.Kavanagh September 2023</a:t>
            </a:r>
            <a:endParaRPr lang="en-GB" dirty="0"/>
          </a:p>
        </p:txBody>
      </p:sp>
      <p:sp>
        <p:nvSpPr>
          <p:cNvPr id="9" name="Slide Number Placeholder 8"/>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9410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11E7D8-AF0B-46EC-9435-106B2D52B8EF}" type="datetime1">
              <a:rPr lang="en-GB" smtClean="0"/>
              <a:t>04/09/2023</a:t>
            </a:fld>
            <a:endParaRPr lang="en-GB" dirty="0"/>
          </a:p>
        </p:txBody>
      </p:sp>
      <p:sp>
        <p:nvSpPr>
          <p:cNvPr id="4" name="Footer Placeholder 3"/>
          <p:cNvSpPr>
            <a:spLocks noGrp="1"/>
          </p:cNvSpPr>
          <p:nvPr>
            <p:ph type="ftr" sz="quarter" idx="11"/>
          </p:nvPr>
        </p:nvSpPr>
        <p:spPr/>
        <p:txBody>
          <a:bodyPr/>
          <a:lstStyle/>
          <a:p>
            <a:r>
              <a:rPr lang="en-GB"/>
              <a:t>v.0.1 C.Kavanagh September 2023</a:t>
            </a:r>
            <a:endParaRPr lang="en-GB" dirty="0"/>
          </a:p>
        </p:txBody>
      </p:sp>
      <p:sp>
        <p:nvSpPr>
          <p:cNvPr id="5" name="Slide Number Placeholder 4"/>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41021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1CB21-3C06-42D2-B747-A8AFA77BC7DF}" type="datetime1">
              <a:rPr lang="en-GB" smtClean="0"/>
              <a:t>04/09/2023</a:t>
            </a:fld>
            <a:endParaRPr lang="en-GB" dirty="0"/>
          </a:p>
        </p:txBody>
      </p:sp>
      <p:sp>
        <p:nvSpPr>
          <p:cNvPr id="3" name="Footer Placeholder 2"/>
          <p:cNvSpPr>
            <a:spLocks noGrp="1"/>
          </p:cNvSpPr>
          <p:nvPr>
            <p:ph type="ftr" sz="quarter" idx="11"/>
          </p:nvPr>
        </p:nvSpPr>
        <p:spPr/>
        <p:txBody>
          <a:bodyPr/>
          <a:lstStyle/>
          <a:p>
            <a:r>
              <a:rPr lang="en-GB"/>
              <a:t>v.0.1 C.Kavanagh September 2023</a:t>
            </a:r>
            <a:endParaRPr lang="en-GB" dirty="0"/>
          </a:p>
        </p:txBody>
      </p:sp>
      <p:sp>
        <p:nvSpPr>
          <p:cNvPr id="4" name="Slide Number Placeholder 3"/>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20529500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513EA-8A18-42EB-89DD-653D6BA56496}" type="datetime1">
              <a:rPr lang="en-GB" smtClean="0"/>
              <a:t>04/09/2023</a:t>
            </a:fld>
            <a:endParaRPr lang="en-GB" dirty="0"/>
          </a:p>
        </p:txBody>
      </p:sp>
      <p:sp>
        <p:nvSpPr>
          <p:cNvPr id="6" name="Footer Placeholder 5"/>
          <p:cNvSpPr>
            <a:spLocks noGrp="1"/>
          </p:cNvSpPr>
          <p:nvPr>
            <p:ph type="ftr" sz="quarter" idx="11"/>
          </p:nvPr>
        </p:nvSpPr>
        <p:spPr/>
        <p:txBody>
          <a:bodyPr/>
          <a:lstStyle/>
          <a:p>
            <a:r>
              <a:rPr lang="en-GB"/>
              <a:t>v.0.1 C.Kavanagh September 2023</a:t>
            </a:r>
            <a:endParaRPr lang="en-GB" dirty="0"/>
          </a:p>
        </p:txBody>
      </p:sp>
      <p:sp>
        <p:nvSpPr>
          <p:cNvPr id="7" name="Slide Number Placeholder 6"/>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92407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B1FBD-75F6-40CA-91AF-991219271402}" type="datetime1">
              <a:rPr lang="en-GB" smtClean="0"/>
              <a:t>04/09/2023</a:t>
            </a:fld>
            <a:endParaRPr lang="en-GB" dirty="0"/>
          </a:p>
        </p:txBody>
      </p:sp>
      <p:sp>
        <p:nvSpPr>
          <p:cNvPr id="6" name="Footer Placeholder 5"/>
          <p:cNvSpPr>
            <a:spLocks noGrp="1"/>
          </p:cNvSpPr>
          <p:nvPr>
            <p:ph type="ftr" sz="quarter" idx="11"/>
          </p:nvPr>
        </p:nvSpPr>
        <p:spPr/>
        <p:txBody>
          <a:bodyPr/>
          <a:lstStyle/>
          <a:p>
            <a:r>
              <a:rPr lang="en-GB"/>
              <a:t>v.0.1 C.Kavanagh September 2023</a:t>
            </a:r>
            <a:endParaRPr lang="en-GB" dirty="0"/>
          </a:p>
        </p:txBody>
      </p:sp>
      <p:sp>
        <p:nvSpPr>
          <p:cNvPr id="7" name="Slide Number Placeholder 6"/>
          <p:cNvSpPr>
            <a:spLocks noGrp="1"/>
          </p:cNvSpPr>
          <p:nvPr>
            <p:ph type="sldNum" sz="quarter" idx="12"/>
          </p:nvPr>
        </p:nvSpPr>
        <p:spPr/>
        <p:txBody>
          <a:bodyPr/>
          <a:lstStyle/>
          <a:p>
            <a:fld id="{1E667BA7-205C-47DF-A4E2-FDFACA47E922}" type="slidenum">
              <a:rPr lang="en-GB" smtClean="0"/>
              <a:t>‹#›</a:t>
            </a:fld>
            <a:endParaRPr lang="en-GB" dirty="0"/>
          </a:p>
        </p:txBody>
      </p:sp>
    </p:spTree>
    <p:extLst>
      <p:ext uri="{BB962C8B-B14F-4D97-AF65-F5344CB8AC3E}">
        <p14:creationId xmlns:p14="http://schemas.microsoft.com/office/powerpoint/2010/main" val="379542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8FE67F-735E-4713-B0BD-FE45983B2AB6}" type="datetime1">
              <a:rPr lang="en-GB" smtClean="0"/>
              <a:t>04/09/2023</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v.0.1 C.Kavanagh September 2023</a:t>
            </a:r>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667BA7-205C-47DF-A4E2-FDFACA47E922}" type="slidenum">
              <a:rPr lang="en-GB" smtClean="0"/>
              <a:t>‹#›</a:t>
            </a:fld>
            <a:endParaRPr lang="en-GB" dirty="0"/>
          </a:p>
        </p:txBody>
      </p:sp>
    </p:spTree>
    <p:extLst>
      <p:ext uri="{BB962C8B-B14F-4D97-AF65-F5344CB8AC3E}">
        <p14:creationId xmlns:p14="http://schemas.microsoft.com/office/powerpoint/2010/main" val="3187553845"/>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fabiusmaximus.com/2017/02/19/a-climate-scientist-assesses-the-threat-of-climate-chng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lboro.ac.uk/pluginfile.php/1095403/mod_resource/content/2/New%20Safety%20Documentation%202018%20Training.pdf" TargetMode="External"/><Relationship Id="rId2" Type="http://schemas.openxmlformats.org/officeDocument/2006/relationships/hyperlink" Target="https://www.lboro.ac.uk/media/wwwlboroacuk/content/healthandsafety/downloads/Completing%20Risk%20Assessments%20&#8211;%20Health%20and%20Safety%20Guidance.pdf" TargetMode="Externa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hyperlink" Target="https://learn.lboro.ac.uk/pluginfile.php/1095404/mod_resource/content/3/Material%20Safety%20Data%20Sheets%20Explained.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lboro.ac.uk/media/wwwlboroacuk/content/healthandsafety/downloads/Completing%20Risk%20Assessments%20&#8211;%20Health%20and%20Safety%20Guidanc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boro.ac.uk/services/health-safety/documents/#tab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82D9204A-9C0B-4D51-9A10-9974DBFAC604}"/>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722" r="1895" b="6625"/>
          <a:stretch/>
        </p:blipFill>
        <p:spPr>
          <a:xfrm>
            <a:off x="5053263" y="-1"/>
            <a:ext cx="7135561" cy="6858001"/>
          </a:xfrm>
          <a:custGeom>
            <a:avLst/>
            <a:gdLst/>
            <a:ahLst/>
            <a:cxnLst/>
            <a:rect l="l" t="t" r="r" b="b"/>
            <a:pathLst>
              <a:path w="7135561" h="6858001">
                <a:moveTo>
                  <a:pt x="450267" y="0"/>
                </a:moveTo>
                <a:lnTo>
                  <a:pt x="7135561" y="0"/>
                </a:lnTo>
                <a:lnTo>
                  <a:pt x="7135561" y="6858001"/>
                </a:lnTo>
                <a:lnTo>
                  <a:pt x="98089" y="6858001"/>
                </a:lnTo>
                <a:lnTo>
                  <a:pt x="1873508" y="4521201"/>
                </a:lnTo>
                <a:close/>
                <a:moveTo>
                  <a:pt x="0" y="0"/>
                </a:moveTo>
                <a:lnTo>
                  <a:pt x="450267" y="0"/>
                </a:lnTo>
                <a:lnTo>
                  <a:pt x="0" y="482"/>
                </a:lnTo>
                <a:close/>
              </a:path>
            </a:pathLst>
          </a:custGeom>
        </p:spPr>
      </p:pic>
      <p:sp>
        <p:nvSpPr>
          <p:cNvPr id="2" name="Title 1">
            <a:extLst>
              <a:ext uri="{FF2B5EF4-FFF2-40B4-BE49-F238E27FC236}">
                <a16:creationId xmlns:a16="http://schemas.microsoft.com/office/drawing/2014/main" id="{E0C501F2-5552-4203-974F-028A2181F18F}"/>
              </a:ext>
            </a:extLst>
          </p:cNvPr>
          <p:cNvSpPr>
            <a:spLocks noGrp="1"/>
          </p:cNvSpPr>
          <p:nvPr>
            <p:ph type="ctrTitle"/>
          </p:nvPr>
        </p:nvSpPr>
        <p:spPr>
          <a:xfrm>
            <a:off x="668866" y="1678666"/>
            <a:ext cx="5123515" cy="2369093"/>
          </a:xfrm>
        </p:spPr>
        <p:txBody>
          <a:bodyPr>
            <a:normAutofit/>
          </a:bodyPr>
          <a:lstStyle/>
          <a:p>
            <a:r>
              <a:rPr lang="en-GB" sz="4400" dirty="0"/>
              <a:t>CBE Risk Assessment Induction  Training</a:t>
            </a:r>
          </a:p>
        </p:txBody>
      </p:sp>
      <p:sp>
        <p:nvSpPr>
          <p:cNvPr id="3" name="Subtitle 2">
            <a:extLst>
              <a:ext uri="{FF2B5EF4-FFF2-40B4-BE49-F238E27FC236}">
                <a16:creationId xmlns:a16="http://schemas.microsoft.com/office/drawing/2014/main" id="{650A6B0C-7C6A-428B-8271-6FECF48D6D8E}"/>
              </a:ext>
            </a:extLst>
          </p:cNvPr>
          <p:cNvSpPr>
            <a:spLocks noGrp="1"/>
          </p:cNvSpPr>
          <p:nvPr>
            <p:ph type="subTitle" idx="1"/>
          </p:nvPr>
        </p:nvSpPr>
        <p:spPr>
          <a:xfrm>
            <a:off x="677335" y="4050831"/>
            <a:ext cx="5113217" cy="1096901"/>
          </a:xfrm>
        </p:spPr>
        <p:txBody>
          <a:bodyPr>
            <a:normAutofit/>
          </a:bodyPr>
          <a:lstStyle/>
          <a:p>
            <a:endParaRPr lang="en-GB" sz="1600" dirty="0"/>
          </a:p>
        </p:txBody>
      </p:sp>
      <p:sp>
        <p:nvSpPr>
          <p:cNvPr id="4" name="Footer Placeholder 3">
            <a:extLst>
              <a:ext uri="{FF2B5EF4-FFF2-40B4-BE49-F238E27FC236}">
                <a16:creationId xmlns:a16="http://schemas.microsoft.com/office/drawing/2014/main" id="{5B45654C-2785-4C43-ABDD-CD44A464D1D6}"/>
              </a:ext>
            </a:extLst>
          </p:cNvPr>
          <p:cNvSpPr>
            <a:spLocks noGrp="1"/>
          </p:cNvSpPr>
          <p:nvPr>
            <p:ph type="ftr" sz="quarter" idx="11"/>
          </p:nvPr>
        </p:nvSpPr>
        <p:spPr>
          <a:xfrm>
            <a:off x="677335" y="6041362"/>
            <a:ext cx="4841344" cy="365125"/>
          </a:xfrm>
        </p:spPr>
        <p:txBody>
          <a:bodyPr>
            <a:normAutofit/>
          </a:bodyPr>
          <a:lstStyle/>
          <a:p>
            <a:pPr>
              <a:spcAft>
                <a:spcPts val="600"/>
              </a:spcAft>
            </a:pPr>
            <a:r>
              <a:rPr lang="en-GB">
                <a:solidFill>
                  <a:schemeClr val="tx1">
                    <a:lumMod val="50000"/>
                    <a:lumOff val="50000"/>
                  </a:schemeClr>
                </a:solidFill>
              </a:rPr>
              <a:t>v.0.1 C.Kavanagh September 2023</a:t>
            </a:r>
            <a:endParaRPr lang="en-GB" dirty="0">
              <a:solidFill>
                <a:schemeClr val="tx1">
                  <a:lumMod val="50000"/>
                  <a:lumOff val="50000"/>
                </a:schemeClr>
              </a:solidFill>
            </a:endParaRPr>
          </a:p>
        </p:txBody>
      </p:sp>
      <p:cxnSp>
        <p:nvCxnSpPr>
          <p:cNvPr id="40" name="Straight Connector 39">
            <a:extLst>
              <a:ext uri="{FF2B5EF4-FFF2-40B4-BE49-F238E27FC236}">
                <a16:creationId xmlns:a16="http://schemas.microsoft.com/office/drawing/2014/main" id="{D6329892-480C-49E2-BD6B-45E98C953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7138EE9-D930-4AF5-8DCA-D506DFDDAC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8B2A878B-CC9E-4401-8BAA-9D344B5A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5">
            <a:extLst>
              <a:ext uri="{FF2B5EF4-FFF2-40B4-BE49-F238E27FC236}">
                <a16:creationId xmlns:a16="http://schemas.microsoft.com/office/drawing/2014/main" id="{6DD53AF4-988B-41E6-AB9C-E5ADE7FCA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24">
            <a:extLst>
              <a:ext uri="{FF2B5EF4-FFF2-40B4-BE49-F238E27FC236}">
                <a16:creationId xmlns:a16="http://schemas.microsoft.com/office/drawing/2014/main" id="{E3E2BE66-B731-4E8F-92AE-434C347FE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Slide Number Placeholder 4">
            <a:extLst>
              <a:ext uri="{FF2B5EF4-FFF2-40B4-BE49-F238E27FC236}">
                <a16:creationId xmlns:a16="http://schemas.microsoft.com/office/drawing/2014/main" id="{71210911-E125-45B1-9CDC-3F6B712FDE50}"/>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a:solidFill>
                  <a:srgbClr val="FFFFFF"/>
                </a:solidFill>
              </a:rPr>
              <a:pPr>
                <a:spcAft>
                  <a:spcPts val="600"/>
                </a:spcAft>
              </a:pPr>
              <a:t>1</a:t>
            </a:fld>
            <a:endParaRPr lang="en-GB" dirty="0">
              <a:solidFill>
                <a:srgbClr val="FFFFFF"/>
              </a:solidFill>
            </a:endParaRPr>
          </a:p>
        </p:txBody>
      </p:sp>
      <p:sp>
        <p:nvSpPr>
          <p:cNvPr id="50" name="Rectangle 27">
            <a:extLst>
              <a:ext uri="{FF2B5EF4-FFF2-40B4-BE49-F238E27FC236}">
                <a16:creationId xmlns:a16="http://schemas.microsoft.com/office/drawing/2014/main" id="{1C04AA99-545A-4E18-A307-965126386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Rectangle 28">
            <a:extLst>
              <a:ext uri="{FF2B5EF4-FFF2-40B4-BE49-F238E27FC236}">
                <a16:creationId xmlns:a16="http://schemas.microsoft.com/office/drawing/2014/main" id="{D21765B3-48FB-47ED-AFBD-CE5834471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Rectangle 29">
            <a:extLst>
              <a:ext uri="{FF2B5EF4-FFF2-40B4-BE49-F238E27FC236}">
                <a16:creationId xmlns:a16="http://schemas.microsoft.com/office/drawing/2014/main" id="{9908EBEC-783D-4C0E-AE8E-165D6FAC6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Isosceles Triangle 29">
            <a:extLst>
              <a:ext uri="{FF2B5EF4-FFF2-40B4-BE49-F238E27FC236}">
                <a16:creationId xmlns:a16="http://schemas.microsoft.com/office/drawing/2014/main" id="{D9A05D3D-E46B-44B4-BDFD-F9F117379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TextBox 13">
            <a:extLst>
              <a:ext uri="{FF2B5EF4-FFF2-40B4-BE49-F238E27FC236}">
                <a16:creationId xmlns:a16="http://schemas.microsoft.com/office/drawing/2014/main" id="{9FABF7B1-28D8-437D-A63F-D60332FED8C5}"/>
              </a:ext>
            </a:extLst>
          </p:cNvPr>
          <p:cNvSpPr txBox="1"/>
          <p:nvPr/>
        </p:nvSpPr>
        <p:spPr>
          <a:xfrm>
            <a:off x="9795189" y="6657945"/>
            <a:ext cx="2396811"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fabiusmaximus.com/2017/02/19/a-climate-scientist-assesses-the-threat-of-climate-chnge/">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dirty="0">
              <a:solidFill>
                <a:srgbClr val="FFFFFF"/>
              </a:solidFill>
            </a:endParaRPr>
          </a:p>
        </p:txBody>
      </p:sp>
    </p:spTree>
    <p:extLst>
      <p:ext uri="{BB962C8B-B14F-4D97-AF65-F5344CB8AC3E}">
        <p14:creationId xmlns:p14="http://schemas.microsoft.com/office/powerpoint/2010/main" val="205922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B799415-C8A1-4AF4-937A-39B3E588AE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8EB8367E-3136-45F1-990E-488C55098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86210AB-2561-4597-BB00-F0A66DE53A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359C5E5B-705A-43A1-82C0-78ACAB104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5">
              <a:extLst>
                <a:ext uri="{FF2B5EF4-FFF2-40B4-BE49-F238E27FC236}">
                  <a16:creationId xmlns:a16="http://schemas.microsoft.com/office/drawing/2014/main" id="{65BB93FF-8832-4C5A-B252-45B2AC90A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Isosceles Triangle 44">
              <a:extLst>
                <a:ext uri="{FF2B5EF4-FFF2-40B4-BE49-F238E27FC236}">
                  <a16:creationId xmlns:a16="http://schemas.microsoft.com/office/drawing/2014/main" id="{1FA91EBA-81C6-454D-A335-4C46756B7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7">
              <a:extLst>
                <a:ext uri="{FF2B5EF4-FFF2-40B4-BE49-F238E27FC236}">
                  <a16:creationId xmlns:a16="http://schemas.microsoft.com/office/drawing/2014/main" id="{C56E4D95-BC51-4CA7-BF3E-37A208BBF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8">
              <a:extLst>
                <a:ext uri="{FF2B5EF4-FFF2-40B4-BE49-F238E27FC236}">
                  <a16:creationId xmlns:a16="http://schemas.microsoft.com/office/drawing/2014/main" id="{49071018-7773-4384-A4FE-A8909FF2E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Rectangle 29">
              <a:extLst>
                <a:ext uri="{FF2B5EF4-FFF2-40B4-BE49-F238E27FC236}">
                  <a16:creationId xmlns:a16="http://schemas.microsoft.com/office/drawing/2014/main" id="{5742FF41-2414-456B-94FF-64FE4EC6F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C76E901C-D221-4E6B-BECD-B6BE80E2D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Isosceles Triangle 49">
              <a:extLst>
                <a:ext uri="{FF2B5EF4-FFF2-40B4-BE49-F238E27FC236}">
                  <a16:creationId xmlns:a16="http://schemas.microsoft.com/office/drawing/2014/main" id="{95A4D139-5BEB-405E-8DBB-17A19A102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FD982D9C-FB56-469E-98BB-E11804119902}"/>
              </a:ext>
            </a:extLst>
          </p:cNvPr>
          <p:cNvSpPr>
            <a:spLocks noGrp="1"/>
          </p:cNvSpPr>
          <p:nvPr>
            <p:ph type="title"/>
          </p:nvPr>
        </p:nvSpPr>
        <p:spPr>
          <a:xfrm>
            <a:off x="985968" y="4473225"/>
            <a:ext cx="8288035" cy="1095059"/>
          </a:xfrm>
        </p:spPr>
        <p:txBody>
          <a:bodyPr vert="horz" lIns="91440" tIns="45720" rIns="91440" bIns="45720" rtlCol="0" anchor="b">
            <a:normAutofit/>
          </a:bodyPr>
          <a:lstStyle/>
          <a:p>
            <a:endParaRPr lang="en-US" sz="4800" dirty="0"/>
          </a:p>
        </p:txBody>
      </p:sp>
      <p:pic>
        <p:nvPicPr>
          <p:cNvPr id="35" name="Picture 34" descr="BRA Example_Page_06">
            <a:extLst>
              <a:ext uri="{FF2B5EF4-FFF2-40B4-BE49-F238E27FC236}">
                <a16:creationId xmlns:a16="http://schemas.microsoft.com/office/drawing/2014/main" id="{4F1EA82D-08DD-4AD1-8A66-30E8A07447E5}"/>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rot="16200000">
            <a:off x="5013635" y="1266023"/>
            <a:ext cx="5524897" cy="3895877"/>
          </a:xfrm>
          <a:prstGeom prst="rect">
            <a:avLst/>
          </a:prstGeom>
        </p:spPr>
      </p:pic>
      <p:pic>
        <p:nvPicPr>
          <p:cNvPr id="34" name="Picture 33" descr="BRA Example_Page_05">
            <a:extLst>
              <a:ext uri="{FF2B5EF4-FFF2-40B4-BE49-F238E27FC236}">
                <a16:creationId xmlns:a16="http://schemas.microsoft.com/office/drawing/2014/main" id="{5A8C6258-5AAF-4680-A8B6-205BA0E425C5}"/>
              </a:ext>
            </a:extLst>
          </p:cNvPr>
          <p:cNvPicPr>
            <a:picLocks noGrp="1" noChangeAspect="1"/>
          </p:cNvPicPr>
          <p:nvPr isPhoto="1"/>
        </p:nvPicPr>
        <p:blipFill>
          <a:blip r:embed="rId4">
            <a:extLst>
              <a:ext uri="{28A0092B-C50C-407E-A947-70E740481C1C}">
                <a14:useLocalDpi xmlns:a14="http://schemas.microsoft.com/office/drawing/2010/main" val="0"/>
              </a:ext>
            </a:extLst>
          </a:blip>
          <a:stretch>
            <a:fillRect/>
          </a:stretch>
        </p:blipFill>
        <p:spPr>
          <a:xfrm rot="16200000">
            <a:off x="463621" y="1324482"/>
            <a:ext cx="5524897" cy="3908863"/>
          </a:xfrm>
          <a:prstGeom prst="rect">
            <a:avLst/>
          </a:prstGeom>
        </p:spPr>
      </p:pic>
      <p:sp>
        <p:nvSpPr>
          <p:cNvPr id="4" name="Footer Placeholder 3">
            <a:extLst>
              <a:ext uri="{FF2B5EF4-FFF2-40B4-BE49-F238E27FC236}">
                <a16:creationId xmlns:a16="http://schemas.microsoft.com/office/drawing/2014/main" id="{ADBD8C84-C903-4F4E-9469-2D70C6D2DD82}"/>
              </a:ext>
            </a:extLst>
          </p:cNvPr>
          <p:cNvSpPr>
            <a:spLocks noGrp="1"/>
          </p:cNvSpPr>
          <p:nvPr>
            <p:ph type="ftr" sz="quarter" idx="11"/>
          </p:nvPr>
        </p:nvSpPr>
        <p:spPr>
          <a:xfrm>
            <a:off x="985968" y="6041362"/>
            <a:ext cx="4883926" cy="365125"/>
          </a:xfrm>
        </p:spPr>
        <p:txBody>
          <a:bodyPr vert="horz" lIns="91440" tIns="45720" rIns="91440" bIns="45720" rtlCol="0" anchor="ctr">
            <a:normAutofit/>
          </a:bodyPr>
          <a:lstStyle/>
          <a:p>
            <a:pPr defTabSz="914400">
              <a:spcAft>
                <a:spcPts val="600"/>
              </a:spcAft>
            </a:pPr>
            <a:r>
              <a:rPr lang="en-GB" kern="1200">
                <a:solidFill>
                  <a:schemeClr val="tx1">
                    <a:tint val="75000"/>
                  </a:schemeClr>
                </a:solidFill>
                <a:latin typeface="+mn-lt"/>
                <a:ea typeface="+mn-ea"/>
                <a:cs typeface="+mn-cs"/>
              </a:rPr>
              <a:t>v.0.1 C.Kavanagh September 2023</a:t>
            </a:r>
            <a:endParaRPr lang="en-US" kern="1200" dirty="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8518C3F7-975C-4507-A50A-8E3288D98D1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1E667BA7-205C-47DF-A4E2-FDFACA47E922}" type="slidenum">
              <a:rPr lang="en-US" smtClean="0"/>
              <a:pPr defTabSz="914400">
                <a:spcAft>
                  <a:spcPts val="600"/>
                </a:spcAft>
              </a:pPr>
              <a:t>10</a:t>
            </a:fld>
            <a:endParaRPr lang="en-US" dirty="0"/>
          </a:p>
        </p:txBody>
      </p:sp>
    </p:spTree>
    <p:extLst>
      <p:ext uri="{BB962C8B-B14F-4D97-AF65-F5344CB8AC3E}">
        <p14:creationId xmlns:p14="http://schemas.microsoft.com/office/powerpoint/2010/main" val="338236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84E-4796-4196-BD60-8E07D5B90DEE}"/>
              </a:ext>
            </a:extLst>
          </p:cNvPr>
          <p:cNvSpPr>
            <a:spLocks noGrp="1"/>
          </p:cNvSpPr>
          <p:nvPr>
            <p:ph type="title"/>
          </p:nvPr>
        </p:nvSpPr>
        <p:spPr/>
        <p:txBody>
          <a:bodyPr/>
          <a:lstStyle/>
          <a:p>
            <a:endParaRPr lang="en-GB" dirty="0"/>
          </a:p>
        </p:txBody>
      </p:sp>
      <p:sp>
        <p:nvSpPr>
          <p:cNvPr id="4" name="Footer Placeholder 3">
            <a:extLst>
              <a:ext uri="{FF2B5EF4-FFF2-40B4-BE49-F238E27FC236}">
                <a16:creationId xmlns:a16="http://schemas.microsoft.com/office/drawing/2014/main" id="{92A53C0B-6961-4400-B13D-2BDE976AE467}"/>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26E2D5C0-5A4C-43B6-8686-B2C19B32C468}"/>
              </a:ext>
            </a:extLst>
          </p:cNvPr>
          <p:cNvSpPr>
            <a:spLocks noGrp="1"/>
          </p:cNvSpPr>
          <p:nvPr>
            <p:ph type="sldNum" sz="quarter" idx="12"/>
          </p:nvPr>
        </p:nvSpPr>
        <p:spPr/>
        <p:txBody>
          <a:bodyPr/>
          <a:lstStyle/>
          <a:p>
            <a:fld id="{1E667BA7-205C-47DF-A4E2-FDFACA47E922}" type="slidenum">
              <a:rPr lang="en-GB" smtClean="0"/>
              <a:t>11</a:t>
            </a:fld>
            <a:endParaRPr lang="en-GB" dirty="0"/>
          </a:p>
        </p:txBody>
      </p:sp>
      <p:pic>
        <p:nvPicPr>
          <p:cNvPr id="6" name="Content Placeholder 5" descr="BRA Example_Page_07">
            <a:extLst>
              <a:ext uri="{FF2B5EF4-FFF2-40B4-BE49-F238E27FC236}">
                <a16:creationId xmlns:a16="http://schemas.microsoft.com/office/drawing/2014/main" id="{F27189EF-F2A4-43CE-8CA2-4901529C066D}"/>
              </a:ext>
            </a:extLst>
          </p:cNvPr>
          <p:cNvPicPr>
            <a:picLocks noGrp="1" noChangeAspect="1"/>
          </p:cNvPicPr>
          <p:nvPr isPhoto="1">
            <p:ph idx="1"/>
          </p:nvPr>
        </p:nvPicPr>
        <p:blipFill>
          <a:blip r:embed="rId3">
            <a:lum/>
            <a:extLst>
              <a:ext uri="{28A0092B-C50C-407E-A947-70E740481C1C}">
                <a14:useLocalDpi xmlns:a14="http://schemas.microsoft.com/office/drawing/2010/main" val="0"/>
              </a:ext>
            </a:extLst>
          </a:blip>
          <a:stretch>
            <a:fillRect/>
          </a:stretch>
        </p:blipFill>
        <p:spPr>
          <a:xfrm rot="16200000">
            <a:off x="507735" y="1405474"/>
            <a:ext cx="5431762" cy="3840014"/>
          </a:xfrm>
          <a:prstGeom prst="rect">
            <a:avLst/>
          </a:prstGeom>
        </p:spPr>
      </p:pic>
      <p:pic>
        <p:nvPicPr>
          <p:cNvPr id="7" name="Picture 6" descr="BRA Example_Page_08">
            <a:extLst>
              <a:ext uri="{FF2B5EF4-FFF2-40B4-BE49-F238E27FC236}">
                <a16:creationId xmlns:a16="http://schemas.microsoft.com/office/drawing/2014/main" id="{2EE43D64-7E4A-449C-B82D-F14568FD7159}"/>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rot="16200000">
            <a:off x="4921120" y="1405565"/>
            <a:ext cx="5431763" cy="3839832"/>
          </a:xfrm>
          <a:prstGeom prst="rect">
            <a:avLst/>
          </a:prstGeom>
        </p:spPr>
      </p:pic>
    </p:spTree>
    <p:extLst>
      <p:ext uri="{BB962C8B-B14F-4D97-AF65-F5344CB8AC3E}">
        <p14:creationId xmlns:p14="http://schemas.microsoft.com/office/powerpoint/2010/main" val="157200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B799415-C8A1-4AF4-937A-39B3E588AE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8EB8367E-3136-45F1-990E-488C55098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86210AB-2561-4597-BB00-F0A66DE53A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59C5E5B-705A-43A1-82C0-78ACAB104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65BB93FF-8832-4C5A-B252-45B2AC90A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1FA91EBA-81C6-454D-A335-4C46756B7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C56E4D95-BC51-4CA7-BF3E-37A208BBF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49071018-7773-4384-A4FE-A8909FF2E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5742FF41-2414-456B-94FF-64FE4EC6F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C76E901C-D221-4E6B-BECD-B6BE80E2D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95A4D139-5BEB-405E-8DBB-17A19A102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0CBE3375-407D-42C5-A7B1-04213E4CDCB8}"/>
              </a:ext>
            </a:extLst>
          </p:cNvPr>
          <p:cNvSpPr>
            <a:spLocks noGrp="1"/>
          </p:cNvSpPr>
          <p:nvPr>
            <p:ph type="title"/>
          </p:nvPr>
        </p:nvSpPr>
        <p:spPr>
          <a:xfrm>
            <a:off x="985968" y="4473225"/>
            <a:ext cx="8288035" cy="1095059"/>
          </a:xfrm>
        </p:spPr>
        <p:txBody>
          <a:bodyPr vert="horz" lIns="91440" tIns="45720" rIns="91440" bIns="45720" rtlCol="0" anchor="b">
            <a:normAutofit/>
          </a:bodyPr>
          <a:lstStyle/>
          <a:p>
            <a:endParaRPr lang="en-US" sz="4800" dirty="0"/>
          </a:p>
        </p:txBody>
      </p:sp>
      <p:pic>
        <p:nvPicPr>
          <p:cNvPr id="7" name="Picture 6" descr="BRA Example_Page_10">
            <a:extLst>
              <a:ext uri="{FF2B5EF4-FFF2-40B4-BE49-F238E27FC236}">
                <a16:creationId xmlns:a16="http://schemas.microsoft.com/office/drawing/2014/main" id="{59B0B2D7-DD4D-43AD-AB03-69D1119B5D2C}"/>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5411826" y="526284"/>
            <a:ext cx="3842971" cy="5431762"/>
          </a:xfrm>
          <a:prstGeom prst="rect">
            <a:avLst/>
          </a:prstGeom>
        </p:spPr>
      </p:pic>
      <p:pic>
        <p:nvPicPr>
          <p:cNvPr id="6" name="Content Placeholder 5" descr="BRA Example_Page_09">
            <a:extLst>
              <a:ext uri="{FF2B5EF4-FFF2-40B4-BE49-F238E27FC236}">
                <a16:creationId xmlns:a16="http://schemas.microsoft.com/office/drawing/2014/main" id="{8AEC629F-3EE7-4009-B48E-BD61A023EC99}"/>
              </a:ext>
            </a:extLst>
          </p:cNvPr>
          <p:cNvPicPr>
            <a:picLocks noGrp="1" noChangeAspect="1"/>
          </p:cNvPicPr>
          <p:nvPr isPhoto="1">
            <p:ph idx="1"/>
          </p:nvPr>
        </p:nvPicPr>
        <p:blipFill>
          <a:blip r:embed="rId4">
            <a:extLst>
              <a:ext uri="{28A0092B-C50C-407E-A947-70E740481C1C}">
                <a14:useLocalDpi xmlns:a14="http://schemas.microsoft.com/office/drawing/2010/main" val="0"/>
              </a:ext>
            </a:extLst>
          </a:blip>
          <a:stretch>
            <a:fillRect/>
          </a:stretch>
        </p:blipFill>
        <p:spPr>
          <a:xfrm>
            <a:off x="1223509" y="558256"/>
            <a:ext cx="3842971" cy="5431762"/>
          </a:xfrm>
          <a:prstGeom prst="rect">
            <a:avLst/>
          </a:prstGeom>
        </p:spPr>
      </p:pic>
      <p:sp>
        <p:nvSpPr>
          <p:cNvPr id="4" name="Footer Placeholder 3">
            <a:extLst>
              <a:ext uri="{FF2B5EF4-FFF2-40B4-BE49-F238E27FC236}">
                <a16:creationId xmlns:a16="http://schemas.microsoft.com/office/drawing/2014/main" id="{C0E87B19-B1D0-4C64-BF5E-425C0B52CA72}"/>
              </a:ext>
            </a:extLst>
          </p:cNvPr>
          <p:cNvSpPr>
            <a:spLocks noGrp="1"/>
          </p:cNvSpPr>
          <p:nvPr>
            <p:ph type="ftr" sz="quarter" idx="11"/>
          </p:nvPr>
        </p:nvSpPr>
        <p:spPr>
          <a:xfrm>
            <a:off x="985968" y="6041362"/>
            <a:ext cx="4883926" cy="365125"/>
          </a:xfrm>
        </p:spPr>
        <p:txBody>
          <a:bodyPr vert="horz" lIns="91440" tIns="45720" rIns="91440" bIns="45720" rtlCol="0" anchor="ctr">
            <a:normAutofit/>
          </a:bodyPr>
          <a:lstStyle/>
          <a:p>
            <a:pPr defTabSz="914400">
              <a:spcAft>
                <a:spcPts val="600"/>
              </a:spcAft>
            </a:pPr>
            <a:r>
              <a:rPr lang="en-GB" kern="1200">
                <a:solidFill>
                  <a:schemeClr val="tx1">
                    <a:tint val="75000"/>
                  </a:schemeClr>
                </a:solidFill>
                <a:latin typeface="+mn-lt"/>
                <a:ea typeface="+mn-ea"/>
                <a:cs typeface="+mn-cs"/>
              </a:rPr>
              <a:t>v.0.1 C.Kavanagh September 2023</a:t>
            </a:r>
            <a:endParaRPr lang="en-US" kern="1200" dirty="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009D155E-5BF7-4DF5-BB0A-38FA7397A36A}"/>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1E667BA7-205C-47DF-A4E2-FDFACA47E922}" type="slidenum">
              <a:rPr lang="en-US" smtClean="0"/>
              <a:pPr defTabSz="914400">
                <a:spcAft>
                  <a:spcPts val="600"/>
                </a:spcAft>
              </a:pPr>
              <a:t>12</a:t>
            </a:fld>
            <a:endParaRPr lang="en-US" dirty="0"/>
          </a:p>
        </p:txBody>
      </p:sp>
    </p:spTree>
    <p:extLst>
      <p:ext uri="{BB962C8B-B14F-4D97-AF65-F5344CB8AC3E}">
        <p14:creationId xmlns:p14="http://schemas.microsoft.com/office/powerpoint/2010/main" val="18411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F0A0-530B-468C-A27A-E3C04D75F2D4}"/>
              </a:ext>
            </a:extLst>
          </p:cNvPr>
          <p:cNvSpPr>
            <a:spLocks noGrp="1"/>
          </p:cNvSpPr>
          <p:nvPr>
            <p:ph type="title"/>
          </p:nvPr>
        </p:nvSpPr>
        <p:spPr/>
        <p:txBody>
          <a:bodyPr/>
          <a:lstStyle/>
          <a:p>
            <a:r>
              <a:rPr lang="en-GB" dirty="0"/>
              <a:t>Types of Risk Assessment </a:t>
            </a:r>
          </a:p>
        </p:txBody>
      </p:sp>
      <p:sp>
        <p:nvSpPr>
          <p:cNvPr id="3" name="Content Placeholder 2">
            <a:extLst>
              <a:ext uri="{FF2B5EF4-FFF2-40B4-BE49-F238E27FC236}">
                <a16:creationId xmlns:a16="http://schemas.microsoft.com/office/drawing/2014/main" id="{8E98C906-4A54-4A67-B388-5561BE0F6DCD}"/>
              </a:ext>
            </a:extLst>
          </p:cNvPr>
          <p:cNvSpPr>
            <a:spLocks noGrp="1"/>
          </p:cNvSpPr>
          <p:nvPr>
            <p:ph idx="1"/>
          </p:nvPr>
        </p:nvSpPr>
        <p:spPr/>
        <p:txBody>
          <a:bodyPr>
            <a:normAutofit/>
          </a:bodyPr>
          <a:lstStyle/>
          <a:p>
            <a:r>
              <a:rPr lang="en-GB" dirty="0"/>
              <a:t>3)</a:t>
            </a:r>
            <a:r>
              <a:rPr lang="en-GB" sz="2600" b="1" dirty="0">
                <a:solidFill>
                  <a:srgbClr val="FF0000"/>
                </a:solidFill>
              </a:rPr>
              <a:t>Safety Risk Assessment</a:t>
            </a:r>
          </a:p>
          <a:p>
            <a:pPr marL="0" indent="0">
              <a:buNone/>
            </a:pPr>
            <a:r>
              <a:rPr lang="en-GB" sz="2600" b="1" dirty="0">
                <a:solidFill>
                  <a:srgbClr val="FF0000"/>
                </a:solidFill>
              </a:rPr>
              <a:t> </a:t>
            </a:r>
            <a:r>
              <a:rPr lang="en-GB" sz="2600" dirty="0"/>
              <a:t>( </a:t>
            </a:r>
            <a:r>
              <a:rPr lang="en-GB" sz="2600" dirty="0">
                <a:solidFill>
                  <a:schemeClr val="bg1"/>
                </a:solidFill>
              </a:rPr>
              <a:t>Process, Method Statement and COSHH</a:t>
            </a:r>
            <a:r>
              <a:rPr lang="en-GB" sz="2600" dirty="0"/>
              <a:t>) </a:t>
            </a:r>
          </a:p>
          <a:p>
            <a:r>
              <a:rPr lang="en-GB" dirty="0"/>
              <a:t>On this form you complete/tick  the relevant sections as appropriate </a:t>
            </a:r>
          </a:p>
          <a:p>
            <a:r>
              <a:rPr lang="en-GB" sz="1600" b="1" dirty="0"/>
              <a:t>Form Link </a:t>
            </a:r>
            <a:r>
              <a:rPr lang="en-GB" sz="1600" dirty="0"/>
              <a:t>- https://www.lboro.ac.uk/services/health-safety/forms/</a:t>
            </a:r>
          </a:p>
          <a:p>
            <a:r>
              <a:rPr lang="en-GB" sz="1600" b="1" dirty="0"/>
              <a:t>You are assessing what you are actually doing in your  process/experiment  ( that may or may not involve a chemical(s)) . All chemicals involved with the process must be listed. You must also reference non hazardous chemicals. It is important to assess the process and chemical  together as a chemical assessed on its own will not take into account the hazards  e.g  if your heating it ( as may be required as part of experiment)</a:t>
            </a:r>
            <a:endParaRPr lang="en-GB" sz="1600" dirty="0"/>
          </a:p>
          <a:p>
            <a:endParaRPr lang="en-GB" sz="1600" dirty="0"/>
          </a:p>
          <a:p>
            <a:endParaRPr lang="en-GB" dirty="0"/>
          </a:p>
        </p:txBody>
      </p:sp>
      <p:sp>
        <p:nvSpPr>
          <p:cNvPr id="4" name="Footer Placeholder 3">
            <a:extLst>
              <a:ext uri="{FF2B5EF4-FFF2-40B4-BE49-F238E27FC236}">
                <a16:creationId xmlns:a16="http://schemas.microsoft.com/office/drawing/2014/main" id="{CD9698F0-954F-4FCB-9AF3-251814E3DBA1}"/>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35112AEC-450F-4620-9D68-9D3AC764398E}"/>
              </a:ext>
            </a:extLst>
          </p:cNvPr>
          <p:cNvSpPr>
            <a:spLocks noGrp="1"/>
          </p:cNvSpPr>
          <p:nvPr>
            <p:ph type="sldNum" sz="quarter" idx="12"/>
          </p:nvPr>
        </p:nvSpPr>
        <p:spPr/>
        <p:txBody>
          <a:bodyPr/>
          <a:lstStyle/>
          <a:p>
            <a:fld id="{1E667BA7-205C-47DF-A4E2-FDFACA47E922}" type="slidenum">
              <a:rPr lang="en-GB" smtClean="0"/>
              <a:t>13</a:t>
            </a:fld>
            <a:endParaRPr lang="en-GB" dirty="0"/>
          </a:p>
        </p:txBody>
      </p:sp>
    </p:spTree>
    <p:extLst>
      <p:ext uri="{BB962C8B-B14F-4D97-AF65-F5344CB8AC3E}">
        <p14:creationId xmlns:p14="http://schemas.microsoft.com/office/powerpoint/2010/main" val="242882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D341BA5-B0BC-42C0-8BED-F6E092CFDDBB}"/>
              </a:ext>
            </a:extLst>
          </p:cNvPr>
          <p:cNvSpPr>
            <a:spLocks noGrp="1"/>
          </p:cNvSpPr>
          <p:nvPr>
            <p:ph type="title"/>
          </p:nvPr>
        </p:nvSpPr>
        <p:spPr>
          <a:xfrm>
            <a:off x="673754" y="643467"/>
            <a:ext cx="4203045" cy="1375608"/>
          </a:xfrm>
        </p:spPr>
        <p:txBody>
          <a:bodyPr anchor="ctr">
            <a:normAutofit fontScale="90000"/>
          </a:bodyPr>
          <a:lstStyle/>
          <a:p>
            <a:r>
              <a:rPr lang="en-GB" dirty="0">
                <a:solidFill>
                  <a:schemeClr val="bg1"/>
                </a:solidFill>
              </a:rPr>
              <a:t>Safety Risk Assessment Example</a:t>
            </a:r>
          </a:p>
        </p:txBody>
      </p:sp>
      <p:sp>
        <p:nvSpPr>
          <p:cNvPr id="10" name="Content Placeholder 9">
            <a:extLst>
              <a:ext uri="{FF2B5EF4-FFF2-40B4-BE49-F238E27FC236}">
                <a16:creationId xmlns:a16="http://schemas.microsoft.com/office/drawing/2014/main" id="{D014E057-1D8C-4004-B651-B314174721F5}"/>
              </a:ext>
            </a:extLst>
          </p:cNvPr>
          <p:cNvSpPr>
            <a:spLocks noGrp="1"/>
          </p:cNvSpPr>
          <p:nvPr>
            <p:ph idx="1"/>
          </p:nvPr>
        </p:nvSpPr>
        <p:spPr>
          <a:xfrm>
            <a:off x="673754" y="2160589"/>
            <a:ext cx="3973943" cy="3712287"/>
          </a:xfrm>
        </p:spPr>
        <p:txBody>
          <a:bodyPr>
            <a:normAutofit fontScale="92500"/>
          </a:bodyPr>
          <a:lstStyle/>
          <a:p>
            <a:r>
              <a:rPr lang="en-GB" b="1" dirty="0">
                <a:solidFill>
                  <a:schemeClr val="accent2"/>
                </a:solidFill>
              </a:rPr>
              <a:t> The link(s) below are a useful guides for how to complete them.</a:t>
            </a:r>
            <a:r>
              <a:rPr lang="en-GB" dirty="0">
                <a:solidFill>
                  <a:schemeClr val="accent2"/>
                </a:solidFill>
                <a:hlinkClick r:id="rId2">
                  <a:extLst>
                    <a:ext uri="{A12FA001-AC4F-418D-AE19-62706E023703}">
                      <ahyp:hlinkClr xmlns:ahyp="http://schemas.microsoft.com/office/drawing/2018/hyperlinkcolor" val="tx"/>
                    </a:ext>
                  </a:extLst>
                </a:hlinkClick>
              </a:rPr>
              <a:t> </a:t>
            </a:r>
            <a:endParaRPr lang="en-GB" dirty="0"/>
          </a:p>
          <a:p>
            <a:r>
              <a:rPr lang="en-GB" dirty="0">
                <a:hlinkClick r:id="rId3"/>
              </a:rPr>
              <a:t>https://learn.lboro.ac.uk/pluginfile.php/1095403/mod_resource/content/2/New%20Safety%20Documentation%202018%20Training.pdf</a:t>
            </a:r>
            <a:endParaRPr lang="en-GB" dirty="0">
              <a:solidFill>
                <a:schemeClr val="bg1"/>
              </a:solidFill>
            </a:endParaRPr>
          </a:p>
          <a:p>
            <a:r>
              <a:rPr lang="en-US" dirty="0">
                <a:solidFill>
                  <a:schemeClr val="bg1"/>
                </a:solidFill>
              </a:rPr>
              <a:t>Material Data Sheet guidance can be found at:</a:t>
            </a:r>
          </a:p>
          <a:p>
            <a:pPr marL="0" indent="0">
              <a:buNone/>
            </a:pPr>
            <a:r>
              <a:rPr lang="en-US" dirty="0">
                <a:solidFill>
                  <a:schemeClr val="bg1"/>
                </a:solidFill>
                <a:hlinkClick r:id="rId4"/>
              </a:rPr>
              <a:t>https://learn.lboro.ac.uk/pluginfile.php/1095404/mod_resource/content/3/Material%20Safety%20Data%20Sheets%20Explained.pdf</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pic>
        <p:nvPicPr>
          <p:cNvPr id="6" name="Content Placeholder 5">
            <a:extLst>
              <a:ext uri="{FF2B5EF4-FFF2-40B4-BE49-F238E27FC236}">
                <a16:creationId xmlns:a16="http://schemas.microsoft.com/office/drawing/2014/main" id="{D33B4128-D152-4581-B8D7-9FFBD12A1C77}"/>
              </a:ext>
            </a:extLst>
          </p:cNvPr>
          <p:cNvPicPr>
            <a:picLocks noChangeAspect="1"/>
          </p:cNvPicPr>
          <p:nvPr/>
        </p:nvPicPr>
        <p:blipFill>
          <a:blip r:embed="rId5"/>
          <a:stretch>
            <a:fillRect/>
          </a:stretch>
        </p:blipFill>
        <p:spPr>
          <a:xfrm>
            <a:off x="6242118" y="972608"/>
            <a:ext cx="4851265" cy="4900269"/>
          </a:xfrm>
          <a:prstGeom prst="rect">
            <a:avLst/>
          </a:prstGeom>
        </p:spPr>
      </p:pic>
      <p:sp>
        <p:nvSpPr>
          <p:cNvPr id="4" name="Footer Placeholder 3">
            <a:extLst>
              <a:ext uri="{FF2B5EF4-FFF2-40B4-BE49-F238E27FC236}">
                <a16:creationId xmlns:a16="http://schemas.microsoft.com/office/drawing/2014/main" id="{3B26538A-BEEA-4BFB-A48B-5A394A2D69FF}"/>
              </a:ext>
            </a:extLst>
          </p:cNvPr>
          <p:cNvSpPr>
            <a:spLocks noGrp="1"/>
          </p:cNvSpPr>
          <p:nvPr>
            <p:ph type="ftr" sz="quarter" idx="11"/>
          </p:nvPr>
        </p:nvSpPr>
        <p:spPr>
          <a:xfrm>
            <a:off x="5295899" y="6182876"/>
            <a:ext cx="4598633" cy="365125"/>
          </a:xfrm>
        </p:spPr>
        <p:txBody>
          <a:bodyPr>
            <a:normAutofit/>
          </a:bodyPr>
          <a:lstStyle/>
          <a:p>
            <a:pPr>
              <a:spcAft>
                <a:spcPts val="600"/>
              </a:spcAft>
            </a:pPr>
            <a:r>
              <a:rPr lang="en-GB">
                <a:solidFill>
                  <a:schemeClr val="tx1">
                    <a:lumMod val="65000"/>
                    <a:lumOff val="35000"/>
                  </a:schemeClr>
                </a:solidFill>
              </a:rPr>
              <a:t>v.0.1 C.Kavanagh September 2023</a:t>
            </a:r>
            <a:endParaRPr lang="en-GB"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B30E2C6-CD29-4041-9B50-7CFA2C0D6E8F}"/>
              </a:ext>
            </a:extLst>
          </p:cNvPr>
          <p:cNvSpPr>
            <a:spLocks noGrp="1"/>
          </p:cNvSpPr>
          <p:nvPr>
            <p:ph type="sldNum" sz="quarter" idx="12"/>
          </p:nvPr>
        </p:nvSpPr>
        <p:spPr>
          <a:xfrm>
            <a:off x="10556161" y="6182876"/>
            <a:ext cx="683339" cy="365125"/>
          </a:xfrm>
        </p:spPr>
        <p:txBody>
          <a:bodyPr>
            <a:normAutofit/>
          </a:bodyPr>
          <a:lstStyle/>
          <a:p>
            <a:pPr>
              <a:spcAft>
                <a:spcPts val="600"/>
              </a:spcAft>
            </a:pPr>
            <a:fld id="{1E667BA7-205C-47DF-A4E2-FDFACA47E922}" type="slidenum">
              <a:rPr lang="en-GB">
                <a:solidFill>
                  <a:schemeClr val="tx1">
                    <a:lumMod val="65000"/>
                    <a:lumOff val="35000"/>
                  </a:schemeClr>
                </a:solidFill>
              </a:rPr>
              <a:pPr>
                <a:spcAft>
                  <a:spcPts val="600"/>
                </a:spcAft>
              </a:pPr>
              <a:t>14</a:t>
            </a:fld>
            <a:endParaRPr lang="en-GB" dirty="0">
              <a:solidFill>
                <a:schemeClr val="tx1">
                  <a:lumMod val="65000"/>
                  <a:lumOff val="35000"/>
                </a:schemeClr>
              </a:solidFill>
            </a:endParaRPr>
          </a:p>
        </p:txBody>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279293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9B52-EA2B-474A-BBA3-9117835B5031}"/>
              </a:ext>
            </a:extLst>
          </p:cNvPr>
          <p:cNvSpPr>
            <a:spLocks noGrp="1"/>
          </p:cNvSpPr>
          <p:nvPr>
            <p:ph type="title"/>
          </p:nvPr>
        </p:nvSpPr>
        <p:spPr/>
        <p:txBody>
          <a:bodyPr/>
          <a:lstStyle/>
          <a:p>
            <a:r>
              <a:rPr lang="en-GB" dirty="0"/>
              <a:t>Types of Risk Assessment </a:t>
            </a:r>
          </a:p>
        </p:txBody>
      </p:sp>
      <p:sp>
        <p:nvSpPr>
          <p:cNvPr id="3" name="Content Placeholder 2">
            <a:extLst>
              <a:ext uri="{FF2B5EF4-FFF2-40B4-BE49-F238E27FC236}">
                <a16:creationId xmlns:a16="http://schemas.microsoft.com/office/drawing/2014/main" id="{398BE7F2-F269-4236-84EE-85E24DFA8AF2}"/>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262783D3-1A14-4007-9564-11097D4DB41A}"/>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06094679-DEC0-4A60-8DA6-C8936A7D5F63}"/>
              </a:ext>
            </a:extLst>
          </p:cNvPr>
          <p:cNvSpPr>
            <a:spLocks noGrp="1"/>
          </p:cNvSpPr>
          <p:nvPr>
            <p:ph type="sldNum" sz="quarter" idx="12"/>
          </p:nvPr>
        </p:nvSpPr>
        <p:spPr/>
        <p:txBody>
          <a:bodyPr/>
          <a:lstStyle/>
          <a:p>
            <a:fld id="{1E667BA7-205C-47DF-A4E2-FDFACA47E922}" type="slidenum">
              <a:rPr lang="en-GB" smtClean="0"/>
              <a:t>15</a:t>
            </a:fld>
            <a:endParaRPr lang="en-GB" dirty="0"/>
          </a:p>
        </p:txBody>
      </p:sp>
      <p:sp>
        <p:nvSpPr>
          <p:cNvPr id="6" name="Rectangle 5">
            <a:extLst>
              <a:ext uri="{FF2B5EF4-FFF2-40B4-BE49-F238E27FC236}">
                <a16:creationId xmlns:a16="http://schemas.microsoft.com/office/drawing/2014/main" id="{F0433429-8B43-4DAB-A5F0-5EE1994FD297}"/>
              </a:ext>
            </a:extLst>
          </p:cNvPr>
          <p:cNvSpPr/>
          <p:nvPr/>
        </p:nvSpPr>
        <p:spPr>
          <a:xfrm>
            <a:off x="1128156" y="2828836"/>
            <a:ext cx="8015844" cy="3600986"/>
          </a:xfrm>
          <a:prstGeom prst="rect">
            <a:avLst/>
          </a:prstGeom>
        </p:spPr>
        <p:txBody>
          <a:bodyPr wrap="square">
            <a:spAutoFit/>
          </a:bodyPr>
          <a:lstStyle/>
          <a:p>
            <a:r>
              <a:rPr lang="en-GB" dirty="0"/>
              <a:t>4)</a:t>
            </a:r>
            <a:r>
              <a:rPr lang="en-GB" sz="2400" b="1" dirty="0">
                <a:solidFill>
                  <a:srgbClr val="FF0000"/>
                </a:solidFill>
              </a:rPr>
              <a:t>Lone Working out of hours Risk Assessment</a:t>
            </a:r>
          </a:p>
          <a:p>
            <a:endParaRPr lang="en-GB" sz="2400" b="1" dirty="0">
              <a:solidFill>
                <a:srgbClr val="FF0000"/>
              </a:solidFill>
            </a:endParaRPr>
          </a:p>
          <a:p>
            <a:r>
              <a:rPr lang="en-GB" b="1" dirty="0"/>
              <a:t>Use the general process risk assessment template </a:t>
            </a:r>
          </a:p>
          <a:p>
            <a:endParaRPr lang="en-GB" b="1" dirty="0"/>
          </a:p>
          <a:p>
            <a:r>
              <a:rPr lang="en-US" dirty="0">
                <a:solidFill>
                  <a:schemeClr val="bg1"/>
                </a:solidFill>
              </a:rPr>
              <a:t>Consider:</a:t>
            </a:r>
          </a:p>
          <a:p>
            <a:r>
              <a:rPr lang="en-US" dirty="0">
                <a:solidFill>
                  <a:schemeClr val="bg1"/>
                </a:solidFill>
              </a:rPr>
              <a:t>Have myself and supervisor signed it?</a:t>
            </a:r>
          </a:p>
          <a:p>
            <a:r>
              <a:rPr lang="en-US" dirty="0">
                <a:solidFill>
                  <a:schemeClr val="bg1"/>
                </a:solidFill>
              </a:rPr>
              <a:t>Have I clearly stated what I will be doing indicating times?</a:t>
            </a:r>
          </a:p>
          <a:p>
            <a:r>
              <a:rPr lang="en-US" dirty="0">
                <a:solidFill>
                  <a:schemeClr val="bg1"/>
                </a:solidFill>
              </a:rPr>
              <a:t>Have I considered all the additional risks of working alone?</a:t>
            </a:r>
          </a:p>
          <a:p>
            <a:r>
              <a:rPr lang="en-US" dirty="0">
                <a:solidFill>
                  <a:schemeClr val="bg1"/>
                </a:solidFill>
              </a:rPr>
              <a:t>Have I got an emergency contact?. Do they know?</a:t>
            </a:r>
          </a:p>
          <a:p>
            <a:r>
              <a:rPr lang="en-US" dirty="0">
                <a:solidFill>
                  <a:schemeClr val="bg1"/>
                </a:solidFill>
              </a:rPr>
              <a:t>Have I added the location where I will be working?</a:t>
            </a:r>
          </a:p>
          <a:p>
            <a:r>
              <a:rPr lang="en-US" dirty="0">
                <a:solidFill>
                  <a:schemeClr val="bg1"/>
                </a:solidFill>
              </a:rPr>
              <a:t>Have I got the lone working app?</a:t>
            </a:r>
          </a:p>
          <a:p>
            <a:endParaRPr lang="en-GB" dirty="0"/>
          </a:p>
        </p:txBody>
      </p:sp>
    </p:spTree>
    <p:extLst>
      <p:ext uri="{BB962C8B-B14F-4D97-AF65-F5344CB8AC3E}">
        <p14:creationId xmlns:p14="http://schemas.microsoft.com/office/powerpoint/2010/main" val="164903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A4F5A2-825E-4933-8E06-44D9CBE9C0BB}"/>
              </a:ext>
            </a:extLst>
          </p:cNvPr>
          <p:cNvSpPr>
            <a:spLocks noGrp="1"/>
          </p:cNvSpPr>
          <p:nvPr>
            <p:ph type="title"/>
          </p:nvPr>
        </p:nvSpPr>
        <p:spPr>
          <a:xfrm>
            <a:off x="652481" y="1382486"/>
            <a:ext cx="3547581" cy="4093028"/>
          </a:xfrm>
        </p:spPr>
        <p:txBody>
          <a:bodyPr anchor="ctr">
            <a:normAutofit/>
          </a:bodyPr>
          <a:lstStyle/>
          <a:p>
            <a:r>
              <a:rPr lang="en-GB" sz="4400" dirty="0"/>
              <a:t>Writing Risk Assessments</a:t>
            </a:r>
          </a:p>
        </p:txBody>
      </p:sp>
      <p:grpSp>
        <p:nvGrpSpPr>
          <p:cNvPr id="13" name="Group 12">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4" name="Rectangle 23">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0EDEBF9-0543-4B6D-AA00-AE663899E79E}"/>
              </a:ext>
            </a:extLst>
          </p:cNvPr>
          <p:cNvSpPr>
            <a:spLocks noGrp="1"/>
          </p:cNvSpPr>
          <p:nvPr>
            <p:ph type="ftr" sz="quarter" idx="11"/>
          </p:nvPr>
        </p:nvSpPr>
        <p:spPr>
          <a:xfrm>
            <a:off x="4876848" y="6041362"/>
            <a:ext cx="5529896" cy="365125"/>
          </a:xfrm>
        </p:spPr>
        <p:txBody>
          <a:bodyPr>
            <a:normAutofit/>
          </a:bodyPr>
          <a:lstStyle/>
          <a:p>
            <a:pPr>
              <a:spcAft>
                <a:spcPts val="600"/>
              </a:spcAft>
            </a:pPr>
            <a:r>
              <a:rPr lang="en-GB">
                <a:solidFill>
                  <a:srgbClr val="FFFFFF"/>
                </a:solidFill>
              </a:rPr>
              <a:t>v.0.1 C.Kavanagh September 2023</a:t>
            </a:r>
            <a:endParaRPr lang="en-GB" dirty="0">
              <a:solidFill>
                <a:srgbClr val="FFFFFF"/>
              </a:solidFill>
            </a:endParaRPr>
          </a:p>
        </p:txBody>
      </p:sp>
      <p:sp>
        <p:nvSpPr>
          <p:cNvPr id="5" name="Slide Number Placeholder 4">
            <a:extLst>
              <a:ext uri="{FF2B5EF4-FFF2-40B4-BE49-F238E27FC236}">
                <a16:creationId xmlns:a16="http://schemas.microsoft.com/office/drawing/2014/main" id="{AC4D23B7-669F-409F-87CB-ABE3E28E6CBB}"/>
              </a:ext>
            </a:extLst>
          </p:cNvPr>
          <p:cNvSpPr>
            <a:spLocks noGrp="1"/>
          </p:cNvSpPr>
          <p:nvPr>
            <p:ph type="sldNum" sz="quarter" idx="12"/>
          </p:nvPr>
        </p:nvSpPr>
        <p:spPr>
          <a:xfrm>
            <a:off x="10529090" y="6041362"/>
            <a:ext cx="683339" cy="365125"/>
          </a:xfrm>
        </p:spPr>
        <p:txBody>
          <a:bodyPr>
            <a:normAutofit/>
          </a:bodyPr>
          <a:lstStyle/>
          <a:p>
            <a:pPr>
              <a:spcAft>
                <a:spcPts val="600"/>
              </a:spcAft>
            </a:pPr>
            <a:fld id="{1E667BA7-205C-47DF-A4E2-FDFACA47E922}" type="slidenum">
              <a:rPr lang="en-GB">
                <a:solidFill>
                  <a:srgbClr val="FFFFFF"/>
                </a:solidFill>
              </a:rPr>
              <a:pPr>
                <a:spcAft>
                  <a:spcPts val="600"/>
                </a:spcAft>
              </a:pPr>
              <a:t>16</a:t>
            </a:fld>
            <a:endParaRPr lang="en-GB" dirty="0">
              <a:solidFill>
                <a:srgbClr val="FFFFFF"/>
              </a:solidFill>
            </a:endParaRPr>
          </a:p>
        </p:txBody>
      </p:sp>
      <p:graphicFrame>
        <p:nvGraphicFramePr>
          <p:cNvPr id="7" name="Content Placeholder 2">
            <a:extLst>
              <a:ext uri="{FF2B5EF4-FFF2-40B4-BE49-F238E27FC236}">
                <a16:creationId xmlns:a16="http://schemas.microsoft.com/office/drawing/2014/main" id="{8FE3612A-0B1B-4E1F-A6C4-FAB54FA13F9B}"/>
              </a:ext>
            </a:extLst>
          </p:cNvPr>
          <p:cNvGraphicFramePr>
            <a:graphicFrameLocks noGrp="1"/>
          </p:cNvGraphicFramePr>
          <p:nvPr>
            <p:ph idx="1"/>
            <p:extLst>
              <p:ext uri="{D42A27DB-BD31-4B8C-83A1-F6EECF244321}">
                <p14:modId xmlns:p14="http://schemas.microsoft.com/office/powerpoint/2010/main" val="262065049"/>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3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272E-C226-4423-89E0-F4A2E1C9A6B5}"/>
              </a:ext>
            </a:extLst>
          </p:cNvPr>
          <p:cNvSpPr>
            <a:spLocks noGrp="1"/>
          </p:cNvSpPr>
          <p:nvPr>
            <p:ph type="title"/>
          </p:nvPr>
        </p:nvSpPr>
        <p:spPr>
          <a:xfrm>
            <a:off x="677334" y="609600"/>
            <a:ext cx="8596668" cy="1320800"/>
          </a:xfrm>
        </p:spPr>
        <p:txBody>
          <a:bodyPr>
            <a:normAutofit/>
          </a:bodyPr>
          <a:lstStyle/>
          <a:p>
            <a:r>
              <a:rPr lang="en-GB" dirty="0"/>
              <a:t>  Risk Assessments for Processes/Experiments  </a:t>
            </a:r>
          </a:p>
        </p:txBody>
      </p:sp>
      <p:sp>
        <p:nvSpPr>
          <p:cNvPr id="4" name="Footer Placeholder 3">
            <a:extLst>
              <a:ext uri="{FF2B5EF4-FFF2-40B4-BE49-F238E27FC236}">
                <a16:creationId xmlns:a16="http://schemas.microsoft.com/office/drawing/2014/main" id="{B4D2B5C2-CFFC-413C-8078-D29FE3A1FDF7}"/>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5" name="Slide Number Placeholder 4">
            <a:extLst>
              <a:ext uri="{FF2B5EF4-FFF2-40B4-BE49-F238E27FC236}">
                <a16:creationId xmlns:a16="http://schemas.microsoft.com/office/drawing/2014/main" id="{0B1AC5CD-1176-4FAB-8432-619249CB1F18}"/>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a:pPr>
                <a:spcAft>
                  <a:spcPts val="600"/>
                </a:spcAft>
              </a:pPr>
              <a:t>17</a:t>
            </a:fld>
            <a:endParaRPr lang="en-GB" dirty="0"/>
          </a:p>
        </p:txBody>
      </p:sp>
      <p:graphicFrame>
        <p:nvGraphicFramePr>
          <p:cNvPr id="29" name="Content Placeholder 2">
            <a:extLst>
              <a:ext uri="{FF2B5EF4-FFF2-40B4-BE49-F238E27FC236}">
                <a16:creationId xmlns:a16="http://schemas.microsoft.com/office/drawing/2014/main" id="{DDC05C50-8FC4-4567-B693-FCD6E87C981A}"/>
              </a:ext>
            </a:extLst>
          </p:cNvPr>
          <p:cNvGraphicFramePr>
            <a:graphicFrameLocks noGrp="1"/>
          </p:cNvGraphicFramePr>
          <p:nvPr>
            <p:ph idx="1"/>
            <p:extLst>
              <p:ext uri="{D42A27DB-BD31-4B8C-83A1-F6EECF244321}">
                <p14:modId xmlns:p14="http://schemas.microsoft.com/office/powerpoint/2010/main" val="322235262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02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272E-C226-4423-89E0-F4A2E1C9A6B5}"/>
              </a:ext>
            </a:extLst>
          </p:cNvPr>
          <p:cNvSpPr>
            <a:spLocks noGrp="1"/>
          </p:cNvSpPr>
          <p:nvPr>
            <p:ph type="title"/>
          </p:nvPr>
        </p:nvSpPr>
        <p:spPr>
          <a:xfrm>
            <a:off x="677334" y="609600"/>
            <a:ext cx="8596668" cy="1320800"/>
          </a:xfrm>
        </p:spPr>
        <p:txBody>
          <a:bodyPr>
            <a:normAutofit/>
          </a:bodyPr>
          <a:lstStyle/>
          <a:p>
            <a:r>
              <a:rPr lang="en-GB" dirty="0"/>
              <a:t>Risk Assessments for Chemicals </a:t>
            </a:r>
          </a:p>
        </p:txBody>
      </p:sp>
      <p:sp>
        <p:nvSpPr>
          <p:cNvPr id="4" name="Footer Placeholder 3">
            <a:extLst>
              <a:ext uri="{FF2B5EF4-FFF2-40B4-BE49-F238E27FC236}">
                <a16:creationId xmlns:a16="http://schemas.microsoft.com/office/drawing/2014/main" id="{B4D2B5C2-CFFC-413C-8078-D29FE3A1FDF7}"/>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5" name="Slide Number Placeholder 4">
            <a:extLst>
              <a:ext uri="{FF2B5EF4-FFF2-40B4-BE49-F238E27FC236}">
                <a16:creationId xmlns:a16="http://schemas.microsoft.com/office/drawing/2014/main" id="{0B1AC5CD-1176-4FAB-8432-619249CB1F18}"/>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18</a:t>
            </a:fld>
            <a:endParaRPr lang="en-GB" dirty="0"/>
          </a:p>
        </p:txBody>
      </p:sp>
      <p:graphicFrame>
        <p:nvGraphicFramePr>
          <p:cNvPr id="7" name="Content Placeholder 2">
            <a:extLst>
              <a:ext uri="{FF2B5EF4-FFF2-40B4-BE49-F238E27FC236}">
                <a16:creationId xmlns:a16="http://schemas.microsoft.com/office/drawing/2014/main" id="{70F2F664-A0B5-4F16-976C-957935161B0E}"/>
              </a:ext>
            </a:extLst>
          </p:cNvPr>
          <p:cNvGraphicFramePr>
            <a:graphicFrameLocks noGrp="1"/>
          </p:cNvGraphicFramePr>
          <p:nvPr>
            <p:ph idx="1"/>
            <p:extLst>
              <p:ext uri="{D42A27DB-BD31-4B8C-83A1-F6EECF244321}">
                <p14:modId xmlns:p14="http://schemas.microsoft.com/office/powerpoint/2010/main" val="210600631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16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272E-C226-4423-89E0-F4A2E1C9A6B5}"/>
              </a:ext>
            </a:extLst>
          </p:cNvPr>
          <p:cNvSpPr>
            <a:spLocks noGrp="1"/>
          </p:cNvSpPr>
          <p:nvPr>
            <p:ph type="title"/>
          </p:nvPr>
        </p:nvSpPr>
        <p:spPr>
          <a:xfrm>
            <a:off x="677334" y="609600"/>
            <a:ext cx="8596668" cy="1320800"/>
          </a:xfrm>
        </p:spPr>
        <p:txBody>
          <a:bodyPr>
            <a:normAutofit/>
          </a:bodyPr>
          <a:lstStyle/>
          <a:p>
            <a:r>
              <a:rPr lang="en-GB" dirty="0"/>
              <a:t>Risk Assessments for Biological Material  </a:t>
            </a:r>
          </a:p>
        </p:txBody>
      </p:sp>
      <p:sp>
        <p:nvSpPr>
          <p:cNvPr id="4" name="Footer Placeholder 3">
            <a:extLst>
              <a:ext uri="{FF2B5EF4-FFF2-40B4-BE49-F238E27FC236}">
                <a16:creationId xmlns:a16="http://schemas.microsoft.com/office/drawing/2014/main" id="{B4D2B5C2-CFFC-413C-8078-D29FE3A1FDF7}"/>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5" name="Slide Number Placeholder 4">
            <a:extLst>
              <a:ext uri="{FF2B5EF4-FFF2-40B4-BE49-F238E27FC236}">
                <a16:creationId xmlns:a16="http://schemas.microsoft.com/office/drawing/2014/main" id="{0B1AC5CD-1176-4FAB-8432-619249CB1F18}"/>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19</a:t>
            </a:fld>
            <a:endParaRPr lang="en-GB" dirty="0"/>
          </a:p>
        </p:txBody>
      </p:sp>
      <p:graphicFrame>
        <p:nvGraphicFramePr>
          <p:cNvPr id="7" name="Content Placeholder 2">
            <a:extLst>
              <a:ext uri="{FF2B5EF4-FFF2-40B4-BE49-F238E27FC236}">
                <a16:creationId xmlns:a16="http://schemas.microsoft.com/office/drawing/2014/main" id="{134BD7C2-52A3-40A0-9274-10ED214A0D77}"/>
              </a:ext>
            </a:extLst>
          </p:cNvPr>
          <p:cNvGraphicFramePr>
            <a:graphicFrameLocks noGrp="1"/>
          </p:cNvGraphicFramePr>
          <p:nvPr>
            <p:ph idx="1"/>
            <p:extLst>
              <p:ext uri="{D42A27DB-BD31-4B8C-83A1-F6EECF244321}">
                <p14:modId xmlns:p14="http://schemas.microsoft.com/office/powerpoint/2010/main" val="421518546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76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4CEB2D73-9D99-4DAC-98A5-FCA8F8FAF9A8}"/>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2" name="Title 1">
            <a:extLst>
              <a:ext uri="{FF2B5EF4-FFF2-40B4-BE49-F238E27FC236}">
                <a16:creationId xmlns:a16="http://schemas.microsoft.com/office/drawing/2014/main" id="{0DB5BFA6-8C55-4303-97EA-A38F6A28E5E8}"/>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Introduction</a:t>
            </a:r>
          </a:p>
        </p:txBody>
      </p:sp>
      <p:sp>
        <p:nvSpPr>
          <p:cNvPr id="5" name="Slide Number Placeholder 4">
            <a:extLst>
              <a:ext uri="{FF2B5EF4-FFF2-40B4-BE49-F238E27FC236}">
                <a16:creationId xmlns:a16="http://schemas.microsoft.com/office/drawing/2014/main" id="{AF413E1A-9922-4F13-8593-C22402254089}"/>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a:solidFill>
                  <a:srgbClr val="FFFFFF"/>
                </a:solidFill>
              </a:rPr>
              <a:pPr>
                <a:spcAft>
                  <a:spcPts val="600"/>
                </a:spcAft>
              </a:pPr>
              <a:t>2</a:t>
            </a:fld>
            <a:endParaRPr lang="en-GB" dirty="0">
              <a:solidFill>
                <a:srgbClr val="FFFFFF"/>
              </a:solidFill>
            </a:endParaRPr>
          </a:p>
        </p:txBody>
      </p:sp>
      <p:sp>
        <p:nvSpPr>
          <p:cNvPr id="3" name="Content Placeholder 2">
            <a:extLst>
              <a:ext uri="{FF2B5EF4-FFF2-40B4-BE49-F238E27FC236}">
                <a16:creationId xmlns:a16="http://schemas.microsoft.com/office/drawing/2014/main" id="{ABE41A68-C270-43A2-B36A-B2961A9A80BA}"/>
              </a:ext>
            </a:extLst>
          </p:cNvPr>
          <p:cNvSpPr>
            <a:spLocks noGrp="1"/>
          </p:cNvSpPr>
          <p:nvPr>
            <p:ph idx="1"/>
          </p:nvPr>
        </p:nvSpPr>
        <p:spPr>
          <a:xfrm>
            <a:off x="6116084" y="609600"/>
            <a:ext cx="5511296" cy="5545667"/>
          </a:xfrm>
        </p:spPr>
        <p:txBody>
          <a:bodyPr anchor="ctr">
            <a:normAutofit/>
          </a:bodyPr>
          <a:lstStyle/>
          <a:p>
            <a:r>
              <a:rPr lang="en-GB" dirty="0">
                <a:solidFill>
                  <a:srgbClr val="FFFFFF"/>
                </a:solidFill>
              </a:rPr>
              <a:t>What are Risk Assessments? What are Hazards and how can you control Risks?</a:t>
            </a:r>
          </a:p>
          <a:p>
            <a:r>
              <a:rPr lang="en-GB" dirty="0">
                <a:solidFill>
                  <a:srgbClr val="FFFFFF"/>
                </a:solidFill>
              </a:rPr>
              <a:t>Importance of Risk Assessments </a:t>
            </a:r>
          </a:p>
          <a:p>
            <a:r>
              <a:rPr lang="en-GB" dirty="0">
                <a:solidFill>
                  <a:srgbClr val="FFFFFF"/>
                </a:solidFill>
              </a:rPr>
              <a:t>Types of Risk Assessment</a:t>
            </a:r>
          </a:p>
          <a:p>
            <a:r>
              <a:rPr lang="en-GB" dirty="0">
                <a:solidFill>
                  <a:srgbClr val="FFFFFF"/>
                </a:solidFill>
              </a:rPr>
              <a:t>Writing Risk Assessments</a:t>
            </a:r>
          </a:p>
          <a:p>
            <a:r>
              <a:rPr lang="en-GB" dirty="0">
                <a:solidFill>
                  <a:srgbClr val="FFFFFF"/>
                </a:solidFill>
              </a:rPr>
              <a:t>Existing Risk Assessment review process </a:t>
            </a:r>
          </a:p>
          <a:p>
            <a:r>
              <a:rPr lang="en-GB" dirty="0">
                <a:solidFill>
                  <a:srgbClr val="FFFFFF"/>
                </a:solidFill>
              </a:rPr>
              <a:t> Approval of Risk Assessments Process</a:t>
            </a:r>
          </a:p>
          <a:p>
            <a:r>
              <a:rPr lang="en-GB" dirty="0">
                <a:solidFill>
                  <a:srgbClr val="FFFFFF"/>
                </a:solidFill>
              </a:rPr>
              <a:t>Where can I find Risk Assessments?</a:t>
            </a:r>
          </a:p>
          <a:p>
            <a:r>
              <a:rPr lang="en-GB" dirty="0">
                <a:solidFill>
                  <a:srgbClr val="FFFFFF"/>
                </a:solidFill>
              </a:rPr>
              <a:t>More information on Risk Assessments</a:t>
            </a:r>
          </a:p>
        </p:txBody>
      </p:sp>
    </p:spTree>
    <p:extLst>
      <p:ext uri="{BB962C8B-B14F-4D97-AF65-F5344CB8AC3E}">
        <p14:creationId xmlns:p14="http://schemas.microsoft.com/office/powerpoint/2010/main" val="262877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4F70B6-F49B-4B4E-8D87-0FD6024C171D}"/>
              </a:ext>
            </a:extLst>
          </p:cNvPr>
          <p:cNvSpPr>
            <a:spLocks noGrp="1"/>
          </p:cNvSpPr>
          <p:nvPr>
            <p:ph type="title"/>
          </p:nvPr>
        </p:nvSpPr>
        <p:spPr>
          <a:xfrm>
            <a:off x="652481" y="1382486"/>
            <a:ext cx="3547581" cy="4093028"/>
          </a:xfrm>
        </p:spPr>
        <p:txBody>
          <a:bodyPr anchor="ctr">
            <a:normAutofit/>
          </a:bodyPr>
          <a:lstStyle/>
          <a:p>
            <a:r>
              <a:rPr lang="en-GB" sz="4400" dirty="0"/>
              <a:t>Existing Risk Assessment Review Process </a:t>
            </a:r>
          </a:p>
        </p:txBody>
      </p:sp>
      <p:grpSp>
        <p:nvGrpSpPr>
          <p:cNvPr id="13" name="Group 12">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4" name="Rectangle 23">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A751C759-ABFD-41DC-87F0-DC4042F1BF21}"/>
              </a:ext>
            </a:extLst>
          </p:cNvPr>
          <p:cNvSpPr>
            <a:spLocks noGrp="1"/>
          </p:cNvSpPr>
          <p:nvPr>
            <p:ph type="ftr" sz="quarter" idx="11"/>
          </p:nvPr>
        </p:nvSpPr>
        <p:spPr>
          <a:xfrm>
            <a:off x="4876848" y="6041362"/>
            <a:ext cx="5529896" cy="365125"/>
          </a:xfrm>
        </p:spPr>
        <p:txBody>
          <a:bodyPr>
            <a:normAutofit/>
          </a:bodyPr>
          <a:lstStyle/>
          <a:p>
            <a:pPr>
              <a:spcAft>
                <a:spcPts val="600"/>
              </a:spcAft>
            </a:pPr>
            <a:r>
              <a:rPr lang="en-GB">
                <a:solidFill>
                  <a:srgbClr val="FFFFFF"/>
                </a:solidFill>
              </a:rPr>
              <a:t>v.0.1 C.Kavanagh September 2023</a:t>
            </a:r>
            <a:endParaRPr lang="en-GB" dirty="0">
              <a:solidFill>
                <a:srgbClr val="FFFFFF"/>
              </a:solidFill>
            </a:endParaRPr>
          </a:p>
        </p:txBody>
      </p:sp>
      <p:sp>
        <p:nvSpPr>
          <p:cNvPr id="5" name="Slide Number Placeholder 4">
            <a:extLst>
              <a:ext uri="{FF2B5EF4-FFF2-40B4-BE49-F238E27FC236}">
                <a16:creationId xmlns:a16="http://schemas.microsoft.com/office/drawing/2014/main" id="{E0937281-37C5-4E08-8816-5053FF8B5423}"/>
              </a:ext>
            </a:extLst>
          </p:cNvPr>
          <p:cNvSpPr>
            <a:spLocks noGrp="1"/>
          </p:cNvSpPr>
          <p:nvPr>
            <p:ph type="sldNum" sz="quarter" idx="12"/>
          </p:nvPr>
        </p:nvSpPr>
        <p:spPr>
          <a:xfrm>
            <a:off x="10529090" y="6041362"/>
            <a:ext cx="683339" cy="365125"/>
          </a:xfrm>
        </p:spPr>
        <p:txBody>
          <a:bodyPr>
            <a:normAutofit/>
          </a:bodyPr>
          <a:lstStyle/>
          <a:p>
            <a:pPr>
              <a:spcAft>
                <a:spcPts val="600"/>
              </a:spcAft>
            </a:pPr>
            <a:fld id="{1E667BA7-205C-47DF-A4E2-FDFACA47E922}" type="slidenum">
              <a:rPr lang="en-GB">
                <a:solidFill>
                  <a:srgbClr val="FFFFFF"/>
                </a:solidFill>
              </a:rPr>
              <a:pPr>
                <a:spcAft>
                  <a:spcPts val="600"/>
                </a:spcAft>
              </a:pPr>
              <a:t>20</a:t>
            </a:fld>
            <a:endParaRPr lang="en-GB" dirty="0">
              <a:solidFill>
                <a:srgbClr val="FFFFFF"/>
              </a:solidFill>
            </a:endParaRPr>
          </a:p>
        </p:txBody>
      </p:sp>
      <p:graphicFrame>
        <p:nvGraphicFramePr>
          <p:cNvPr id="7" name="Content Placeholder 2">
            <a:extLst>
              <a:ext uri="{FF2B5EF4-FFF2-40B4-BE49-F238E27FC236}">
                <a16:creationId xmlns:a16="http://schemas.microsoft.com/office/drawing/2014/main" id="{B93A8B29-DCCE-4710-B00E-DE3CE7518A1B}"/>
              </a:ext>
            </a:extLst>
          </p:cNvPr>
          <p:cNvGraphicFramePr>
            <a:graphicFrameLocks noGrp="1"/>
          </p:cNvGraphicFramePr>
          <p:nvPr>
            <p:ph idx="1"/>
            <p:extLst>
              <p:ext uri="{D42A27DB-BD31-4B8C-83A1-F6EECF244321}">
                <p14:modId xmlns:p14="http://schemas.microsoft.com/office/powerpoint/2010/main" val="1795737427"/>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69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10">
            <a:extLst>
              <a:ext uri="{FF2B5EF4-FFF2-40B4-BE49-F238E27FC236}">
                <a16:creationId xmlns:a16="http://schemas.microsoft.com/office/drawing/2014/main" id="{E0BF35CA-8AA0-428F-ABED-5B77A6C39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FA4A156A-791B-4BD9-8452-A798A15D2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7652CB1-59D3-4DAB-AD45-8DFB73895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3539C1B-883E-4130-95FA-2A6FD3E49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244CEE5F-144C-437F-9472-22EE3E3D1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0621BB31-AA71-4E9B-8854-3C62F162F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5336141D-E3C6-4E7B-8923-B31C3E1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F113BE6F-9D13-4E70-B7AB-C8CC2546A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9">
              <a:extLst>
                <a:ext uri="{FF2B5EF4-FFF2-40B4-BE49-F238E27FC236}">
                  <a16:creationId xmlns:a16="http://schemas.microsoft.com/office/drawing/2014/main" id="{FBEB82C3-C636-4A90-B9A5-905EC38E0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646B4C4A-5A81-43CF-93ED-5FA59D5BE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20">
              <a:extLst>
                <a:ext uri="{FF2B5EF4-FFF2-40B4-BE49-F238E27FC236}">
                  <a16:creationId xmlns:a16="http://schemas.microsoft.com/office/drawing/2014/main" id="{C3715C1A-EBA1-41A6-AC20-D6A7C4871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E654FD45-138E-408F-9CF7-6F510554CD78}"/>
              </a:ext>
            </a:extLst>
          </p:cNvPr>
          <p:cNvSpPr>
            <a:spLocks noGrp="1"/>
          </p:cNvSpPr>
          <p:nvPr>
            <p:ph type="title"/>
          </p:nvPr>
        </p:nvSpPr>
        <p:spPr>
          <a:xfrm>
            <a:off x="4974337" y="1265314"/>
            <a:ext cx="4299666" cy="3249131"/>
          </a:xfrm>
        </p:spPr>
        <p:txBody>
          <a:bodyPr vert="horz" lIns="91440" tIns="45720" rIns="91440" bIns="45720" rtlCol="0" anchor="b">
            <a:normAutofit fontScale="90000"/>
          </a:bodyPr>
          <a:lstStyle/>
          <a:p>
            <a:pPr>
              <a:lnSpc>
                <a:spcPct val="90000"/>
              </a:lnSpc>
            </a:pPr>
            <a:r>
              <a:rPr lang="en-US" sz="5400" dirty="0"/>
              <a:t>Risk Assessment Review Record </a:t>
            </a:r>
            <a:r>
              <a:rPr lang="en-US" sz="2700" dirty="0"/>
              <a:t>( found on CBE LEARN page)</a:t>
            </a:r>
          </a:p>
        </p:txBody>
      </p:sp>
      <p:sp>
        <p:nvSpPr>
          <p:cNvPr id="44" name="Isosceles Triangle 22">
            <a:extLst>
              <a:ext uri="{FF2B5EF4-FFF2-40B4-BE49-F238E27FC236}">
                <a16:creationId xmlns:a16="http://schemas.microsoft.com/office/drawing/2014/main" id="{03D271DD-C9EA-4985-BA0C-037A88FA3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Content Placeholder 5">
            <a:extLst>
              <a:ext uri="{FF2B5EF4-FFF2-40B4-BE49-F238E27FC236}">
                <a16:creationId xmlns:a16="http://schemas.microsoft.com/office/drawing/2014/main" id="{123AE7EA-0D57-4C5F-9D81-34A2491194CC}"/>
              </a:ext>
            </a:extLst>
          </p:cNvPr>
          <p:cNvPicPr>
            <a:picLocks noGrp="1" noChangeAspect="1"/>
          </p:cNvPicPr>
          <p:nvPr>
            <p:ph idx="1"/>
          </p:nvPr>
        </p:nvPicPr>
        <p:blipFill>
          <a:blip r:embed="rId2"/>
          <a:stretch>
            <a:fillRect/>
          </a:stretch>
        </p:blipFill>
        <p:spPr>
          <a:xfrm>
            <a:off x="888604" y="1491907"/>
            <a:ext cx="3765692" cy="3882156"/>
          </a:xfrm>
          <a:prstGeom prst="rect">
            <a:avLst/>
          </a:prstGeom>
        </p:spPr>
      </p:pic>
      <p:sp>
        <p:nvSpPr>
          <p:cNvPr id="4" name="Footer Placeholder 3">
            <a:extLst>
              <a:ext uri="{FF2B5EF4-FFF2-40B4-BE49-F238E27FC236}">
                <a16:creationId xmlns:a16="http://schemas.microsoft.com/office/drawing/2014/main" id="{C78CA6DA-FBF1-4664-967D-412CE6ACFD8E}"/>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r>
              <a:rPr lang="en-GB" b="0" i="0" kern="1200">
                <a:solidFill>
                  <a:schemeClr val="tx1">
                    <a:tint val="75000"/>
                  </a:schemeClr>
                </a:solidFill>
                <a:effectLst/>
                <a:latin typeface="+mn-lt"/>
                <a:ea typeface="+mn-ea"/>
                <a:cs typeface="+mn-cs"/>
              </a:rPr>
              <a:t>v.0.1 C.Kavanagh September 2023</a:t>
            </a:r>
            <a:endParaRPr lang="en-US" b="0" i="0" kern="1200" dirty="0">
              <a:solidFill>
                <a:schemeClr val="tx1">
                  <a:tint val="75000"/>
                </a:schemeClr>
              </a:solidFill>
              <a:effectLst/>
              <a:latin typeface="+mn-lt"/>
              <a:ea typeface="+mn-ea"/>
              <a:cs typeface="+mn-cs"/>
            </a:endParaRPr>
          </a:p>
        </p:txBody>
      </p:sp>
      <p:sp>
        <p:nvSpPr>
          <p:cNvPr id="5" name="Slide Number Placeholder 4">
            <a:extLst>
              <a:ext uri="{FF2B5EF4-FFF2-40B4-BE49-F238E27FC236}">
                <a16:creationId xmlns:a16="http://schemas.microsoft.com/office/drawing/2014/main" id="{6BA7009B-ABF6-4763-A5E5-70C3EB878D63}"/>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1E667BA7-205C-47DF-A4E2-FDFACA47E922}" type="slidenum">
              <a:rPr lang="en-US" smtClean="0"/>
              <a:pPr>
                <a:spcAft>
                  <a:spcPts val="600"/>
                </a:spcAft>
              </a:pPr>
              <a:t>21</a:t>
            </a:fld>
            <a:endParaRPr lang="en-US" dirty="0"/>
          </a:p>
        </p:txBody>
      </p:sp>
    </p:spTree>
    <p:extLst>
      <p:ext uri="{BB962C8B-B14F-4D97-AF65-F5344CB8AC3E}">
        <p14:creationId xmlns:p14="http://schemas.microsoft.com/office/powerpoint/2010/main" val="248109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13D7-2550-418C-9DD4-8450A1B36001}"/>
              </a:ext>
            </a:extLst>
          </p:cNvPr>
          <p:cNvSpPr>
            <a:spLocks noGrp="1"/>
          </p:cNvSpPr>
          <p:nvPr>
            <p:ph type="title"/>
          </p:nvPr>
        </p:nvSpPr>
        <p:spPr/>
        <p:txBody>
          <a:bodyPr/>
          <a:lstStyle/>
          <a:p>
            <a:r>
              <a:rPr lang="en-GB" dirty="0"/>
              <a:t>Risk Assessment Reviews :Minor  </a:t>
            </a:r>
          </a:p>
        </p:txBody>
      </p:sp>
      <p:sp>
        <p:nvSpPr>
          <p:cNvPr id="3" name="Content Placeholder 2">
            <a:extLst>
              <a:ext uri="{FF2B5EF4-FFF2-40B4-BE49-F238E27FC236}">
                <a16:creationId xmlns:a16="http://schemas.microsoft.com/office/drawing/2014/main" id="{AE31424E-B3FD-4671-9DF5-E50B416A7CD3}"/>
              </a:ext>
            </a:extLst>
          </p:cNvPr>
          <p:cNvSpPr>
            <a:spLocks noGrp="1"/>
          </p:cNvSpPr>
          <p:nvPr>
            <p:ph idx="1"/>
          </p:nvPr>
        </p:nvSpPr>
        <p:spPr>
          <a:xfrm>
            <a:off x="1484310" y="2020186"/>
            <a:ext cx="10018713" cy="3771015"/>
          </a:xfrm>
        </p:spPr>
        <p:txBody>
          <a:bodyPr>
            <a:normAutofit/>
          </a:bodyPr>
          <a:lstStyle/>
          <a:p>
            <a:r>
              <a:rPr lang="en-GB" dirty="0"/>
              <a:t>Minor Changes are  - new person added, updated model of equipment, new location ( if it is in same facility and  does not effect risk), new supplier of material .</a:t>
            </a:r>
          </a:p>
          <a:p>
            <a:r>
              <a:rPr lang="en-GB" dirty="0"/>
              <a:t>Minor change -  detail exactly what the change is and state the things that will remain the same including the risks ( if risk does change a new risk assessment should be done)</a:t>
            </a:r>
          </a:p>
          <a:p>
            <a:r>
              <a:rPr lang="en-GB" dirty="0"/>
              <a:t>If it is to add someone new to the risk assessment - detail exactly what the person will/wont be doing as part of that risk assessment. State the training/supervision they have/will have.</a:t>
            </a:r>
          </a:p>
          <a:p>
            <a:r>
              <a:rPr lang="en-GB" dirty="0"/>
              <a:t>If it is an annual review of a risk assessment and no changes have occurred this should be recorded in the risk assessment review form.</a:t>
            </a:r>
          </a:p>
          <a:p>
            <a:endParaRPr lang="en-GB" dirty="0"/>
          </a:p>
        </p:txBody>
      </p:sp>
      <p:sp>
        <p:nvSpPr>
          <p:cNvPr id="4" name="Footer Placeholder 3">
            <a:extLst>
              <a:ext uri="{FF2B5EF4-FFF2-40B4-BE49-F238E27FC236}">
                <a16:creationId xmlns:a16="http://schemas.microsoft.com/office/drawing/2014/main" id="{375A1A6C-ECFD-4D5A-8367-9E84A2E5DAA9}"/>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12B5A235-E817-4C5B-9642-EE20ACCDB648}"/>
              </a:ext>
            </a:extLst>
          </p:cNvPr>
          <p:cNvSpPr>
            <a:spLocks noGrp="1"/>
          </p:cNvSpPr>
          <p:nvPr>
            <p:ph type="sldNum" sz="quarter" idx="12"/>
          </p:nvPr>
        </p:nvSpPr>
        <p:spPr/>
        <p:txBody>
          <a:bodyPr/>
          <a:lstStyle/>
          <a:p>
            <a:fld id="{1E667BA7-205C-47DF-A4E2-FDFACA47E922}" type="slidenum">
              <a:rPr lang="en-GB" smtClean="0"/>
              <a:t>22</a:t>
            </a:fld>
            <a:endParaRPr lang="en-GB" dirty="0"/>
          </a:p>
        </p:txBody>
      </p:sp>
    </p:spTree>
    <p:extLst>
      <p:ext uri="{BB962C8B-B14F-4D97-AF65-F5344CB8AC3E}">
        <p14:creationId xmlns:p14="http://schemas.microsoft.com/office/powerpoint/2010/main" val="28289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0600-76E3-491F-9E9A-0C56E73288F0}"/>
              </a:ext>
            </a:extLst>
          </p:cNvPr>
          <p:cNvSpPr>
            <a:spLocks noGrp="1"/>
          </p:cNvSpPr>
          <p:nvPr>
            <p:ph type="title"/>
          </p:nvPr>
        </p:nvSpPr>
        <p:spPr/>
        <p:txBody>
          <a:bodyPr/>
          <a:lstStyle/>
          <a:p>
            <a:r>
              <a:rPr lang="en-GB" dirty="0"/>
              <a:t>Risk Assessment Review: Major </a:t>
            </a:r>
          </a:p>
        </p:txBody>
      </p:sp>
      <p:sp>
        <p:nvSpPr>
          <p:cNvPr id="3" name="Content Placeholder 2">
            <a:extLst>
              <a:ext uri="{FF2B5EF4-FFF2-40B4-BE49-F238E27FC236}">
                <a16:creationId xmlns:a16="http://schemas.microsoft.com/office/drawing/2014/main" id="{8C1EC9B9-A074-4F7A-AE30-7AC52A0047A4}"/>
              </a:ext>
            </a:extLst>
          </p:cNvPr>
          <p:cNvSpPr>
            <a:spLocks noGrp="1"/>
          </p:cNvSpPr>
          <p:nvPr>
            <p:ph idx="1"/>
          </p:nvPr>
        </p:nvSpPr>
        <p:spPr/>
        <p:txBody>
          <a:bodyPr/>
          <a:lstStyle/>
          <a:p>
            <a:pPr marL="0" indent="0">
              <a:buNone/>
            </a:pPr>
            <a:r>
              <a:rPr lang="en-GB" dirty="0"/>
              <a:t>New Risk Assessment required or major re-write of existing Risk Assessment but Risk Assessment must be re-submitted and approved.</a:t>
            </a:r>
          </a:p>
          <a:p>
            <a:pPr marL="0" indent="0">
              <a:buNone/>
            </a:pPr>
            <a:r>
              <a:rPr lang="en-GB" dirty="0"/>
              <a:t>Please see next slide for list ( not exhaustive) of possible reasons for major review.</a:t>
            </a:r>
          </a:p>
        </p:txBody>
      </p:sp>
      <p:sp>
        <p:nvSpPr>
          <p:cNvPr id="4" name="Footer Placeholder 3">
            <a:extLst>
              <a:ext uri="{FF2B5EF4-FFF2-40B4-BE49-F238E27FC236}">
                <a16:creationId xmlns:a16="http://schemas.microsoft.com/office/drawing/2014/main" id="{D3B6FD05-C0BC-4C74-922E-6DD2839A73FE}"/>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B5CC5DDD-27C1-4A23-950B-0A80E87550F6}"/>
              </a:ext>
            </a:extLst>
          </p:cNvPr>
          <p:cNvSpPr>
            <a:spLocks noGrp="1"/>
          </p:cNvSpPr>
          <p:nvPr>
            <p:ph type="sldNum" sz="quarter" idx="12"/>
          </p:nvPr>
        </p:nvSpPr>
        <p:spPr/>
        <p:txBody>
          <a:bodyPr/>
          <a:lstStyle/>
          <a:p>
            <a:fld id="{1E667BA7-205C-47DF-A4E2-FDFACA47E922}" type="slidenum">
              <a:rPr lang="en-GB" smtClean="0"/>
              <a:t>23</a:t>
            </a:fld>
            <a:endParaRPr lang="en-GB" dirty="0"/>
          </a:p>
        </p:txBody>
      </p:sp>
    </p:spTree>
    <p:extLst>
      <p:ext uri="{BB962C8B-B14F-4D97-AF65-F5344CB8AC3E}">
        <p14:creationId xmlns:p14="http://schemas.microsoft.com/office/powerpoint/2010/main" val="356316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4FA9-78A0-47DE-83BB-08A14D394B72}"/>
              </a:ext>
            </a:extLst>
          </p:cNvPr>
          <p:cNvSpPr>
            <a:spLocks noGrp="1"/>
          </p:cNvSpPr>
          <p:nvPr>
            <p:ph type="title"/>
          </p:nvPr>
        </p:nvSpPr>
        <p:spPr>
          <a:xfrm>
            <a:off x="1484311" y="685801"/>
            <a:ext cx="9904125" cy="1000496"/>
          </a:xfrm>
        </p:spPr>
        <p:txBody>
          <a:bodyPr>
            <a:normAutofit/>
          </a:bodyPr>
          <a:lstStyle/>
          <a:p>
            <a:r>
              <a:rPr lang="en-GB" sz="2800" dirty="0"/>
              <a:t>What is considered a significant/Major change that requires a new risk assessment instead of a review?</a:t>
            </a:r>
          </a:p>
        </p:txBody>
      </p:sp>
      <p:sp>
        <p:nvSpPr>
          <p:cNvPr id="3" name="Content Placeholder 2">
            <a:extLst>
              <a:ext uri="{FF2B5EF4-FFF2-40B4-BE49-F238E27FC236}">
                <a16:creationId xmlns:a16="http://schemas.microsoft.com/office/drawing/2014/main" id="{48C5DC62-3BA5-4122-B8BA-29890C37EA6E}"/>
              </a:ext>
            </a:extLst>
          </p:cNvPr>
          <p:cNvSpPr>
            <a:spLocks noGrp="1"/>
          </p:cNvSpPr>
          <p:nvPr>
            <p:ph idx="1"/>
          </p:nvPr>
        </p:nvSpPr>
        <p:spPr>
          <a:xfrm>
            <a:off x="1484310" y="2220687"/>
            <a:ext cx="10018713" cy="3570514"/>
          </a:xfrm>
        </p:spPr>
        <p:txBody>
          <a:bodyPr>
            <a:normAutofit fontScale="70000" lnSpcReduction="20000"/>
          </a:bodyPr>
          <a:lstStyle/>
          <a:p>
            <a:r>
              <a:rPr lang="en-GB" dirty="0"/>
              <a:t>1)Change to the risk of initial risk assessment </a:t>
            </a:r>
          </a:p>
          <a:p>
            <a:r>
              <a:rPr lang="en-GB" dirty="0"/>
              <a:t>2)Change of process/equipment/procedures </a:t>
            </a:r>
          </a:p>
          <a:p>
            <a:r>
              <a:rPr lang="en-GB" dirty="0"/>
              <a:t>3)Change/addition  of material used if effects the risk ( i.e addition of unscreened material)</a:t>
            </a:r>
          </a:p>
          <a:p>
            <a:r>
              <a:rPr lang="en-GB" dirty="0"/>
              <a:t>4) Change in the scale of operations</a:t>
            </a:r>
          </a:p>
          <a:p>
            <a:r>
              <a:rPr lang="en-GB" dirty="0"/>
              <a:t>5)Change of location if it effects the risk ( new facility)</a:t>
            </a:r>
          </a:p>
          <a:p>
            <a:r>
              <a:rPr lang="en-GB" dirty="0"/>
              <a:t>6) Change in the containment conditions or control measures </a:t>
            </a:r>
          </a:p>
          <a:p>
            <a:r>
              <a:rPr lang="en-GB" dirty="0"/>
              <a:t>7)Change in the waste treatment procedures</a:t>
            </a:r>
          </a:p>
          <a:p>
            <a:r>
              <a:rPr lang="en-GB" dirty="0"/>
              <a:t>8)Changes to people responsible </a:t>
            </a:r>
          </a:p>
          <a:p>
            <a:r>
              <a:rPr lang="en-GB" dirty="0"/>
              <a:t>9) Changes to the properties ( more virulence, mobility, differences in growth/media, etc)</a:t>
            </a:r>
          </a:p>
          <a:p>
            <a:r>
              <a:rPr lang="en-GB" sz="2200" dirty="0"/>
              <a:t>E.g  With a new strain of bacteria , if the hazard group is the same as the previous strain and the new strain has similar properties to the existing one, then that is fine.  If the hazard group changes or the new strain properties are different (potentially increasing the risk) then a new risk assessment would be needed.</a:t>
            </a:r>
          </a:p>
        </p:txBody>
      </p:sp>
      <p:sp>
        <p:nvSpPr>
          <p:cNvPr id="4" name="Footer Placeholder 3">
            <a:extLst>
              <a:ext uri="{FF2B5EF4-FFF2-40B4-BE49-F238E27FC236}">
                <a16:creationId xmlns:a16="http://schemas.microsoft.com/office/drawing/2014/main" id="{59AB6C10-715E-4961-8FF8-B137D1EA1569}"/>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2CC6DB27-6A39-4BB4-A531-8D6BDBE221C8}"/>
              </a:ext>
            </a:extLst>
          </p:cNvPr>
          <p:cNvSpPr>
            <a:spLocks noGrp="1"/>
          </p:cNvSpPr>
          <p:nvPr>
            <p:ph type="sldNum" sz="quarter" idx="12"/>
          </p:nvPr>
        </p:nvSpPr>
        <p:spPr/>
        <p:txBody>
          <a:bodyPr/>
          <a:lstStyle/>
          <a:p>
            <a:fld id="{1E667BA7-205C-47DF-A4E2-FDFACA47E922}" type="slidenum">
              <a:rPr lang="en-GB" smtClean="0"/>
              <a:t>24</a:t>
            </a:fld>
            <a:endParaRPr lang="en-GB" dirty="0"/>
          </a:p>
        </p:txBody>
      </p:sp>
    </p:spTree>
    <p:extLst>
      <p:ext uri="{BB962C8B-B14F-4D97-AF65-F5344CB8AC3E}">
        <p14:creationId xmlns:p14="http://schemas.microsoft.com/office/powerpoint/2010/main" val="411785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4CBF-D289-4F9F-9AC7-DCCEF0CBAE25}"/>
              </a:ext>
            </a:extLst>
          </p:cNvPr>
          <p:cNvSpPr>
            <a:spLocks noGrp="1"/>
          </p:cNvSpPr>
          <p:nvPr>
            <p:ph type="title"/>
          </p:nvPr>
        </p:nvSpPr>
        <p:spPr>
          <a:xfrm>
            <a:off x="1484312" y="685801"/>
            <a:ext cx="9464738" cy="1000496"/>
          </a:xfrm>
        </p:spPr>
        <p:txBody>
          <a:bodyPr>
            <a:normAutofit fontScale="90000"/>
          </a:bodyPr>
          <a:lstStyle/>
          <a:p>
            <a:r>
              <a:rPr lang="en-GB" sz="3200" dirty="0"/>
              <a:t>Things to consider when writing a New  CBE Risk Assessment</a:t>
            </a:r>
          </a:p>
        </p:txBody>
      </p:sp>
      <p:sp>
        <p:nvSpPr>
          <p:cNvPr id="3" name="Content Placeholder 2">
            <a:extLst>
              <a:ext uri="{FF2B5EF4-FFF2-40B4-BE49-F238E27FC236}">
                <a16:creationId xmlns:a16="http://schemas.microsoft.com/office/drawing/2014/main" id="{5DABDF42-4B18-4E0C-BA49-7A62672A0A39}"/>
              </a:ext>
            </a:extLst>
          </p:cNvPr>
          <p:cNvSpPr>
            <a:spLocks noGrp="1"/>
          </p:cNvSpPr>
          <p:nvPr>
            <p:ph idx="1"/>
          </p:nvPr>
        </p:nvSpPr>
        <p:spPr>
          <a:xfrm>
            <a:off x="1484310" y="1686297"/>
            <a:ext cx="10189134" cy="4562103"/>
          </a:xfrm>
        </p:spPr>
        <p:txBody>
          <a:bodyPr>
            <a:normAutofit fontScale="85000" lnSpcReduction="20000"/>
          </a:bodyPr>
          <a:lstStyle/>
          <a:p>
            <a:r>
              <a:rPr lang="en-GB" dirty="0"/>
              <a:t>Have I answered all questions( parts of questions) fully?</a:t>
            </a:r>
          </a:p>
          <a:p>
            <a:r>
              <a:rPr lang="en-GB" dirty="0"/>
              <a:t>Has my supervisor reviewed and signed it?</a:t>
            </a:r>
          </a:p>
          <a:p>
            <a:r>
              <a:rPr lang="en-GB" dirty="0"/>
              <a:t> Have I included any supporting information? ( e.g SDS for a chemical)</a:t>
            </a:r>
          </a:p>
          <a:p>
            <a:r>
              <a:rPr lang="en-GB" dirty="0"/>
              <a:t>Does the title tell the reviewer what the risk assessment is about?</a:t>
            </a:r>
          </a:p>
          <a:p>
            <a:r>
              <a:rPr lang="en-GB" dirty="0"/>
              <a:t>Have I considered and documented the disposal route in full? Do not use one of the pre-selected answers. Overtype the full details.’ I will ask the technician’  is not acceptable. </a:t>
            </a:r>
          </a:p>
          <a:p>
            <a:r>
              <a:rPr lang="en-GB" dirty="0"/>
              <a:t>Have I referenced any SOPS correctly? Are they for the equipment I actually use? Am I trained to use it?</a:t>
            </a:r>
          </a:p>
          <a:p>
            <a:r>
              <a:rPr lang="en-GB" dirty="0"/>
              <a:t> Can a safer alternative be used?</a:t>
            </a:r>
          </a:p>
          <a:p>
            <a:r>
              <a:rPr lang="en-GB" dirty="0"/>
              <a:t> Is the storage facility   I have stated actually available?</a:t>
            </a:r>
          </a:p>
          <a:p>
            <a:r>
              <a:rPr lang="en-GB" dirty="0"/>
              <a:t>Have I  considered if the chemical  ( for a COSHH) is compatible with virkon?  </a:t>
            </a:r>
          </a:p>
          <a:p>
            <a:r>
              <a:rPr lang="en-GB" dirty="0"/>
              <a:t>Do I know what symptoms to be aware of when using a certain chemical?</a:t>
            </a:r>
          </a:p>
          <a:p>
            <a:r>
              <a:rPr lang="en-GB" dirty="0"/>
              <a:t>Am I aware of how to proceed if an accident occurs, e.g. user inhalation or chemicals comes in contact to naked skin. There are chemicals that should not come into contact with water and there are specific antidotes that need to be in the lab.</a:t>
            </a:r>
          </a:p>
          <a:p>
            <a:br>
              <a:rPr lang="en-GB" dirty="0"/>
            </a:br>
            <a:endParaRPr lang="en-GB" dirty="0"/>
          </a:p>
          <a:p>
            <a:endParaRPr lang="en-GB" dirty="0"/>
          </a:p>
        </p:txBody>
      </p:sp>
      <p:sp>
        <p:nvSpPr>
          <p:cNvPr id="4" name="Footer Placeholder 3">
            <a:extLst>
              <a:ext uri="{FF2B5EF4-FFF2-40B4-BE49-F238E27FC236}">
                <a16:creationId xmlns:a16="http://schemas.microsoft.com/office/drawing/2014/main" id="{C2704725-7E66-47C3-9242-4DD42603FBA2}"/>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DBC825BB-1BAC-4C46-B223-CDD6EB96F7EC}"/>
              </a:ext>
            </a:extLst>
          </p:cNvPr>
          <p:cNvSpPr>
            <a:spLocks noGrp="1"/>
          </p:cNvSpPr>
          <p:nvPr>
            <p:ph type="sldNum" sz="quarter" idx="12"/>
          </p:nvPr>
        </p:nvSpPr>
        <p:spPr/>
        <p:txBody>
          <a:bodyPr/>
          <a:lstStyle/>
          <a:p>
            <a:fld id="{1E667BA7-205C-47DF-A4E2-FDFACA47E922}" type="slidenum">
              <a:rPr lang="en-GB" smtClean="0"/>
              <a:t>25</a:t>
            </a:fld>
            <a:endParaRPr lang="en-GB" dirty="0"/>
          </a:p>
        </p:txBody>
      </p:sp>
    </p:spTree>
    <p:extLst>
      <p:ext uri="{BB962C8B-B14F-4D97-AF65-F5344CB8AC3E}">
        <p14:creationId xmlns:p14="http://schemas.microsoft.com/office/powerpoint/2010/main" val="213698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23C3-2B8A-49D8-B4AC-7A2C367B901B}"/>
              </a:ext>
            </a:extLst>
          </p:cNvPr>
          <p:cNvSpPr>
            <a:spLocks noGrp="1"/>
          </p:cNvSpPr>
          <p:nvPr>
            <p:ph type="title"/>
          </p:nvPr>
        </p:nvSpPr>
        <p:spPr>
          <a:xfrm>
            <a:off x="1484311" y="685800"/>
            <a:ext cx="10139418" cy="1112003"/>
          </a:xfrm>
        </p:spPr>
        <p:txBody>
          <a:bodyPr>
            <a:normAutofit/>
          </a:bodyPr>
          <a:lstStyle/>
          <a:p>
            <a:r>
              <a:rPr lang="en-GB" sz="3200" dirty="0"/>
              <a:t>Things to consider when writing a New CBE Risk Assessment cont…</a:t>
            </a:r>
          </a:p>
        </p:txBody>
      </p:sp>
      <p:sp>
        <p:nvSpPr>
          <p:cNvPr id="3" name="Content Placeholder 2">
            <a:extLst>
              <a:ext uri="{FF2B5EF4-FFF2-40B4-BE49-F238E27FC236}">
                <a16:creationId xmlns:a16="http://schemas.microsoft.com/office/drawing/2014/main" id="{689F011E-7FFE-4EE2-8AB2-F9AA05054534}"/>
              </a:ext>
            </a:extLst>
          </p:cNvPr>
          <p:cNvSpPr>
            <a:spLocks noGrp="1"/>
          </p:cNvSpPr>
          <p:nvPr>
            <p:ph idx="1"/>
          </p:nvPr>
        </p:nvSpPr>
        <p:spPr>
          <a:xfrm>
            <a:off x="1484310" y="1921791"/>
            <a:ext cx="10018713" cy="3869410"/>
          </a:xfrm>
        </p:spPr>
        <p:txBody>
          <a:bodyPr>
            <a:normAutofit fontScale="85000" lnSpcReduction="20000"/>
          </a:bodyPr>
          <a:lstStyle/>
          <a:p>
            <a:r>
              <a:rPr lang="en-GB" dirty="0"/>
              <a:t> Have I considered the impact of mixing two chemicals?</a:t>
            </a:r>
          </a:p>
          <a:p>
            <a:r>
              <a:rPr lang="en-GB" dirty="0"/>
              <a:t>Have I thought  carefully about the spill response? What is the best thing to use? Do we have it? Have I discussed procedures for the size of the spill?</a:t>
            </a:r>
          </a:p>
          <a:p>
            <a:r>
              <a:rPr lang="en-GB" dirty="0"/>
              <a:t> Have I written down the steps in detail of what I am going to do?</a:t>
            </a:r>
          </a:p>
          <a:p>
            <a:r>
              <a:rPr lang="en-GB" dirty="0"/>
              <a:t> If I have answered YES to a section or highlighted a risk  have I given enough detail of mitigation?</a:t>
            </a:r>
          </a:p>
          <a:p>
            <a:r>
              <a:rPr lang="en-GB" dirty="0"/>
              <a:t>COSHH for kits – risk access/list  all hazardous components but ensure you list the non-hazardous ones in the comments section ( as these will be mixed with hazardous components).</a:t>
            </a:r>
          </a:p>
          <a:p>
            <a:r>
              <a:rPr lang="en-GB" dirty="0"/>
              <a:t>If you are mixing two chemicals ensure you risk assess the end product as this is what people will be using.</a:t>
            </a:r>
          </a:p>
          <a:p>
            <a:r>
              <a:rPr lang="en-GB" dirty="0"/>
              <a:t>Do we actually  have the PPE I have listed? Is the PPE adequate for protection required e.g type of  gloves?</a:t>
            </a:r>
          </a:p>
          <a:p>
            <a:r>
              <a:rPr lang="en-GB" dirty="0"/>
              <a:t>Hazards will not always be linear – be careful when scaling up</a:t>
            </a:r>
          </a:p>
          <a:p>
            <a:r>
              <a:rPr lang="en-GB" dirty="0"/>
              <a:t>Don’t put a control measure down if we don’t have it </a:t>
            </a:r>
          </a:p>
          <a:p>
            <a:r>
              <a:rPr lang="en-GB" dirty="0"/>
              <a:t>Have I included the location where I will be doing the experiment?. Is it appropriate for the material/work I am doing? (e.g  volatile chemicals must not be used in a BSC). </a:t>
            </a:r>
          </a:p>
          <a:p>
            <a:endParaRPr lang="en-GB" dirty="0"/>
          </a:p>
        </p:txBody>
      </p:sp>
      <p:sp>
        <p:nvSpPr>
          <p:cNvPr id="4" name="Footer Placeholder 3">
            <a:extLst>
              <a:ext uri="{FF2B5EF4-FFF2-40B4-BE49-F238E27FC236}">
                <a16:creationId xmlns:a16="http://schemas.microsoft.com/office/drawing/2014/main" id="{06CF508A-51BC-4787-A280-10B7D056F33A}"/>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A96A3EF9-D106-4604-B93A-B5D4DC34ED8B}"/>
              </a:ext>
            </a:extLst>
          </p:cNvPr>
          <p:cNvSpPr>
            <a:spLocks noGrp="1"/>
          </p:cNvSpPr>
          <p:nvPr>
            <p:ph type="sldNum" sz="quarter" idx="12"/>
          </p:nvPr>
        </p:nvSpPr>
        <p:spPr/>
        <p:txBody>
          <a:bodyPr/>
          <a:lstStyle/>
          <a:p>
            <a:fld id="{1E667BA7-205C-47DF-A4E2-FDFACA47E922}" type="slidenum">
              <a:rPr lang="en-GB" smtClean="0"/>
              <a:t>26</a:t>
            </a:fld>
            <a:endParaRPr lang="en-GB" dirty="0"/>
          </a:p>
        </p:txBody>
      </p:sp>
    </p:spTree>
    <p:extLst>
      <p:ext uri="{BB962C8B-B14F-4D97-AF65-F5344CB8AC3E}">
        <p14:creationId xmlns:p14="http://schemas.microsoft.com/office/powerpoint/2010/main" val="332273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B34E-10AD-427C-9778-416BAD71C03C}"/>
              </a:ext>
            </a:extLst>
          </p:cNvPr>
          <p:cNvSpPr>
            <a:spLocks noGrp="1"/>
          </p:cNvSpPr>
          <p:nvPr>
            <p:ph type="title"/>
          </p:nvPr>
        </p:nvSpPr>
        <p:spPr>
          <a:xfrm>
            <a:off x="1484312" y="685801"/>
            <a:ext cx="10018712" cy="1071748"/>
          </a:xfrm>
        </p:spPr>
        <p:txBody>
          <a:bodyPr>
            <a:normAutofit/>
          </a:bodyPr>
          <a:lstStyle/>
          <a:p>
            <a:r>
              <a:rPr lang="en-GB" sz="2800" dirty="0"/>
              <a:t>Things to consider when writing an Out of Hours Risk Assessment</a:t>
            </a:r>
          </a:p>
        </p:txBody>
      </p:sp>
      <p:sp>
        <p:nvSpPr>
          <p:cNvPr id="3" name="Content Placeholder 2">
            <a:extLst>
              <a:ext uri="{FF2B5EF4-FFF2-40B4-BE49-F238E27FC236}">
                <a16:creationId xmlns:a16="http://schemas.microsoft.com/office/drawing/2014/main" id="{1C96D3C3-CC03-4BE3-B257-AFD918A91742}"/>
              </a:ext>
            </a:extLst>
          </p:cNvPr>
          <p:cNvSpPr>
            <a:spLocks noGrp="1"/>
          </p:cNvSpPr>
          <p:nvPr>
            <p:ph idx="1"/>
          </p:nvPr>
        </p:nvSpPr>
        <p:spPr/>
        <p:txBody>
          <a:bodyPr>
            <a:normAutofit/>
          </a:bodyPr>
          <a:lstStyle/>
          <a:p>
            <a:r>
              <a:rPr lang="en-GB" dirty="0"/>
              <a:t>I)Have I named an emergency contact and does that person know they are the emergency contact?. Does this person have enough CBE laboratory knowledge to do this role?</a:t>
            </a:r>
          </a:p>
          <a:p>
            <a:r>
              <a:rPr lang="en-GB" b="1" dirty="0"/>
              <a:t>i</a:t>
            </a:r>
            <a:r>
              <a:rPr lang="en-GB" dirty="0"/>
              <a:t>i)Have I detailed exactly what I need to do out of hours including equipment used, location, approximate times, length of work?</a:t>
            </a:r>
          </a:p>
          <a:p>
            <a:r>
              <a:rPr lang="en-GB" dirty="0"/>
              <a:t>iii)Have I mitigated any risks highlighted?</a:t>
            </a:r>
          </a:p>
          <a:p>
            <a:r>
              <a:rPr lang="en-GB" dirty="0"/>
              <a:t>iv)Have myself and supervisor signed it?</a:t>
            </a:r>
          </a:p>
          <a:p>
            <a:endParaRPr lang="en-GB" dirty="0"/>
          </a:p>
        </p:txBody>
      </p:sp>
      <p:sp>
        <p:nvSpPr>
          <p:cNvPr id="4" name="Footer Placeholder 3">
            <a:extLst>
              <a:ext uri="{FF2B5EF4-FFF2-40B4-BE49-F238E27FC236}">
                <a16:creationId xmlns:a16="http://schemas.microsoft.com/office/drawing/2014/main" id="{36D2E017-BBEC-4AD8-8C06-37D75EBDC93A}"/>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77C4C6B8-71F7-4B5F-9F61-E6BF2E622A4F}"/>
              </a:ext>
            </a:extLst>
          </p:cNvPr>
          <p:cNvSpPr>
            <a:spLocks noGrp="1"/>
          </p:cNvSpPr>
          <p:nvPr>
            <p:ph type="sldNum" sz="quarter" idx="12"/>
          </p:nvPr>
        </p:nvSpPr>
        <p:spPr/>
        <p:txBody>
          <a:bodyPr/>
          <a:lstStyle/>
          <a:p>
            <a:fld id="{1E667BA7-205C-47DF-A4E2-FDFACA47E922}" type="slidenum">
              <a:rPr lang="en-GB" smtClean="0"/>
              <a:t>27</a:t>
            </a:fld>
            <a:endParaRPr lang="en-GB" dirty="0"/>
          </a:p>
        </p:txBody>
      </p:sp>
    </p:spTree>
    <p:extLst>
      <p:ext uri="{BB962C8B-B14F-4D97-AF65-F5344CB8AC3E}">
        <p14:creationId xmlns:p14="http://schemas.microsoft.com/office/powerpoint/2010/main" val="2685005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31A7071-A1E3-4ABD-9E3C-984F3F9D1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7450C65-F562-4A93-8E4C-2B1A1D6D1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AF0563B9-ECBE-4965-97D7-9882F6A74B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7E91126-5A58-4664-9FA6-5EC835C63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EF18AD9C-F20A-40DA-85EC-AE24CBA4C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5">
              <a:extLst>
                <a:ext uri="{FF2B5EF4-FFF2-40B4-BE49-F238E27FC236}">
                  <a16:creationId xmlns:a16="http://schemas.microsoft.com/office/drawing/2014/main" id="{5ED32872-350A-42F9-BACB-7E8FFE55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C409006C-800B-4ECA-9974-89CBD0498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7">
              <a:extLst>
                <a:ext uri="{FF2B5EF4-FFF2-40B4-BE49-F238E27FC236}">
                  <a16:creationId xmlns:a16="http://schemas.microsoft.com/office/drawing/2014/main" id="{AA88B005-7B82-4ACE-B3D5-1BAD7E2A5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8">
              <a:extLst>
                <a:ext uri="{FF2B5EF4-FFF2-40B4-BE49-F238E27FC236}">
                  <a16:creationId xmlns:a16="http://schemas.microsoft.com/office/drawing/2014/main" id="{DC68DADB-A002-4B49-8932-F71D25B3F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9">
              <a:extLst>
                <a:ext uri="{FF2B5EF4-FFF2-40B4-BE49-F238E27FC236}">
                  <a16:creationId xmlns:a16="http://schemas.microsoft.com/office/drawing/2014/main" id="{63238F89-5D1B-4101-8493-5A72E178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42">
              <a:extLst>
                <a:ext uri="{FF2B5EF4-FFF2-40B4-BE49-F238E27FC236}">
                  <a16:creationId xmlns:a16="http://schemas.microsoft.com/office/drawing/2014/main" id="{D4094520-ACA0-47DD-8EB5-084BD92E8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29E6287E-AD72-4AD3-981F-086045BCA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6071E926-9012-4339-9E16-F8546BBBDC34}"/>
              </a:ext>
            </a:extLst>
          </p:cNvPr>
          <p:cNvSpPr>
            <a:spLocks noGrp="1"/>
          </p:cNvSpPr>
          <p:nvPr>
            <p:ph type="title"/>
          </p:nvPr>
        </p:nvSpPr>
        <p:spPr>
          <a:xfrm>
            <a:off x="677334" y="609600"/>
            <a:ext cx="8596668" cy="1320800"/>
          </a:xfrm>
        </p:spPr>
        <p:txBody>
          <a:bodyPr>
            <a:normAutofit/>
          </a:bodyPr>
          <a:lstStyle/>
          <a:p>
            <a:r>
              <a:rPr lang="en-GB" dirty="0"/>
              <a:t>CBE Risk Assessment Approval Process</a:t>
            </a:r>
          </a:p>
        </p:txBody>
      </p:sp>
      <p:sp>
        <p:nvSpPr>
          <p:cNvPr id="4" name="Footer Placeholder 3">
            <a:extLst>
              <a:ext uri="{FF2B5EF4-FFF2-40B4-BE49-F238E27FC236}">
                <a16:creationId xmlns:a16="http://schemas.microsoft.com/office/drawing/2014/main" id="{30007B32-734E-4EBF-90EE-41DBD263C840}"/>
              </a:ext>
            </a:extLst>
          </p:cNvPr>
          <p:cNvSpPr>
            <a:spLocks noGrp="1"/>
          </p:cNvSpPr>
          <p:nvPr>
            <p:ph type="ftr" sz="quarter" idx="11"/>
          </p:nvPr>
        </p:nvSpPr>
        <p:spPr>
          <a:xfrm>
            <a:off x="677334" y="6041362"/>
            <a:ext cx="5528229" cy="365125"/>
          </a:xfrm>
        </p:spPr>
        <p:txBody>
          <a:bodyPr>
            <a:normAutofit/>
          </a:bodyPr>
          <a:lstStyle/>
          <a:p>
            <a:pPr>
              <a:spcAft>
                <a:spcPts val="600"/>
              </a:spcAft>
            </a:pPr>
            <a:r>
              <a:rPr lang="en-GB"/>
              <a:t>v.0.1 C.Kavanagh September 2023</a:t>
            </a:r>
            <a:endParaRPr lang="en-GB" dirty="0"/>
          </a:p>
        </p:txBody>
      </p:sp>
      <p:sp>
        <p:nvSpPr>
          <p:cNvPr id="5" name="Slide Number Placeholder 4">
            <a:extLst>
              <a:ext uri="{FF2B5EF4-FFF2-40B4-BE49-F238E27FC236}">
                <a16:creationId xmlns:a16="http://schemas.microsoft.com/office/drawing/2014/main" id="{F4F5B380-22C1-486D-A139-B9098C1B8454}"/>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a:pPr>
                <a:spcAft>
                  <a:spcPts val="600"/>
                </a:spcAft>
              </a:pPr>
              <a:t>28</a:t>
            </a:fld>
            <a:endParaRPr lang="en-GB" dirty="0"/>
          </a:p>
        </p:txBody>
      </p:sp>
      <p:graphicFrame>
        <p:nvGraphicFramePr>
          <p:cNvPr id="27" name="Content Placeholder 2">
            <a:extLst>
              <a:ext uri="{FF2B5EF4-FFF2-40B4-BE49-F238E27FC236}">
                <a16:creationId xmlns:a16="http://schemas.microsoft.com/office/drawing/2014/main" id="{B3F574E2-AFDF-4BF3-AD30-BF903DCC3E16}"/>
              </a:ext>
            </a:extLst>
          </p:cNvPr>
          <p:cNvGraphicFramePr>
            <a:graphicFrameLocks noGrp="1"/>
          </p:cNvGraphicFramePr>
          <p:nvPr>
            <p:ph idx="1"/>
            <p:extLst>
              <p:ext uri="{D42A27DB-BD31-4B8C-83A1-F6EECF244321}">
                <p14:modId xmlns:p14="http://schemas.microsoft.com/office/powerpoint/2010/main" val="3538240930"/>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56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284F-537D-4E97-9673-E8201ECC5E8A}"/>
              </a:ext>
            </a:extLst>
          </p:cNvPr>
          <p:cNvSpPr>
            <a:spLocks noGrp="1"/>
          </p:cNvSpPr>
          <p:nvPr>
            <p:ph type="title"/>
          </p:nvPr>
        </p:nvSpPr>
        <p:spPr>
          <a:xfrm>
            <a:off x="677334" y="609600"/>
            <a:ext cx="8596668" cy="1320800"/>
          </a:xfrm>
        </p:spPr>
        <p:txBody>
          <a:bodyPr>
            <a:normAutofit/>
          </a:bodyPr>
          <a:lstStyle/>
          <a:p>
            <a:r>
              <a:rPr lang="en-GB" dirty="0"/>
              <a:t>Where are Risk Assessments stored?</a:t>
            </a:r>
          </a:p>
        </p:txBody>
      </p:sp>
      <p:sp>
        <p:nvSpPr>
          <p:cNvPr id="4" name="Footer Placeholder 3">
            <a:extLst>
              <a:ext uri="{FF2B5EF4-FFF2-40B4-BE49-F238E27FC236}">
                <a16:creationId xmlns:a16="http://schemas.microsoft.com/office/drawing/2014/main" id="{C143442A-7215-4E50-AA6E-9F43C3FACB1C}"/>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5" name="Slide Number Placeholder 4">
            <a:extLst>
              <a:ext uri="{FF2B5EF4-FFF2-40B4-BE49-F238E27FC236}">
                <a16:creationId xmlns:a16="http://schemas.microsoft.com/office/drawing/2014/main" id="{83DC4289-2C0F-48BA-A578-9EE320A91501}"/>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29</a:t>
            </a:fld>
            <a:endParaRPr lang="en-GB" dirty="0"/>
          </a:p>
        </p:txBody>
      </p:sp>
      <p:graphicFrame>
        <p:nvGraphicFramePr>
          <p:cNvPr id="7" name="Content Placeholder 2">
            <a:extLst>
              <a:ext uri="{FF2B5EF4-FFF2-40B4-BE49-F238E27FC236}">
                <a16:creationId xmlns:a16="http://schemas.microsoft.com/office/drawing/2014/main" id="{C684B6E9-DAA4-40F5-B00F-BA8C0FF38B1C}"/>
              </a:ext>
            </a:extLst>
          </p:cNvPr>
          <p:cNvGraphicFramePr>
            <a:graphicFrameLocks noGrp="1"/>
          </p:cNvGraphicFramePr>
          <p:nvPr>
            <p:ph idx="1"/>
            <p:extLst>
              <p:ext uri="{D42A27DB-BD31-4B8C-83A1-F6EECF244321}">
                <p14:modId xmlns:p14="http://schemas.microsoft.com/office/powerpoint/2010/main" val="66711239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40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C5CFDF0-5930-4259-AEA7-D998357162ED}"/>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2" name="Title 1">
            <a:extLst>
              <a:ext uri="{FF2B5EF4-FFF2-40B4-BE49-F238E27FC236}">
                <a16:creationId xmlns:a16="http://schemas.microsoft.com/office/drawing/2014/main" id="{2F3DBE28-479B-456B-95ED-FB65FB6990DE}"/>
              </a:ext>
            </a:extLst>
          </p:cNvPr>
          <p:cNvSpPr>
            <a:spLocks noGrp="1"/>
          </p:cNvSpPr>
          <p:nvPr>
            <p:ph type="title"/>
          </p:nvPr>
        </p:nvSpPr>
        <p:spPr>
          <a:xfrm>
            <a:off x="643467" y="816638"/>
            <a:ext cx="3367359" cy="5224724"/>
          </a:xfrm>
        </p:spPr>
        <p:txBody>
          <a:bodyPr anchor="ctr">
            <a:normAutofit/>
          </a:bodyPr>
          <a:lstStyle/>
          <a:p>
            <a:r>
              <a:rPr lang="en-GB" dirty="0"/>
              <a:t>What are Risk Assessments?</a:t>
            </a:r>
          </a:p>
        </p:txBody>
      </p:sp>
      <p:sp>
        <p:nvSpPr>
          <p:cNvPr id="5" name="Slide Number Placeholder 4">
            <a:extLst>
              <a:ext uri="{FF2B5EF4-FFF2-40B4-BE49-F238E27FC236}">
                <a16:creationId xmlns:a16="http://schemas.microsoft.com/office/drawing/2014/main" id="{C660048B-F5BA-4A12-AF48-25A69A10029B}"/>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3</a:t>
            </a:fld>
            <a:endParaRPr lang="en-GB" dirty="0"/>
          </a:p>
        </p:txBody>
      </p:sp>
      <p:sp>
        <p:nvSpPr>
          <p:cNvPr id="3" name="Content Placeholder 2">
            <a:extLst>
              <a:ext uri="{FF2B5EF4-FFF2-40B4-BE49-F238E27FC236}">
                <a16:creationId xmlns:a16="http://schemas.microsoft.com/office/drawing/2014/main" id="{1C7BE914-7350-43FE-9CBF-62CB48FCCC10}"/>
              </a:ext>
            </a:extLst>
          </p:cNvPr>
          <p:cNvSpPr>
            <a:spLocks noGrp="1"/>
          </p:cNvSpPr>
          <p:nvPr>
            <p:ph idx="1"/>
          </p:nvPr>
        </p:nvSpPr>
        <p:spPr>
          <a:xfrm>
            <a:off x="4654295" y="816638"/>
            <a:ext cx="4619706" cy="5224724"/>
          </a:xfrm>
        </p:spPr>
        <p:txBody>
          <a:bodyPr anchor="ctr">
            <a:normAutofit/>
          </a:bodyPr>
          <a:lstStyle/>
          <a:p>
            <a:r>
              <a:rPr lang="en-GB" dirty="0"/>
              <a:t>A risk assessment is simply a careful examination of what, in your work, could cause harm to people, so that you can weigh up whether you have taken enough precautions or, whether you should do more to prevent harm. Workers and others have a right to be protected from harm caused by a failure to take reasonable control measures ( Health and Safety Office)</a:t>
            </a:r>
          </a:p>
        </p:txBody>
      </p:sp>
    </p:spTree>
    <p:extLst>
      <p:ext uri="{BB962C8B-B14F-4D97-AF65-F5344CB8AC3E}">
        <p14:creationId xmlns:p14="http://schemas.microsoft.com/office/powerpoint/2010/main" val="1760066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53E36B2-662B-422D-A65B-E2828C6C3D31}"/>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2" name="Title 1">
            <a:extLst>
              <a:ext uri="{FF2B5EF4-FFF2-40B4-BE49-F238E27FC236}">
                <a16:creationId xmlns:a16="http://schemas.microsoft.com/office/drawing/2014/main" id="{1EC10F54-9778-4688-BDFE-18DA007F459D}"/>
              </a:ext>
            </a:extLst>
          </p:cNvPr>
          <p:cNvSpPr>
            <a:spLocks noGrp="1"/>
          </p:cNvSpPr>
          <p:nvPr>
            <p:ph type="title"/>
          </p:nvPr>
        </p:nvSpPr>
        <p:spPr>
          <a:xfrm>
            <a:off x="643467" y="816638"/>
            <a:ext cx="3367359" cy="5224724"/>
          </a:xfrm>
        </p:spPr>
        <p:txBody>
          <a:bodyPr anchor="ctr">
            <a:normAutofit/>
          </a:bodyPr>
          <a:lstStyle/>
          <a:p>
            <a:r>
              <a:rPr lang="en-GB" dirty="0"/>
              <a:t>More Information can be found…</a:t>
            </a:r>
          </a:p>
        </p:txBody>
      </p:sp>
      <p:sp>
        <p:nvSpPr>
          <p:cNvPr id="5" name="Slide Number Placeholder 4">
            <a:extLst>
              <a:ext uri="{FF2B5EF4-FFF2-40B4-BE49-F238E27FC236}">
                <a16:creationId xmlns:a16="http://schemas.microsoft.com/office/drawing/2014/main" id="{3756DBD5-41E3-41E9-BF9A-5A817FE185B9}"/>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30</a:t>
            </a:fld>
            <a:endParaRPr lang="en-GB" dirty="0"/>
          </a:p>
        </p:txBody>
      </p:sp>
      <p:sp>
        <p:nvSpPr>
          <p:cNvPr id="3" name="Content Placeholder 2">
            <a:extLst>
              <a:ext uri="{FF2B5EF4-FFF2-40B4-BE49-F238E27FC236}">
                <a16:creationId xmlns:a16="http://schemas.microsoft.com/office/drawing/2014/main" id="{795C473B-735A-4FF4-998B-64BF2AAFC766}"/>
              </a:ext>
            </a:extLst>
          </p:cNvPr>
          <p:cNvSpPr>
            <a:spLocks noGrp="1"/>
          </p:cNvSpPr>
          <p:nvPr>
            <p:ph idx="1"/>
          </p:nvPr>
        </p:nvSpPr>
        <p:spPr>
          <a:xfrm>
            <a:off x="4654295" y="816638"/>
            <a:ext cx="4619706" cy="5224724"/>
          </a:xfrm>
        </p:spPr>
        <p:txBody>
          <a:bodyPr anchor="ctr">
            <a:normAutofit/>
          </a:bodyPr>
          <a:lstStyle/>
          <a:p>
            <a:r>
              <a:rPr lang="en-GB" dirty="0"/>
              <a:t>CBE LEARN page</a:t>
            </a:r>
          </a:p>
          <a:p>
            <a:r>
              <a:rPr lang="en-GB" dirty="0"/>
              <a:t>CBE SOP048 Production and Control of Risk Assessments.</a:t>
            </a:r>
          </a:p>
          <a:p>
            <a:r>
              <a:rPr lang="en-GB" dirty="0"/>
              <a:t>Attending University Risk Assessment Training Courses</a:t>
            </a:r>
          </a:p>
          <a:p>
            <a:r>
              <a:rPr lang="en-GB" dirty="0"/>
              <a:t>Reading University Risk Assessment polices and guidance notes.</a:t>
            </a:r>
          </a:p>
          <a:p>
            <a:r>
              <a:rPr lang="en-GB" dirty="0">
                <a:hlinkClick r:id="rId2"/>
              </a:rPr>
              <a:t>https://www.lboro.ac.uk/media/wwwlboroacuk/content/healthandsafety/downloads/Completing%20Risk%20Assessments%20–%20Health%20and%20Safety%20Guidance.pdf</a:t>
            </a:r>
            <a:endParaRPr lang="en-GB" dirty="0"/>
          </a:p>
          <a:p>
            <a:endParaRPr lang="en-GB" dirty="0"/>
          </a:p>
          <a:p>
            <a:endParaRPr lang="en-GB" dirty="0"/>
          </a:p>
        </p:txBody>
      </p:sp>
    </p:spTree>
    <p:extLst>
      <p:ext uri="{BB962C8B-B14F-4D97-AF65-F5344CB8AC3E}">
        <p14:creationId xmlns:p14="http://schemas.microsoft.com/office/powerpoint/2010/main" val="427308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79EB9BA-F61B-43C0-9417-1CAF1E7E8087}"/>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2" name="Title 1">
            <a:extLst>
              <a:ext uri="{FF2B5EF4-FFF2-40B4-BE49-F238E27FC236}">
                <a16:creationId xmlns:a16="http://schemas.microsoft.com/office/drawing/2014/main" id="{113C286E-4F19-4BC2-9752-67B54A59FB0F}"/>
              </a:ext>
            </a:extLst>
          </p:cNvPr>
          <p:cNvSpPr>
            <a:spLocks noGrp="1"/>
          </p:cNvSpPr>
          <p:nvPr>
            <p:ph type="title"/>
          </p:nvPr>
        </p:nvSpPr>
        <p:spPr>
          <a:xfrm>
            <a:off x="643467" y="816638"/>
            <a:ext cx="3367359" cy="5224724"/>
          </a:xfrm>
        </p:spPr>
        <p:txBody>
          <a:bodyPr anchor="ctr">
            <a:normAutofit/>
          </a:bodyPr>
          <a:lstStyle/>
          <a:p>
            <a:r>
              <a:rPr lang="en-GB" dirty="0"/>
              <a:t>Risk Assessments</a:t>
            </a:r>
          </a:p>
        </p:txBody>
      </p:sp>
      <p:sp>
        <p:nvSpPr>
          <p:cNvPr id="5" name="Slide Number Placeholder 4">
            <a:extLst>
              <a:ext uri="{FF2B5EF4-FFF2-40B4-BE49-F238E27FC236}">
                <a16:creationId xmlns:a16="http://schemas.microsoft.com/office/drawing/2014/main" id="{65893723-1B52-41E0-B3F0-263087AA64F0}"/>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4</a:t>
            </a:fld>
            <a:endParaRPr lang="en-GB" dirty="0"/>
          </a:p>
        </p:txBody>
      </p:sp>
      <p:sp>
        <p:nvSpPr>
          <p:cNvPr id="3" name="Content Placeholder 2">
            <a:extLst>
              <a:ext uri="{FF2B5EF4-FFF2-40B4-BE49-F238E27FC236}">
                <a16:creationId xmlns:a16="http://schemas.microsoft.com/office/drawing/2014/main" id="{BDAF4622-9032-4AE3-B167-7F532F6B8EFE}"/>
              </a:ext>
            </a:extLst>
          </p:cNvPr>
          <p:cNvSpPr>
            <a:spLocks noGrp="1"/>
          </p:cNvSpPr>
          <p:nvPr>
            <p:ph idx="1"/>
          </p:nvPr>
        </p:nvSpPr>
        <p:spPr>
          <a:xfrm>
            <a:off x="4654295" y="816638"/>
            <a:ext cx="4619706" cy="5224724"/>
          </a:xfrm>
        </p:spPr>
        <p:txBody>
          <a:bodyPr anchor="ctr">
            <a:normAutofit/>
          </a:bodyPr>
          <a:lstStyle/>
          <a:p>
            <a:r>
              <a:rPr lang="en-GB" dirty="0"/>
              <a:t>When thinking about a risk assessment, remember: </a:t>
            </a:r>
          </a:p>
          <a:p>
            <a:r>
              <a:rPr lang="en-GB" dirty="0"/>
              <a:t>• a</a:t>
            </a:r>
            <a:r>
              <a:rPr lang="en-GB" b="1" u="sng" dirty="0"/>
              <a:t> hazard </a:t>
            </a:r>
            <a:r>
              <a:rPr lang="en-GB" dirty="0"/>
              <a:t>is anything that may cause harm, e.g. chemicals, electricity, working at height, trip hazards etc</a:t>
            </a:r>
          </a:p>
          <a:p>
            <a:r>
              <a:rPr lang="en-GB" dirty="0"/>
              <a:t>• the </a:t>
            </a:r>
            <a:r>
              <a:rPr lang="en-GB" b="1" u="sng" dirty="0"/>
              <a:t>risk</a:t>
            </a:r>
            <a:r>
              <a:rPr lang="en-GB" dirty="0"/>
              <a:t> is the likelihood that somebody is harmed by the hazard. This together with an indication of the severity of the resulting harm can be used to quantify the risk.</a:t>
            </a:r>
          </a:p>
          <a:p>
            <a:r>
              <a:rPr lang="en-GB" dirty="0"/>
              <a:t> • harm is the injury, ill-health to people, costs and effects on the University</a:t>
            </a:r>
          </a:p>
          <a:p>
            <a:pPr marL="0" indent="0">
              <a:buNone/>
            </a:pPr>
            <a:r>
              <a:rPr lang="en-GB" dirty="0"/>
              <a:t>( Health and Safety Office)  </a:t>
            </a:r>
          </a:p>
        </p:txBody>
      </p:sp>
    </p:spTree>
    <p:extLst>
      <p:ext uri="{BB962C8B-B14F-4D97-AF65-F5344CB8AC3E}">
        <p14:creationId xmlns:p14="http://schemas.microsoft.com/office/powerpoint/2010/main" val="408131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BA72-F926-4011-BF21-0C3F0FC9B24D}"/>
              </a:ext>
            </a:extLst>
          </p:cNvPr>
          <p:cNvSpPr>
            <a:spLocks noGrp="1"/>
          </p:cNvSpPr>
          <p:nvPr>
            <p:ph type="title"/>
          </p:nvPr>
        </p:nvSpPr>
        <p:spPr/>
        <p:txBody>
          <a:bodyPr/>
          <a:lstStyle/>
          <a:p>
            <a:r>
              <a:rPr lang="en-GB" dirty="0"/>
              <a:t>Controlling Risk</a:t>
            </a:r>
          </a:p>
        </p:txBody>
      </p:sp>
      <p:sp>
        <p:nvSpPr>
          <p:cNvPr id="3" name="Content Placeholder 2">
            <a:extLst>
              <a:ext uri="{FF2B5EF4-FFF2-40B4-BE49-F238E27FC236}">
                <a16:creationId xmlns:a16="http://schemas.microsoft.com/office/drawing/2014/main" id="{F860378D-57EF-41B3-A06F-46BA9518F44A}"/>
              </a:ext>
            </a:extLst>
          </p:cNvPr>
          <p:cNvSpPr>
            <a:spLocks noGrp="1"/>
          </p:cNvSpPr>
          <p:nvPr>
            <p:ph idx="1"/>
          </p:nvPr>
        </p:nvSpPr>
        <p:spPr/>
        <p:txBody>
          <a:bodyPr>
            <a:normAutofit fontScale="77500" lnSpcReduction="20000"/>
          </a:bodyPr>
          <a:lstStyle/>
          <a:p>
            <a:r>
              <a:rPr lang="en-GB" dirty="0"/>
              <a:t>1. </a:t>
            </a:r>
            <a:r>
              <a:rPr lang="en-GB" dirty="0">
                <a:solidFill>
                  <a:srgbClr val="FF0000"/>
                </a:solidFill>
              </a:rPr>
              <a:t>Elimination</a:t>
            </a:r>
            <a:r>
              <a:rPr lang="en-GB" dirty="0"/>
              <a:t>: Can I get rid of, (avoid), the hazard altogether? If not, how can I control the risks so that harm is unlikely and the risks reduced to an acceptable level? When controlling risks, apply the principles below, if possible in the following order: </a:t>
            </a:r>
          </a:p>
          <a:p>
            <a:r>
              <a:rPr lang="en-GB" dirty="0"/>
              <a:t>2. </a:t>
            </a:r>
            <a:r>
              <a:rPr lang="en-GB" dirty="0">
                <a:solidFill>
                  <a:srgbClr val="FF0000"/>
                </a:solidFill>
              </a:rPr>
              <a:t>Substitution</a:t>
            </a:r>
            <a:r>
              <a:rPr lang="en-GB" dirty="0"/>
              <a:t>: Try a less risky option (e.g. use a machine that vibrates less than the former or a chemical that is less hazardous but does the same job);</a:t>
            </a:r>
          </a:p>
          <a:p>
            <a:r>
              <a:rPr lang="en-GB" dirty="0"/>
              <a:t>3. </a:t>
            </a:r>
            <a:r>
              <a:rPr lang="en-GB" dirty="0">
                <a:solidFill>
                  <a:srgbClr val="FF0000"/>
                </a:solidFill>
              </a:rPr>
              <a:t>Engineering controls</a:t>
            </a:r>
            <a:r>
              <a:rPr lang="en-GB" dirty="0"/>
              <a:t>: Prevent access to the hazard (e.g. by guarding or enclosure);</a:t>
            </a:r>
          </a:p>
          <a:p>
            <a:r>
              <a:rPr lang="en-GB" dirty="0"/>
              <a:t>4. </a:t>
            </a:r>
            <a:r>
              <a:rPr lang="en-GB" dirty="0">
                <a:solidFill>
                  <a:srgbClr val="FF0000"/>
                </a:solidFill>
              </a:rPr>
              <a:t>Administrative controls</a:t>
            </a:r>
            <a:r>
              <a:rPr lang="en-GB" dirty="0"/>
              <a:t>: Organise work to reduce exposure to the hazard, e.g. put barriers between pedestrian’s and vehicles, and / or, provide welfare facilities (e.g. washing facilities for removal of contamination, limit peoples exposure).</a:t>
            </a:r>
          </a:p>
          <a:p>
            <a:r>
              <a:rPr lang="en-GB" dirty="0"/>
              <a:t>5. </a:t>
            </a:r>
            <a:r>
              <a:rPr lang="en-GB" dirty="0">
                <a:solidFill>
                  <a:srgbClr val="FF0000"/>
                </a:solidFill>
              </a:rPr>
              <a:t>Personal Protective Equipment (PPE) </a:t>
            </a:r>
            <a:r>
              <a:rPr lang="en-GB" dirty="0"/>
              <a:t>and other safety equipment: Issue protective clothing, footwear, goggles, ear defenders, and / or, equipment such as fall arrest equipment, lifting equipment etc. Make sure it’s the right equipment for the job, it’s used correctly and people are trained to use it.</a:t>
            </a:r>
          </a:p>
          <a:p>
            <a:endParaRPr lang="en-GB" dirty="0"/>
          </a:p>
          <a:p>
            <a:r>
              <a:rPr lang="en-GB" dirty="0"/>
              <a:t>PPE is the last resort – can be very effective, but must be used in combination with other controls! </a:t>
            </a:r>
          </a:p>
          <a:p>
            <a:pPr marL="0" indent="0">
              <a:buNone/>
            </a:pPr>
            <a:r>
              <a:rPr lang="en-GB" dirty="0"/>
              <a:t>	(Health and Safety Office) </a:t>
            </a:r>
          </a:p>
        </p:txBody>
      </p:sp>
      <p:sp>
        <p:nvSpPr>
          <p:cNvPr id="4" name="Footer Placeholder 3">
            <a:extLst>
              <a:ext uri="{FF2B5EF4-FFF2-40B4-BE49-F238E27FC236}">
                <a16:creationId xmlns:a16="http://schemas.microsoft.com/office/drawing/2014/main" id="{FD362203-F068-44FA-A1B9-5624104E61F0}"/>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B39FB65A-19FD-43F9-B593-FC7DF74025A2}"/>
              </a:ext>
            </a:extLst>
          </p:cNvPr>
          <p:cNvSpPr>
            <a:spLocks noGrp="1"/>
          </p:cNvSpPr>
          <p:nvPr>
            <p:ph type="sldNum" sz="quarter" idx="12"/>
          </p:nvPr>
        </p:nvSpPr>
        <p:spPr/>
        <p:txBody>
          <a:bodyPr/>
          <a:lstStyle/>
          <a:p>
            <a:fld id="{1E667BA7-205C-47DF-A4E2-FDFACA47E922}" type="slidenum">
              <a:rPr lang="en-GB" smtClean="0"/>
              <a:t>5</a:t>
            </a:fld>
            <a:endParaRPr lang="en-GB" dirty="0"/>
          </a:p>
        </p:txBody>
      </p:sp>
    </p:spTree>
    <p:extLst>
      <p:ext uri="{BB962C8B-B14F-4D97-AF65-F5344CB8AC3E}">
        <p14:creationId xmlns:p14="http://schemas.microsoft.com/office/powerpoint/2010/main" val="65778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66D0F90-25E6-47A2-B41B-9AE5128A5E53}"/>
              </a:ext>
            </a:extLst>
          </p:cNvPr>
          <p:cNvSpPr>
            <a:spLocks noGrp="1"/>
          </p:cNvSpPr>
          <p:nvPr>
            <p:ph type="ftr" sz="quarter" idx="11"/>
          </p:nvPr>
        </p:nvSpPr>
        <p:spPr>
          <a:xfrm>
            <a:off x="677334" y="6041362"/>
            <a:ext cx="6297612" cy="365125"/>
          </a:xfrm>
        </p:spPr>
        <p:txBody>
          <a:bodyPr>
            <a:normAutofit/>
          </a:bodyPr>
          <a:lstStyle/>
          <a:p>
            <a:pPr>
              <a:spcAft>
                <a:spcPts val="600"/>
              </a:spcAft>
            </a:pPr>
            <a:r>
              <a:rPr lang="en-GB"/>
              <a:t>v.0.1 C.Kavanagh September 2023</a:t>
            </a:r>
            <a:endParaRPr lang="en-GB" dirty="0"/>
          </a:p>
        </p:txBody>
      </p:sp>
      <p:sp>
        <p:nvSpPr>
          <p:cNvPr id="2" name="Title 1">
            <a:extLst>
              <a:ext uri="{FF2B5EF4-FFF2-40B4-BE49-F238E27FC236}">
                <a16:creationId xmlns:a16="http://schemas.microsoft.com/office/drawing/2014/main" id="{B5CD6BA8-C237-41AF-AE91-694E675F9DDE}"/>
              </a:ext>
            </a:extLst>
          </p:cNvPr>
          <p:cNvSpPr>
            <a:spLocks noGrp="1"/>
          </p:cNvSpPr>
          <p:nvPr>
            <p:ph type="title"/>
          </p:nvPr>
        </p:nvSpPr>
        <p:spPr>
          <a:xfrm>
            <a:off x="643467" y="816638"/>
            <a:ext cx="3367359" cy="5224724"/>
          </a:xfrm>
        </p:spPr>
        <p:txBody>
          <a:bodyPr anchor="ctr">
            <a:normAutofit/>
          </a:bodyPr>
          <a:lstStyle/>
          <a:p>
            <a:r>
              <a:rPr lang="en-GB" dirty="0"/>
              <a:t>Why are Risk Assessments Important?</a:t>
            </a:r>
          </a:p>
        </p:txBody>
      </p:sp>
      <p:sp>
        <p:nvSpPr>
          <p:cNvPr id="5" name="Slide Number Placeholder 4">
            <a:extLst>
              <a:ext uri="{FF2B5EF4-FFF2-40B4-BE49-F238E27FC236}">
                <a16:creationId xmlns:a16="http://schemas.microsoft.com/office/drawing/2014/main" id="{CE133175-5ABA-449B-8A72-7A6C79133456}"/>
              </a:ext>
            </a:extLst>
          </p:cNvPr>
          <p:cNvSpPr>
            <a:spLocks noGrp="1"/>
          </p:cNvSpPr>
          <p:nvPr>
            <p:ph type="sldNum" sz="quarter" idx="12"/>
          </p:nvPr>
        </p:nvSpPr>
        <p:spPr>
          <a:xfrm>
            <a:off x="8590663" y="6041362"/>
            <a:ext cx="683339" cy="365125"/>
          </a:xfrm>
        </p:spPr>
        <p:txBody>
          <a:bodyPr>
            <a:normAutofit/>
          </a:bodyPr>
          <a:lstStyle/>
          <a:p>
            <a:pPr>
              <a:spcAft>
                <a:spcPts val="600"/>
              </a:spcAft>
            </a:pPr>
            <a:fld id="{1E667BA7-205C-47DF-A4E2-FDFACA47E922}" type="slidenum">
              <a:rPr lang="en-GB" smtClean="0"/>
              <a:pPr>
                <a:spcAft>
                  <a:spcPts val="600"/>
                </a:spcAft>
              </a:pPr>
              <a:t>6</a:t>
            </a:fld>
            <a:endParaRPr lang="en-GB" dirty="0"/>
          </a:p>
        </p:txBody>
      </p:sp>
      <p:sp>
        <p:nvSpPr>
          <p:cNvPr id="3" name="Content Placeholder 2">
            <a:extLst>
              <a:ext uri="{FF2B5EF4-FFF2-40B4-BE49-F238E27FC236}">
                <a16:creationId xmlns:a16="http://schemas.microsoft.com/office/drawing/2014/main" id="{EFC369F3-89F1-4A96-9D14-A0410FDBB031}"/>
              </a:ext>
            </a:extLst>
          </p:cNvPr>
          <p:cNvSpPr>
            <a:spLocks noGrp="1"/>
          </p:cNvSpPr>
          <p:nvPr>
            <p:ph idx="1"/>
          </p:nvPr>
        </p:nvSpPr>
        <p:spPr>
          <a:xfrm>
            <a:off x="4654295" y="816638"/>
            <a:ext cx="4619706" cy="5224724"/>
          </a:xfrm>
        </p:spPr>
        <p:txBody>
          <a:bodyPr anchor="ctr">
            <a:normAutofit/>
          </a:bodyPr>
          <a:lstStyle/>
          <a:p>
            <a:r>
              <a:rPr lang="en-GB" dirty="0"/>
              <a:t>Risk Assessments should not be seen as  ‘another form to fill in’ or a ‘tick’ box exercise.</a:t>
            </a:r>
          </a:p>
          <a:p>
            <a:r>
              <a:rPr lang="en-GB" dirty="0"/>
              <a:t>Risk Assessments provide an opportunity to assess and reflect about what you plan to do, identify health and safety hazards and evaluate the suitability and effectiveness of existing control measures.</a:t>
            </a:r>
          </a:p>
          <a:p>
            <a:r>
              <a:rPr lang="en-GB" dirty="0"/>
              <a:t> For your own safety and those around you.</a:t>
            </a:r>
          </a:p>
          <a:p>
            <a:r>
              <a:rPr lang="en-GB" dirty="0"/>
              <a:t>Legal requirement </a:t>
            </a:r>
          </a:p>
          <a:p>
            <a:r>
              <a:rPr lang="en-GB" dirty="0"/>
              <a:t>Protection of Staff/Students in the workplace.</a:t>
            </a:r>
          </a:p>
          <a:p>
            <a:r>
              <a:rPr lang="en-GB" dirty="0"/>
              <a:t>Prevention is better than cure…</a:t>
            </a:r>
          </a:p>
          <a:p>
            <a:endParaRPr lang="en-GB" dirty="0"/>
          </a:p>
        </p:txBody>
      </p:sp>
    </p:spTree>
    <p:extLst>
      <p:ext uri="{BB962C8B-B14F-4D97-AF65-F5344CB8AC3E}">
        <p14:creationId xmlns:p14="http://schemas.microsoft.com/office/powerpoint/2010/main" val="155214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29DC-2F83-450C-8F23-E9FD453A779D}"/>
              </a:ext>
            </a:extLst>
          </p:cNvPr>
          <p:cNvSpPr>
            <a:spLocks noGrp="1"/>
          </p:cNvSpPr>
          <p:nvPr>
            <p:ph type="title"/>
          </p:nvPr>
        </p:nvSpPr>
        <p:spPr/>
        <p:txBody>
          <a:bodyPr/>
          <a:lstStyle/>
          <a:p>
            <a:r>
              <a:rPr lang="en-GB" dirty="0"/>
              <a:t>Types of CBE Risk Assessment </a:t>
            </a:r>
          </a:p>
        </p:txBody>
      </p:sp>
      <p:sp>
        <p:nvSpPr>
          <p:cNvPr id="3" name="Content Placeholder 2">
            <a:extLst>
              <a:ext uri="{FF2B5EF4-FFF2-40B4-BE49-F238E27FC236}">
                <a16:creationId xmlns:a16="http://schemas.microsoft.com/office/drawing/2014/main" id="{CFFB3B12-BD51-435C-956A-9ADC5F92FCED}"/>
              </a:ext>
            </a:extLst>
          </p:cNvPr>
          <p:cNvSpPr>
            <a:spLocks noGrp="1"/>
          </p:cNvSpPr>
          <p:nvPr>
            <p:ph idx="1"/>
          </p:nvPr>
        </p:nvSpPr>
        <p:spPr>
          <a:xfrm>
            <a:off x="1484310" y="2101932"/>
            <a:ext cx="10018713" cy="4286993"/>
          </a:xfrm>
        </p:spPr>
        <p:txBody>
          <a:bodyPr>
            <a:normAutofit/>
          </a:bodyPr>
          <a:lstStyle/>
          <a:p>
            <a:r>
              <a:rPr lang="en-GB" dirty="0"/>
              <a:t>1</a:t>
            </a:r>
            <a:r>
              <a:rPr lang="en-GB" sz="2400" dirty="0"/>
              <a:t>)</a:t>
            </a:r>
            <a:r>
              <a:rPr lang="en-GB" sz="2400" b="1" dirty="0">
                <a:solidFill>
                  <a:srgbClr val="FF0000"/>
                </a:solidFill>
              </a:rPr>
              <a:t>Biological Risk Assessment</a:t>
            </a:r>
            <a:r>
              <a:rPr lang="en-GB" sz="2400" b="1" dirty="0"/>
              <a:t>  </a:t>
            </a:r>
          </a:p>
          <a:p>
            <a:r>
              <a:rPr lang="en-GB" b="1" dirty="0"/>
              <a:t> </a:t>
            </a:r>
            <a:r>
              <a:rPr lang="en-GB" sz="1800" b="1" dirty="0"/>
              <a:t>Form Link - </a:t>
            </a:r>
            <a:r>
              <a:rPr lang="en-GB" sz="1800" dirty="0"/>
              <a:t> </a:t>
            </a:r>
            <a:r>
              <a:rPr lang="en-GB" sz="1800" dirty="0">
                <a:hlinkClick r:id="rId2"/>
              </a:rPr>
              <a:t>https://www.lboro.ac.uk/services/health-safety/documents/#tab4</a:t>
            </a:r>
            <a:endParaRPr lang="en-GB" sz="1800" dirty="0"/>
          </a:p>
          <a:p>
            <a:pPr marL="0" indent="0">
              <a:buNone/>
            </a:pPr>
            <a:endParaRPr lang="en-GB" dirty="0"/>
          </a:p>
          <a:p>
            <a:r>
              <a:rPr lang="en-GB" dirty="0"/>
              <a:t>New Biological Material- Assessing the material and what you intend to do with it.</a:t>
            </a:r>
          </a:p>
          <a:p>
            <a:r>
              <a:rPr lang="en-GB" dirty="0"/>
              <a:t>Is material HTA Relevant?</a:t>
            </a:r>
          </a:p>
          <a:p>
            <a:r>
              <a:rPr lang="en-GB" dirty="0"/>
              <a:t>What Hazard Group is it? </a:t>
            </a:r>
          </a:p>
          <a:p>
            <a:r>
              <a:rPr lang="en-GB" dirty="0"/>
              <a:t>2</a:t>
            </a:r>
            <a:r>
              <a:rPr lang="en-GB" sz="2400" dirty="0"/>
              <a:t>)</a:t>
            </a:r>
            <a:r>
              <a:rPr lang="en-GB" sz="2400" b="1" dirty="0">
                <a:solidFill>
                  <a:srgbClr val="FF0000"/>
                </a:solidFill>
              </a:rPr>
              <a:t>GMO Risk Assessment</a:t>
            </a:r>
          </a:p>
          <a:p>
            <a:r>
              <a:rPr lang="en-GB" dirty="0"/>
              <a:t>GMO material</a:t>
            </a:r>
          </a:p>
          <a:p>
            <a:r>
              <a:rPr lang="en-GB" dirty="0"/>
              <a:t>Complete Biological Risk Assessment and additional GMO Risk Assessment.</a:t>
            </a:r>
          </a:p>
        </p:txBody>
      </p:sp>
      <p:sp>
        <p:nvSpPr>
          <p:cNvPr id="4" name="Footer Placeholder 3">
            <a:extLst>
              <a:ext uri="{FF2B5EF4-FFF2-40B4-BE49-F238E27FC236}">
                <a16:creationId xmlns:a16="http://schemas.microsoft.com/office/drawing/2014/main" id="{552026A9-B6A6-4D48-AAF9-25C7D3BEFABB}"/>
              </a:ext>
            </a:extLst>
          </p:cNvPr>
          <p:cNvSpPr>
            <a:spLocks noGrp="1"/>
          </p:cNvSpPr>
          <p:nvPr>
            <p:ph type="ftr" sz="quarter" idx="11"/>
          </p:nvPr>
        </p:nvSpPr>
        <p:spPr/>
        <p:txBody>
          <a:bodyPr/>
          <a:lstStyle/>
          <a:p>
            <a:r>
              <a:rPr lang="en-GB"/>
              <a:t>v.0.1 C.Kavanagh September 2023</a:t>
            </a:r>
            <a:endParaRPr lang="en-GB" dirty="0"/>
          </a:p>
        </p:txBody>
      </p:sp>
      <p:sp>
        <p:nvSpPr>
          <p:cNvPr id="5" name="Slide Number Placeholder 4">
            <a:extLst>
              <a:ext uri="{FF2B5EF4-FFF2-40B4-BE49-F238E27FC236}">
                <a16:creationId xmlns:a16="http://schemas.microsoft.com/office/drawing/2014/main" id="{1EA1DB8C-F787-41EC-8BF4-7BC5BCD897CB}"/>
              </a:ext>
            </a:extLst>
          </p:cNvPr>
          <p:cNvSpPr>
            <a:spLocks noGrp="1"/>
          </p:cNvSpPr>
          <p:nvPr>
            <p:ph type="sldNum" sz="quarter" idx="12"/>
          </p:nvPr>
        </p:nvSpPr>
        <p:spPr/>
        <p:txBody>
          <a:bodyPr/>
          <a:lstStyle/>
          <a:p>
            <a:fld id="{1E667BA7-205C-47DF-A4E2-FDFACA47E922}" type="slidenum">
              <a:rPr lang="en-GB" smtClean="0"/>
              <a:t>7</a:t>
            </a:fld>
            <a:endParaRPr lang="en-GB" dirty="0"/>
          </a:p>
        </p:txBody>
      </p:sp>
    </p:spTree>
    <p:extLst>
      <p:ext uri="{BB962C8B-B14F-4D97-AF65-F5344CB8AC3E}">
        <p14:creationId xmlns:p14="http://schemas.microsoft.com/office/powerpoint/2010/main" val="428384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6D2BC0-C333-4A68-8313-ECF3E38EB1B2}"/>
              </a:ext>
            </a:extLst>
          </p:cNvPr>
          <p:cNvSpPr>
            <a:spLocks noGrp="1"/>
          </p:cNvSpPr>
          <p:nvPr>
            <p:ph type="title"/>
          </p:nvPr>
        </p:nvSpPr>
        <p:spPr>
          <a:xfrm>
            <a:off x="677333" y="609600"/>
            <a:ext cx="9846015" cy="529643"/>
          </a:xfrm>
        </p:spPr>
        <p:txBody>
          <a:bodyPr>
            <a:normAutofit fontScale="90000"/>
          </a:bodyPr>
          <a:lstStyle/>
          <a:p>
            <a:r>
              <a:rPr lang="en-GB" dirty="0"/>
              <a:t>Biological Risk Assessment </a:t>
            </a:r>
            <a:r>
              <a:rPr lang="en-GB" sz="2000" dirty="0"/>
              <a:t>( Please read notes)</a:t>
            </a:r>
          </a:p>
        </p:txBody>
      </p:sp>
      <p:pic>
        <p:nvPicPr>
          <p:cNvPr id="6" name="Content Placeholder 5" descr="BRA Example_Page_01">
            <a:extLst>
              <a:ext uri="{FF2B5EF4-FFF2-40B4-BE49-F238E27FC236}">
                <a16:creationId xmlns:a16="http://schemas.microsoft.com/office/drawing/2014/main" id="{37ABDB32-2A6D-432B-A58A-5D5A998413EF}"/>
              </a:ext>
            </a:extLst>
          </p:cNvPr>
          <p:cNvPicPr>
            <a:picLocks noGrp="1" noChangeAspect="1"/>
          </p:cNvPicPr>
          <p:nvPr isPhoto="1">
            <p:ph sz="half" idx="1"/>
          </p:nvPr>
        </p:nvPicPr>
        <p:blipFill>
          <a:blip r:embed="rId3">
            <a:extLst>
              <a:ext uri="{28A0092B-C50C-407E-A947-70E740481C1C}">
                <a14:useLocalDpi xmlns:a14="http://schemas.microsoft.com/office/drawing/2010/main" val="0"/>
              </a:ext>
            </a:extLst>
          </a:blip>
          <a:stretch>
            <a:fillRect/>
          </a:stretch>
        </p:blipFill>
        <p:spPr>
          <a:xfrm>
            <a:off x="1397391" y="1394847"/>
            <a:ext cx="3285349" cy="4647179"/>
          </a:xfrm>
          <a:prstGeom prst="rect">
            <a:avLst/>
          </a:prstGeom>
        </p:spPr>
      </p:pic>
      <p:sp>
        <p:nvSpPr>
          <p:cNvPr id="8" name="Content Placeholder 7">
            <a:extLst>
              <a:ext uri="{FF2B5EF4-FFF2-40B4-BE49-F238E27FC236}">
                <a16:creationId xmlns:a16="http://schemas.microsoft.com/office/drawing/2014/main" id="{503F13CE-B319-467F-B864-645D767A6AE8}"/>
              </a:ext>
            </a:extLst>
          </p:cNvPr>
          <p:cNvSpPr>
            <a:spLocks noGrp="1"/>
          </p:cNvSpPr>
          <p:nvPr>
            <p:ph sz="half" idx="2"/>
          </p:nvPr>
        </p:nvSpPr>
        <p:spPr/>
        <p:txBody>
          <a:bodyPr/>
          <a:lstStyle/>
          <a:p>
            <a:endParaRPr lang="en-GB" dirty="0"/>
          </a:p>
        </p:txBody>
      </p:sp>
      <p:sp>
        <p:nvSpPr>
          <p:cNvPr id="4" name="Footer Placeholder 3">
            <a:extLst>
              <a:ext uri="{FF2B5EF4-FFF2-40B4-BE49-F238E27FC236}">
                <a16:creationId xmlns:a16="http://schemas.microsoft.com/office/drawing/2014/main" id="{CBF3076A-F3D3-474D-B93E-A2B292507352}"/>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GB" kern="1200">
                <a:solidFill>
                  <a:schemeClr val="tx1">
                    <a:tint val="75000"/>
                  </a:schemeClr>
                </a:solidFill>
                <a:latin typeface="+mn-lt"/>
                <a:ea typeface="+mn-ea"/>
                <a:cs typeface="+mn-cs"/>
              </a:rPr>
              <a:t>v.0.1 C.Kavanagh September 2023</a:t>
            </a:r>
            <a:endParaRPr lang="en-US" kern="1200" dirty="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CE568E79-00EC-40F3-B947-91399775A082}"/>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1E667BA7-205C-47DF-A4E2-FDFACA47E922}" type="slidenum">
              <a:rPr lang="en-US"/>
              <a:pPr defTabSz="914400">
                <a:spcAft>
                  <a:spcPts val="600"/>
                </a:spcAft>
              </a:pPr>
              <a:t>8</a:t>
            </a:fld>
            <a:endParaRPr lang="en-US" dirty="0"/>
          </a:p>
        </p:txBody>
      </p:sp>
      <p:pic>
        <p:nvPicPr>
          <p:cNvPr id="54" name="Picture 53" descr="BRA Example_Page_02">
            <a:extLst>
              <a:ext uri="{FF2B5EF4-FFF2-40B4-BE49-F238E27FC236}">
                <a16:creationId xmlns:a16="http://schemas.microsoft.com/office/drawing/2014/main" id="{DFEF568F-F517-4899-9235-B47B0CEC15F0}"/>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5600341" y="1394108"/>
            <a:ext cx="3285350" cy="4647253"/>
          </a:xfrm>
          <a:prstGeom prst="rect">
            <a:avLst/>
          </a:prstGeom>
        </p:spPr>
      </p:pic>
    </p:spTree>
    <p:extLst>
      <p:ext uri="{BB962C8B-B14F-4D97-AF65-F5344CB8AC3E}">
        <p14:creationId xmlns:p14="http://schemas.microsoft.com/office/powerpoint/2010/main" val="250372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B799415-C8A1-4AF4-937A-39B3E588AE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8EB8367E-3136-45F1-990E-488C55098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86210AB-2561-4597-BB00-F0A66DE53A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359C5E5B-705A-43A1-82C0-78ACAB104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Rectangle 25">
              <a:extLst>
                <a:ext uri="{FF2B5EF4-FFF2-40B4-BE49-F238E27FC236}">
                  <a16:creationId xmlns:a16="http://schemas.microsoft.com/office/drawing/2014/main" id="{65BB93FF-8832-4C5A-B252-45B2AC90A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Isosceles Triangle 48">
              <a:extLst>
                <a:ext uri="{FF2B5EF4-FFF2-40B4-BE49-F238E27FC236}">
                  <a16:creationId xmlns:a16="http://schemas.microsoft.com/office/drawing/2014/main" id="{1FA91EBA-81C6-454D-A335-4C46756B7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Rectangle 27">
              <a:extLst>
                <a:ext uri="{FF2B5EF4-FFF2-40B4-BE49-F238E27FC236}">
                  <a16:creationId xmlns:a16="http://schemas.microsoft.com/office/drawing/2014/main" id="{C56E4D95-BC51-4CA7-BF3E-37A208BBF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Rectangle 28">
              <a:extLst>
                <a:ext uri="{FF2B5EF4-FFF2-40B4-BE49-F238E27FC236}">
                  <a16:creationId xmlns:a16="http://schemas.microsoft.com/office/drawing/2014/main" id="{49071018-7773-4384-A4FE-A8909FF2E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Rectangle 29">
              <a:extLst>
                <a:ext uri="{FF2B5EF4-FFF2-40B4-BE49-F238E27FC236}">
                  <a16:creationId xmlns:a16="http://schemas.microsoft.com/office/drawing/2014/main" id="{5742FF41-2414-456B-94FF-64FE4EC6F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Isosceles Triangle 52">
              <a:extLst>
                <a:ext uri="{FF2B5EF4-FFF2-40B4-BE49-F238E27FC236}">
                  <a16:creationId xmlns:a16="http://schemas.microsoft.com/office/drawing/2014/main" id="{C76E901C-D221-4E6B-BECD-B6BE80E2D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Isosceles Triangle 53">
              <a:extLst>
                <a:ext uri="{FF2B5EF4-FFF2-40B4-BE49-F238E27FC236}">
                  <a16:creationId xmlns:a16="http://schemas.microsoft.com/office/drawing/2014/main" id="{95A4D139-5BEB-405E-8DBB-17A19A102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39" name="Picture 38" descr="BRA Example_Page_04">
            <a:extLst>
              <a:ext uri="{FF2B5EF4-FFF2-40B4-BE49-F238E27FC236}">
                <a16:creationId xmlns:a16="http://schemas.microsoft.com/office/drawing/2014/main" id="{43834030-83E5-438A-97E6-4BA6F4936A84}"/>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rot="16200000">
            <a:off x="5154435" y="1430103"/>
            <a:ext cx="5565572" cy="3924559"/>
          </a:xfrm>
          <a:prstGeom prst="rect">
            <a:avLst/>
          </a:prstGeom>
        </p:spPr>
      </p:pic>
      <p:sp>
        <p:nvSpPr>
          <p:cNvPr id="4" name="Footer Placeholder 3">
            <a:extLst>
              <a:ext uri="{FF2B5EF4-FFF2-40B4-BE49-F238E27FC236}">
                <a16:creationId xmlns:a16="http://schemas.microsoft.com/office/drawing/2014/main" id="{ADEA9A6C-57B4-48E9-AB1C-0F38CC0CCDC7}"/>
              </a:ext>
            </a:extLst>
          </p:cNvPr>
          <p:cNvSpPr>
            <a:spLocks noGrp="1"/>
          </p:cNvSpPr>
          <p:nvPr>
            <p:ph type="ftr" sz="quarter" idx="11"/>
          </p:nvPr>
        </p:nvSpPr>
        <p:spPr>
          <a:xfrm>
            <a:off x="985968" y="6041362"/>
            <a:ext cx="4883926" cy="365125"/>
          </a:xfrm>
        </p:spPr>
        <p:txBody>
          <a:bodyPr vert="horz" lIns="91440" tIns="45720" rIns="91440" bIns="45720" rtlCol="0" anchor="ctr">
            <a:normAutofit/>
          </a:bodyPr>
          <a:lstStyle/>
          <a:p>
            <a:pPr defTabSz="914400">
              <a:spcAft>
                <a:spcPts val="600"/>
              </a:spcAft>
            </a:pPr>
            <a:r>
              <a:rPr lang="en-GB" kern="1200">
                <a:solidFill>
                  <a:schemeClr val="tx1">
                    <a:tint val="75000"/>
                  </a:schemeClr>
                </a:solidFill>
                <a:latin typeface="+mn-lt"/>
                <a:ea typeface="+mn-ea"/>
                <a:cs typeface="+mn-cs"/>
              </a:rPr>
              <a:t>v.0.1 C.Kavanagh September 2023</a:t>
            </a:r>
            <a:endParaRPr lang="en-US" kern="1200" dirty="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4B30C3FE-0B5B-4E15-BCD5-B6D6B03A5A6B}"/>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1E667BA7-205C-47DF-A4E2-FDFACA47E922}" type="slidenum">
              <a:rPr lang="en-US"/>
              <a:pPr defTabSz="914400">
                <a:spcAft>
                  <a:spcPts val="600"/>
                </a:spcAft>
              </a:pPr>
              <a:t>9</a:t>
            </a:fld>
            <a:endParaRPr lang="en-US" dirty="0"/>
          </a:p>
        </p:txBody>
      </p:sp>
      <p:pic>
        <p:nvPicPr>
          <p:cNvPr id="55" name="Content Placeholder 54" descr="BRA Example_Page_03">
            <a:extLst>
              <a:ext uri="{FF2B5EF4-FFF2-40B4-BE49-F238E27FC236}">
                <a16:creationId xmlns:a16="http://schemas.microsoft.com/office/drawing/2014/main" id="{2E04C2AC-D788-4AE6-8F29-AF263F593E2E}"/>
              </a:ext>
            </a:extLst>
          </p:cNvPr>
          <p:cNvPicPr>
            <a:picLocks noGrp="1" noChangeAspect="1"/>
          </p:cNvPicPr>
          <p:nvPr isPhoto="1">
            <p:ph idx="1"/>
          </p:nvPr>
        </p:nvPicPr>
        <p:blipFill>
          <a:blip r:embed="rId4">
            <a:lum/>
            <a:extLst>
              <a:ext uri="{28A0092B-C50C-407E-A947-70E740481C1C}">
                <a14:useLocalDpi xmlns:a14="http://schemas.microsoft.com/office/drawing/2010/main" val="0"/>
              </a:ext>
            </a:extLst>
          </a:blip>
          <a:stretch>
            <a:fillRect/>
          </a:stretch>
        </p:blipFill>
        <p:spPr>
          <a:xfrm rot="16200000">
            <a:off x="584178" y="1489449"/>
            <a:ext cx="5340719" cy="3763105"/>
          </a:xfrm>
          <a:prstGeom prst="rect">
            <a:avLst/>
          </a:prstGeom>
        </p:spPr>
      </p:pic>
    </p:spTree>
    <p:extLst>
      <p:ext uri="{BB962C8B-B14F-4D97-AF65-F5344CB8AC3E}">
        <p14:creationId xmlns:p14="http://schemas.microsoft.com/office/powerpoint/2010/main" val="41998074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3457</Words>
  <Application>Microsoft Office PowerPoint</Application>
  <PresentationFormat>Widescreen</PresentationFormat>
  <Paragraphs>247</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 3</vt:lpstr>
      <vt:lpstr>Facet</vt:lpstr>
      <vt:lpstr>CBE Risk Assessment Induction  Training</vt:lpstr>
      <vt:lpstr>Introduction</vt:lpstr>
      <vt:lpstr>What are Risk Assessments?</vt:lpstr>
      <vt:lpstr>Risk Assessments</vt:lpstr>
      <vt:lpstr>Controlling Risk</vt:lpstr>
      <vt:lpstr>Why are Risk Assessments Important?</vt:lpstr>
      <vt:lpstr>Types of CBE Risk Assessment </vt:lpstr>
      <vt:lpstr>Biological Risk Assessment ( Please read notes)</vt:lpstr>
      <vt:lpstr>PowerPoint Presentation</vt:lpstr>
      <vt:lpstr>PowerPoint Presentation</vt:lpstr>
      <vt:lpstr>PowerPoint Presentation</vt:lpstr>
      <vt:lpstr>PowerPoint Presentation</vt:lpstr>
      <vt:lpstr>Types of Risk Assessment </vt:lpstr>
      <vt:lpstr>Safety Risk Assessment Example</vt:lpstr>
      <vt:lpstr>Types of Risk Assessment </vt:lpstr>
      <vt:lpstr>Writing Risk Assessments</vt:lpstr>
      <vt:lpstr>  Risk Assessments for Processes/Experiments  </vt:lpstr>
      <vt:lpstr>Risk Assessments for Chemicals </vt:lpstr>
      <vt:lpstr>Risk Assessments for Biological Material  </vt:lpstr>
      <vt:lpstr>Existing Risk Assessment Review Process </vt:lpstr>
      <vt:lpstr>Risk Assessment Review Record ( found on CBE LEARN page)</vt:lpstr>
      <vt:lpstr>Risk Assessment Reviews :Minor  </vt:lpstr>
      <vt:lpstr>Risk Assessment Review: Major </vt:lpstr>
      <vt:lpstr>What is considered a significant/Major change that requires a new risk assessment instead of a review?</vt:lpstr>
      <vt:lpstr>Things to consider when writing a New  CBE Risk Assessment</vt:lpstr>
      <vt:lpstr>Things to consider when writing a New CBE Risk Assessment cont…</vt:lpstr>
      <vt:lpstr>Things to consider when writing an Out of Hours Risk Assessment</vt:lpstr>
      <vt:lpstr>CBE Risk Assessment Approval Process</vt:lpstr>
      <vt:lpstr>Where are Risk Assessments stored?</vt:lpstr>
      <vt:lpstr>More Information can be found…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CBE Risk Assessment Induction  Training</dc:title>
  <dc:creator>carolyn Kavanagh</dc:creator>
  <cp:lastModifiedBy>Carolyn Kavanagh</cp:lastModifiedBy>
  <cp:revision>11</cp:revision>
  <dcterms:created xsi:type="dcterms:W3CDTF">2020-09-24T11:46:32Z</dcterms:created>
  <dcterms:modified xsi:type="dcterms:W3CDTF">2023-09-04T13:20:45Z</dcterms:modified>
</cp:coreProperties>
</file>