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56" r:id="rId5"/>
    <p:sldId id="266" r:id="rId6"/>
    <p:sldId id="267"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78" r:id="rId20"/>
    <p:sldId id="264" r:id="rId21"/>
    <p:sldId id="294" r:id="rId22"/>
    <p:sldId id="26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4853" autoAdjust="0"/>
  </p:normalViewPr>
  <p:slideViewPr>
    <p:cSldViewPr>
      <p:cViewPr varScale="1">
        <p:scale>
          <a:sx n="79" d="100"/>
          <a:sy n="79" d="100"/>
        </p:scale>
        <p:origin x="108"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D8931A-33AC-4E4F-B875-5E92B287A183}" type="datetimeFigureOut">
              <a:rPr lang="en-GB" smtClean="0"/>
              <a:t>02/10/2024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DA12E-8D7F-478E-8309-319835995149}" type="slidenum">
              <a:rPr lang="en-GB" smtClean="0"/>
              <a:t>‹#›</a:t>
            </a:fld>
            <a:endParaRPr lang="en-GB"/>
          </a:p>
        </p:txBody>
      </p:sp>
    </p:spTree>
    <p:extLst>
      <p:ext uri="{BB962C8B-B14F-4D97-AF65-F5344CB8AC3E}">
        <p14:creationId xmlns:p14="http://schemas.microsoft.com/office/powerpoint/2010/main" val="1676087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8" Type="http://schemas.openxmlformats.org/officeDocument/2006/relationships/hyperlink" Target="https://www.sustainability.unsw.edu.au/" TargetMode="External"/><Relationship Id="rId3" Type="http://schemas.openxmlformats.org/officeDocument/2006/relationships/hyperlink" Target="https://www.nature.com/articles/528479c" TargetMode="External"/><Relationship Id="rId7" Type="http://schemas.openxmlformats.org/officeDocument/2006/relationships/hyperlink" Target="https://www.ucl.ac.uk/sustainable/sites/sustainable/files/ucl_carbon_management_plan_-_201718_progress_report.pdf"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www.ukri.org/about-us/increasing-investment-in-r-d-to-2-4-of-gdp/" TargetMode="External"/><Relationship Id="rId5" Type="http://schemas.openxmlformats.org/officeDocument/2006/relationships/hyperlink" Target="https://www.gov.uk/government/news/uk-becomes-first-major-economy-to-pass-net-zero-emissions-law" TargetMode="External"/><Relationship Id="rId4" Type="http://schemas.openxmlformats.org/officeDocument/2006/relationships/hyperlink" Target="https://www.nrel.gov/docs/fy08osti/29413.pdf"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a:t>
            </a:fld>
            <a:endParaRPr lang="en-GB"/>
          </a:p>
        </p:txBody>
      </p:sp>
    </p:spTree>
    <p:extLst>
      <p:ext uri="{BB962C8B-B14F-4D97-AF65-F5344CB8AC3E}">
        <p14:creationId xmlns:p14="http://schemas.microsoft.com/office/powerpoint/2010/main" val="7773645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10</a:t>
            </a:fld>
            <a:endParaRPr lang="en-GB"/>
          </a:p>
        </p:txBody>
      </p:sp>
    </p:spTree>
    <p:extLst>
      <p:ext uri="{BB962C8B-B14F-4D97-AF65-F5344CB8AC3E}">
        <p14:creationId xmlns:p14="http://schemas.microsoft.com/office/powerpoint/2010/main" val="4250616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11</a:t>
            </a:fld>
            <a:endParaRPr lang="en-GB"/>
          </a:p>
        </p:txBody>
      </p:sp>
    </p:spTree>
    <p:extLst>
      <p:ext uri="{BB962C8B-B14F-4D97-AF65-F5344CB8AC3E}">
        <p14:creationId xmlns:p14="http://schemas.microsoft.com/office/powerpoint/2010/main" val="4262478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12</a:t>
            </a:fld>
            <a:endParaRPr lang="en-GB"/>
          </a:p>
        </p:txBody>
      </p:sp>
    </p:spTree>
    <p:extLst>
      <p:ext uri="{BB962C8B-B14F-4D97-AF65-F5344CB8AC3E}">
        <p14:creationId xmlns:p14="http://schemas.microsoft.com/office/powerpoint/2010/main" val="36737734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13</a:t>
            </a:fld>
            <a:endParaRPr lang="en-GB"/>
          </a:p>
        </p:txBody>
      </p:sp>
    </p:spTree>
    <p:extLst>
      <p:ext uri="{BB962C8B-B14F-4D97-AF65-F5344CB8AC3E}">
        <p14:creationId xmlns:p14="http://schemas.microsoft.com/office/powerpoint/2010/main" val="2169415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14</a:t>
            </a:fld>
            <a:endParaRPr lang="en-GB"/>
          </a:p>
        </p:txBody>
      </p:sp>
    </p:spTree>
    <p:extLst>
      <p:ext uri="{BB962C8B-B14F-4D97-AF65-F5344CB8AC3E}">
        <p14:creationId xmlns:p14="http://schemas.microsoft.com/office/powerpoint/2010/main" val="4151867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15</a:t>
            </a:fld>
            <a:endParaRPr lang="en-GB"/>
          </a:p>
        </p:txBody>
      </p:sp>
    </p:spTree>
    <p:extLst>
      <p:ext uri="{BB962C8B-B14F-4D97-AF65-F5344CB8AC3E}">
        <p14:creationId xmlns:p14="http://schemas.microsoft.com/office/powerpoint/2010/main" val="291115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GB" b="1" dirty="0"/>
              <a:t>What is LEAF, and how does it benefit our lab?</a:t>
            </a:r>
            <a:br>
              <a:rPr lang="en-GB" dirty="0"/>
            </a:br>
            <a:br>
              <a:rPr lang="en-GB" dirty="0"/>
            </a:br>
            <a:r>
              <a:rPr lang="en-GB" dirty="0"/>
              <a:t>LEAF (Laboratory Efficiency Assessment Framework) is a tool that helps labs improve their environmental performance by focusing on energy efficiency, waste reduction, and resource management. It also enhances research quality and strengthens funding applications, especially for bodies like UKRI, which now expect labs to demonstrate sustainability.</a:t>
            </a:r>
          </a:p>
          <a:p>
            <a:pPr>
              <a:buFont typeface="+mj-lt"/>
              <a:buAutoNum type="arabicPeriod"/>
            </a:pPr>
            <a:endParaRPr lang="en-GB" b="1" dirty="0"/>
          </a:p>
          <a:p>
            <a:pPr>
              <a:buFont typeface="+mj-lt"/>
              <a:buAutoNum type="arabicPeriod"/>
            </a:pPr>
            <a:r>
              <a:rPr lang="en-GB" b="1" dirty="0"/>
              <a:t>How can our lab achieve LEAF certification?</a:t>
            </a:r>
            <a:br>
              <a:rPr lang="en-GB" dirty="0"/>
            </a:br>
            <a:br>
              <a:rPr lang="en-GB" dirty="0"/>
            </a:br>
            <a:r>
              <a:rPr lang="en-GB" dirty="0"/>
              <a:t>Labs can achieve </a:t>
            </a:r>
            <a:r>
              <a:rPr lang="en-GB" b="1" dirty="0"/>
              <a:t>Bronze, Silver, or Gold</a:t>
            </a:r>
            <a:r>
              <a:rPr lang="en-GB" dirty="0"/>
              <a:t> LEAF certification by implementing sustainable practices across several areas, including energy efficiency, waste reduction, and resource sharing. Start by speaking with your Technical Sustainability Champion and participating in LEAF workshops to understand the requirements for certification.</a:t>
            </a:r>
          </a:p>
          <a:p>
            <a:pPr>
              <a:buFont typeface="+mj-lt"/>
              <a:buAutoNum type="arabicPeriod"/>
            </a:pPr>
            <a:endParaRPr lang="en-GB" b="1" dirty="0"/>
          </a:p>
          <a:p>
            <a:pPr>
              <a:buFont typeface="+mj-lt"/>
              <a:buAutoNum type="arabicPeriod"/>
            </a:pPr>
            <a:r>
              <a:rPr lang="en-GB" b="1" dirty="0"/>
              <a:t>What are some simple actions I can take to save energy in the lab?</a:t>
            </a:r>
            <a:br>
              <a:rPr lang="en-GB" dirty="0"/>
            </a:br>
            <a:endParaRPr lang="en-GB" dirty="0"/>
          </a:p>
          <a:p>
            <a:pPr marL="742950" lvl="1" indent="-285750">
              <a:buFont typeface="+mj-lt"/>
              <a:buAutoNum type="arabicPeriod"/>
            </a:pPr>
            <a:r>
              <a:rPr lang="en-GB" dirty="0"/>
              <a:t>Turn off equipment when it’s not in use.</a:t>
            </a:r>
          </a:p>
          <a:p>
            <a:pPr marL="742950" lvl="1" indent="-285750">
              <a:buFont typeface="+mj-lt"/>
              <a:buAutoNum type="arabicPeriod"/>
            </a:pPr>
            <a:r>
              <a:rPr lang="en-GB" dirty="0"/>
              <a:t>Use energy-saving modes on lab devices.</a:t>
            </a:r>
          </a:p>
          <a:p>
            <a:pPr marL="742950" lvl="1" indent="-285750">
              <a:buFont typeface="+mj-lt"/>
              <a:buAutoNum type="arabicPeriod"/>
            </a:pPr>
            <a:r>
              <a:rPr lang="en-GB" dirty="0"/>
              <a:t>Keep fume cupboard sashes closed when not in use.</a:t>
            </a:r>
          </a:p>
          <a:p>
            <a:pPr marL="742950" lvl="1" indent="-285750">
              <a:buFont typeface="+mj-lt"/>
              <a:buAutoNum type="arabicPeriod"/>
            </a:pPr>
            <a:r>
              <a:rPr lang="en-GB" dirty="0"/>
              <a:t>Share equipment like freezers and incubators with colleagues to reduce redundancy.</a:t>
            </a:r>
          </a:p>
          <a:p>
            <a:pPr marL="742950" lvl="1" indent="-285750">
              <a:buFont typeface="+mj-lt"/>
              <a:buAutoNum type="arabicPeriod"/>
            </a:pPr>
            <a:r>
              <a:rPr lang="en-GB" dirty="0"/>
              <a:t>Report faulty equipment that wastes energy.</a:t>
            </a:r>
          </a:p>
          <a:p>
            <a:pPr>
              <a:buFont typeface="+mj-lt"/>
              <a:buAutoNum type="arabicPeriod"/>
            </a:pPr>
            <a:endParaRPr lang="en-GB" b="1" dirty="0"/>
          </a:p>
          <a:p>
            <a:pPr>
              <a:buFont typeface="+mj-lt"/>
              <a:buAutoNum type="arabicPeriod"/>
            </a:pPr>
            <a:r>
              <a:rPr lang="en-GB" b="1" dirty="0"/>
              <a:t>How does waste reduction in the lab save money?</a:t>
            </a:r>
            <a:br>
              <a:rPr lang="en-GB" dirty="0"/>
            </a:br>
            <a:br>
              <a:rPr lang="en-GB" dirty="0"/>
            </a:br>
            <a:r>
              <a:rPr lang="en-GB" dirty="0"/>
              <a:t>By reducing the use of single-use plastics, recycling materials properly, and managing chemical waste efficiently, labs can lower the cost of supplies and disposal. These savings can free up resources for other lab needs and, over time, may help protect jobs by reducing operational expenses.</a:t>
            </a:r>
          </a:p>
          <a:p>
            <a:pPr>
              <a:buFont typeface="+mj-lt"/>
              <a:buAutoNum type="arabicPeriod"/>
            </a:pPr>
            <a:endParaRPr lang="en-GB" b="1" dirty="0"/>
          </a:p>
          <a:p>
            <a:pPr>
              <a:buFont typeface="+mj-lt"/>
              <a:buAutoNum type="arabicPeriod"/>
            </a:pPr>
            <a:r>
              <a:rPr lang="en-GB" b="1" dirty="0"/>
              <a:t>What is the Kit Catalogue, and how can it help us manage resources?</a:t>
            </a:r>
            <a:br>
              <a:rPr lang="en-GB" dirty="0"/>
            </a:br>
            <a:br>
              <a:rPr lang="en-GB" dirty="0"/>
            </a:br>
            <a:r>
              <a:rPr lang="en-GB" dirty="0"/>
              <a:t>The </a:t>
            </a:r>
            <a:r>
              <a:rPr lang="en-GB" b="1" dirty="0"/>
              <a:t>Kit Catalogue</a:t>
            </a:r>
            <a:r>
              <a:rPr lang="en-GB" dirty="0"/>
              <a:t> is an inventory system that tracks lab equipment and consumables. It helps prevent unnecessary purchases by allowing users to see what’s already available within their School or department, thus promoting resource-sharing and reducing waste.</a:t>
            </a:r>
          </a:p>
          <a:p>
            <a:pPr>
              <a:buFont typeface="+mj-lt"/>
              <a:buAutoNum type="arabicPeriod"/>
            </a:pPr>
            <a:endParaRPr lang="en-GB" b="1" dirty="0"/>
          </a:p>
          <a:p>
            <a:pPr>
              <a:buFont typeface="+mj-lt"/>
              <a:buAutoNum type="arabicPeriod"/>
            </a:pPr>
            <a:r>
              <a:rPr lang="en-GB" b="1" dirty="0"/>
              <a:t>What is </a:t>
            </a:r>
            <a:r>
              <a:rPr lang="en-GB" b="1" dirty="0" err="1"/>
              <a:t>WARPit</a:t>
            </a:r>
            <a:r>
              <a:rPr lang="en-GB" b="1" dirty="0"/>
              <a:t>, and how can we use it?</a:t>
            </a:r>
            <a:br>
              <a:rPr lang="en-GB" dirty="0"/>
            </a:br>
            <a:br>
              <a:rPr lang="en-GB" dirty="0"/>
            </a:br>
            <a:r>
              <a:rPr lang="en-GB" b="1" dirty="0" err="1"/>
              <a:t>WARPit</a:t>
            </a:r>
            <a:r>
              <a:rPr lang="en-GB" dirty="0"/>
              <a:t> is an online platform for reusing surplus equipment and materials within the University. Lab users can post and claim items that are no longer needed, reducing waste and promoting the reuse of resources across different labs.</a:t>
            </a:r>
          </a:p>
          <a:p>
            <a:pPr>
              <a:buFont typeface="+mj-lt"/>
              <a:buAutoNum type="arabicPeriod"/>
            </a:pPr>
            <a:endParaRPr lang="en-GB" b="1" dirty="0"/>
          </a:p>
          <a:p>
            <a:pPr>
              <a:buFont typeface="+mj-lt"/>
              <a:buAutoNum type="arabicPeriod"/>
            </a:pPr>
            <a:r>
              <a:rPr lang="en-GB" b="1" dirty="0"/>
              <a:t>How do sustainable lab practices support the University’s Net Zero goal?</a:t>
            </a:r>
            <a:br>
              <a:rPr lang="en-GB" dirty="0"/>
            </a:br>
            <a:br>
              <a:rPr lang="en-GB" dirty="0"/>
            </a:br>
            <a:r>
              <a:rPr lang="en-GB" dirty="0"/>
              <a:t>Sustainable practices in the lab, such as reducing energy consumption, managing waste responsibly, and using eco-friendly materials, directly contribute to Loughborough University’s commitment to achieving </a:t>
            </a:r>
            <a:r>
              <a:rPr lang="en-GB" b="1" dirty="0"/>
              <a:t>Net Zero Carbon emissions by 2050</a:t>
            </a:r>
            <a:r>
              <a:rPr lang="en-GB" dirty="0"/>
              <a:t>. These practices help lower the environmental footprint of the University’s labs.</a:t>
            </a:r>
          </a:p>
          <a:p>
            <a:pPr>
              <a:buFont typeface="+mj-lt"/>
              <a:buAutoNum type="arabicPeriod"/>
            </a:pPr>
            <a:endParaRPr lang="en-GB" b="1" dirty="0"/>
          </a:p>
          <a:p>
            <a:pPr>
              <a:buFont typeface="+mj-lt"/>
              <a:buAutoNum type="arabicPeriod"/>
            </a:pPr>
            <a:r>
              <a:rPr lang="en-GB" b="1" dirty="0"/>
              <a:t>How does sustainability factor into research funding applications?</a:t>
            </a:r>
            <a:br>
              <a:rPr lang="en-GB" dirty="0"/>
            </a:br>
            <a:br>
              <a:rPr lang="en-GB" dirty="0"/>
            </a:br>
            <a:r>
              <a:rPr lang="en-GB" dirty="0"/>
              <a:t>Funding bodies like </a:t>
            </a:r>
            <a:r>
              <a:rPr lang="en-GB" b="1" dirty="0"/>
              <a:t>UKRI</a:t>
            </a:r>
            <a:r>
              <a:rPr lang="en-GB" dirty="0"/>
              <a:t> now require labs to demonstrate sustainability in their operations. By participating in LEAF and implementing sustainable practices, labs show their commitment to reducing environmental impact, which strengthens their case for research funding.</a:t>
            </a:r>
          </a:p>
          <a:p>
            <a:pPr>
              <a:buFont typeface="+mj-lt"/>
              <a:buAutoNum type="arabicPeriod"/>
            </a:pPr>
            <a:endParaRPr lang="en-GB" b="1" dirty="0"/>
          </a:p>
          <a:p>
            <a:pPr>
              <a:buFont typeface="+mj-lt"/>
              <a:buAutoNum type="arabicPeriod"/>
            </a:pPr>
            <a:r>
              <a:rPr lang="en-GB" b="1" dirty="0"/>
              <a:t>What should we do if equipment breaks down or becomes inefficient?</a:t>
            </a:r>
            <a:br>
              <a:rPr lang="en-GB" dirty="0"/>
            </a:br>
            <a:br>
              <a:rPr lang="en-GB" dirty="0"/>
            </a:br>
            <a:r>
              <a:rPr lang="en-GB" dirty="0"/>
              <a:t>First, report faulty equipment to the appropriate person. Where possible, work with engineers to </a:t>
            </a:r>
            <a:r>
              <a:rPr lang="en-GB" b="1" dirty="0"/>
              <a:t>repair</a:t>
            </a:r>
            <a:r>
              <a:rPr lang="en-GB" dirty="0"/>
              <a:t> the equipment instead of purchasing new items. If new equipment is needed, consider performing a </a:t>
            </a:r>
            <a:r>
              <a:rPr lang="en-GB" b="1" dirty="0"/>
              <a:t>lifecycle assessment</a:t>
            </a:r>
            <a:r>
              <a:rPr lang="en-GB" dirty="0"/>
              <a:t> to choose the most energy-efficient and cost-effective option.</a:t>
            </a:r>
          </a:p>
          <a:p>
            <a:pPr>
              <a:buFont typeface="+mj-lt"/>
              <a:buAutoNum type="arabicPeriod"/>
            </a:pPr>
            <a:endParaRPr lang="en-GB" b="1" dirty="0"/>
          </a:p>
          <a:p>
            <a:pPr>
              <a:buFont typeface="+mj-lt"/>
              <a:buAutoNum type="arabicPeriod"/>
            </a:pPr>
            <a:r>
              <a:rPr lang="en-GB" b="1" dirty="0"/>
              <a:t>Can we lease equipment instead of buying it?</a:t>
            </a:r>
            <a:br>
              <a:rPr lang="en-GB" dirty="0"/>
            </a:br>
            <a:br>
              <a:rPr lang="en-GB" dirty="0"/>
            </a:br>
            <a:r>
              <a:rPr lang="en-GB" dirty="0"/>
              <a:t>Yes, leasing is a great option if the equipment is only needed for a short time or is too expensive to buy outright. Leasing also helps reduce </a:t>
            </a:r>
            <a:r>
              <a:rPr lang="en-GB" b="1" dirty="0"/>
              <a:t>Scope 3 carbon emissions</a:t>
            </a:r>
            <a:r>
              <a:rPr lang="en-GB" dirty="0"/>
              <a:t> (linked to financial spending) and is a flexible way to access the latest equipment without high upfront costs.</a:t>
            </a:r>
          </a:p>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16</a:t>
            </a:fld>
            <a:endParaRPr lang="en-GB"/>
          </a:p>
        </p:txBody>
      </p:sp>
    </p:spTree>
    <p:extLst>
      <p:ext uri="{BB962C8B-B14F-4D97-AF65-F5344CB8AC3E}">
        <p14:creationId xmlns:p14="http://schemas.microsoft.com/office/powerpoint/2010/main" val="5299954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LEAF Login/Signup:</a:t>
            </a:r>
          </a:p>
          <a:p>
            <a:r>
              <a:rPr lang="en-GB" dirty="0"/>
              <a:t>https://app.ucl.ac.uk/leaf/leaf_external</a:t>
            </a:r>
          </a:p>
          <a:p>
            <a:endParaRPr lang="en-GB" dirty="0"/>
          </a:p>
          <a:p>
            <a:r>
              <a:rPr lang="en-GB" dirty="0"/>
              <a:t>Technicians Commitment Sustainability Page:</a:t>
            </a:r>
          </a:p>
          <a:p>
            <a:endParaRPr lang="en-GB" dirty="0"/>
          </a:p>
          <a:p>
            <a:endParaRPr lang="en-GB" dirty="0"/>
          </a:p>
          <a:p>
            <a:r>
              <a:rPr lang="en-GB" dirty="0"/>
              <a:t>Reference Docs:</a:t>
            </a:r>
          </a:p>
          <a:p>
            <a:endParaRPr lang="en-GB" dirty="0"/>
          </a:p>
          <a:p>
            <a:pPr marL="342900" lvl="0" indent="-342900">
              <a:lnSpc>
                <a:spcPct val="107000"/>
              </a:lnSpc>
              <a:buFont typeface="+mj-lt"/>
              <a:buAutoNum type="arabicPeriod"/>
            </a:pPr>
            <a:r>
              <a:rPr lang="en-GB"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https://www.nature.com/articles/528479c</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GB"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https://www.nrel.gov/docs/fy08osti/29413.pdf</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GB"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https://www.gov.uk/government/news/uk-becomes-first-major-economy-to-pass-net-zero-emissions-law</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GB"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https://www.ukri.org/about-us/increasing-investment-in-r-d-to-2-4-of-gdp/</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GB"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7"/>
              </a:rPr>
              <a:t>https://www.ucl.ac.uk/sustainable/sites/sustainable/files/ucl_carbon_management_plan_-_201718_progress_report.pdf</a:t>
            </a:r>
            <a:r>
              <a:rPr lang="en-GB" sz="1800" dirty="0">
                <a:effectLst/>
                <a:latin typeface="Calibri" panose="020F0502020204030204" pitchFamily="34" charset="0"/>
                <a:ea typeface="Calibri" panose="020F0502020204030204" pitchFamily="34" charset="0"/>
                <a:cs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r>
              <a:rPr lang="en-GB" dirty="0"/>
              <a:t>Case Studies/ Articles:</a:t>
            </a:r>
          </a:p>
          <a:p>
            <a:pPr algn="l">
              <a:buFont typeface="+mj-lt"/>
              <a:buAutoNum type="arabicPeriod"/>
            </a:pPr>
            <a:r>
              <a:rPr lang="en-GB" b="1" i="0" dirty="0">
                <a:solidFill>
                  <a:srgbClr val="ECECEC"/>
                </a:solidFill>
                <a:effectLst/>
                <a:highlight>
                  <a:srgbClr val="212121"/>
                </a:highlight>
                <a:latin typeface="Söhne"/>
              </a:rPr>
              <a:t>Sustainable UCL - LEAF</a:t>
            </a:r>
            <a:r>
              <a:rPr lang="en-GB" b="0" i="0" dirty="0">
                <a:solidFill>
                  <a:srgbClr val="ECECEC"/>
                </a:solidFill>
                <a:effectLst/>
                <a:highlight>
                  <a:srgbClr val="212121"/>
                </a:highlight>
                <a:latin typeface="Söhne"/>
              </a:rPr>
              <a:t>: This page offers an overview of LEAF, its goals, and how it helps improve sustainability in labs. It includes resources and guides for implementing LEAF in your lab. (https://www.ucl.ac.uk/sustainable/take-action/staff-action/leaf-laboratory-efficiency-assessment-framework )</a:t>
            </a:r>
          </a:p>
          <a:p>
            <a:pPr algn="l">
              <a:buFont typeface="+mj-lt"/>
              <a:buAutoNum type="arabicPeriod"/>
            </a:pPr>
            <a:r>
              <a:rPr lang="en-GB" b="1" i="0" dirty="0">
                <a:solidFill>
                  <a:srgbClr val="ECECEC"/>
                </a:solidFill>
                <a:effectLst/>
                <a:highlight>
                  <a:srgbClr val="212121"/>
                </a:highlight>
                <a:latin typeface="Söhne"/>
              </a:rPr>
              <a:t>UNSW Sydney - LEAF</a:t>
            </a:r>
            <a:r>
              <a:rPr lang="en-GB" b="0" i="0" dirty="0">
                <a:solidFill>
                  <a:srgbClr val="ECECEC"/>
                </a:solidFill>
                <a:effectLst/>
                <a:highlight>
                  <a:srgbClr val="212121"/>
                </a:highlight>
                <a:latin typeface="Söhne"/>
              </a:rPr>
              <a:t>: This site provides insights into how the University of New South Wales (UNSW) is using LEAF to enhance sustainability in their laboratories. It highlights the environmental and financial benefits observed. </a:t>
            </a:r>
            <a:r>
              <a:rPr lang="en-GB" b="0" i="0" u="none" strike="noStrike" dirty="0">
                <a:solidFill>
                  <a:srgbClr val="ECECEC"/>
                </a:solidFill>
                <a:effectLst/>
                <a:highlight>
                  <a:srgbClr val="212121"/>
                </a:highlight>
                <a:latin typeface="Söhne"/>
                <a:hlinkClick r:id="rId8"/>
              </a:rPr>
              <a:t>UNSW Sydney – LEAF</a:t>
            </a:r>
            <a:r>
              <a:rPr lang="en-GB" b="0" i="0" u="none" strike="noStrike" dirty="0">
                <a:solidFill>
                  <a:srgbClr val="ECECEC"/>
                </a:solidFill>
                <a:effectLst/>
                <a:highlight>
                  <a:srgbClr val="212121"/>
                </a:highlight>
                <a:latin typeface="Söhne"/>
              </a:rPr>
              <a:t> (https://www.sustainability.unsw.edu.au/)</a:t>
            </a:r>
          </a:p>
          <a:p>
            <a:pPr algn="l">
              <a:buFont typeface="+mj-lt"/>
              <a:buAutoNum type="arabicPeriod"/>
            </a:pPr>
            <a:endParaRPr lang="en-GB" b="0" i="0" u="none" strike="noStrike" dirty="0">
              <a:solidFill>
                <a:srgbClr val="ECECEC"/>
              </a:solidFill>
              <a:effectLst/>
              <a:highlight>
                <a:srgbClr val="212121"/>
              </a:highlight>
              <a:latin typeface="Söhne"/>
            </a:endParaRPr>
          </a:p>
          <a:p>
            <a:pPr algn="l">
              <a:buFont typeface="+mj-lt"/>
              <a:buNone/>
            </a:pPr>
            <a:r>
              <a:rPr lang="en-GB" b="0" i="0" u="none" strike="noStrike" dirty="0">
                <a:solidFill>
                  <a:srgbClr val="ECECEC"/>
                </a:solidFill>
                <a:effectLst/>
                <a:highlight>
                  <a:srgbClr val="212121"/>
                </a:highlight>
                <a:latin typeface="Söhne"/>
              </a:rPr>
              <a:t>Loughborough University Articles:</a:t>
            </a:r>
          </a:p>
          <a:p>
            <a:pPr algn="l">
              <a:buFont typeface="+mj-lt"/>
              <a:buNone/>
            </a:pPr>
            <a:r>
              <a:rPr lang="en-GB" b="0" i="0" u="none" strike="noStrike" dirty="0">
                <a:solidFill>
                  <a:srgbClr val="ECECEC"/>
                </a:solidFill>
                <a:effectLst/>
                <a:highlight>
                  <a:srgbClr val="212121"/>
                </a:highlight>
                <a:latin typeface="Söhne"/>
              </a:rPr>
              <a:t>https://www.lboro.ac.uk/schools/science/news/2023/laboratory-efficiency-assessment-framework/</a:t>
            </a:r>
          </a:p>
          <a:p>
            <a:pPr algn="l">
              <a:buFont typeface="+mj-lt"/>
              <a:buNone/>
            </a:pPr>
            <a:r>
              <a:rPr lang="en-GB" b="0" i="0" u="none" strike="noStrike" dirty="0">
                <a:solidFill>
                  <a:srgbClr val="ECECEC"/>
                </a:solidFill>
                <a:effectLst/>
                <a:highlight>
                  <a:srgbClr val="212121"/>
                </a:highlight>
                <a:latin typeface="Söhne"/>
              </a:rPr>
              <a:t>https://www.lboro.ac.uk/schools/science/news/2023/loughborough-university-laboratories-receive-award/</a:t>
            </a:r>
          </a:p>
          <a:p>
            <a:pPr algn="l">
              <a:buFont typeface="+mj-lt"/>
              <a:buNone/>
            </a:pPr>
            <a:endParaRPr lang="en-GB" b="0" i="0" dirty="0">
              <a:solidFill>
                <a:srgbClr val="ECECEC"/>
              </a:solidFill>
              <a:effectLst/>
              <a:highlight>
                <a:srgbClr val="212121"/>
              </a:highlight>
              <a:latin typeface="Söhne"/>
            </a:endParaRPr>
          </a:p>
        </p:txBody>
      </p:sp>
      <p:sp>
        <p:nvSpPr>
          <p:cNvPr id="4" name="Slide Number Placeholder 3"/>
          <p:cNvSpPr>
            <a:spLocks noGrp="1"/>
          </p:cNvSpPr>
          <p:nvPr>
            <p:ph type="sldNum" sz="quarter" idx="5"/>
          </p:nvPr>
        </p:nvSpPr>
        <p:spPr/>
        <p:txBody>
          <a:bodyPr/>
          <a:lstStyle/>
          <a:p>
            <a:fld id="{810DA12E-8D7F-478E-8309-319835995149}" type="slidenum">
              <a:rPr lang="en-GB" smtClean="0"/>
              <a:t>17</a:t>
            </a:fld>
            <a:endParaRPr lang="en-GB"/>
          </a:p>
        </p:txBody>
      </p:sp>
    </p:spTree>
    <p:extLst>
      <p:ext uri="{BB962C8B-B14F-4D97-AF65-F5344CB8AC3E}">
        <p14:creationId xmlns:p14="http://schemas.microsoft.com/office/powerpoint/2010/main" val="1794710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https://www.un.org/sustainabledevelopment/news/communications-material/</a:t>
            </a:r>
          </a:p>
        </p:txBody>
      </p:sp>
      <p:sp>
        <p:nvSpPr>
          <p:cNvPr id="4" name="Slide Number Placeholder 3"/>
          <p:cNvSpPr>
            <a:spLocks noGrp="1"/>
          </p:cNvSpPr>
          <p:nvPr>
            <p:ph type="sldNum" sz="quarter" idx="5"/>
          </p:nvPr>
        </p:nvSpPr>
        <p:spPr/>
        <p:txBody>
          <a:bodyPr/>
          <a:lstStyle/>
          <a:p>
            <a:fld id="{810DA12E-8D7F-478E-8309-319835995149}" type="slidenum">
              <a:rPr lang="en-GB" smtClean="0"/>
              <a:t>18</a:t>
            </a:fld>
            <a:endParaRPr lang="en-GB"/>
          </a:p>
        </p:txBody>
      </p:sp>
    </p:spTree>
    <p:extLst>
      <p:ext uri="{BB962C8B-B14F-4D97-AF65-F5344CB8AC3E}">
        <p14:creationId xmlns:p14="http://schemas.microsoft.com/office/powerpoint/2010/main" val="3919338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2</a:t>
            </a:fld>
            <a:endParaRPr lang="en-GB"/>
          </a:p>
        </p:txBody>
      </p:sp>
    </p:spTree>
    <p:extLst>
      <p:ext uri="{BB962C8B-B14F-4D97-AF65-F5344CB8AC3E}">
        <p14:creationId xmlns:p14="http://schemas.microsoft.com/office/powerpoint/2010/main" val="4134330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3</a:t>
            </a:fld>
            <a:endParaRPr lang="en-GB"/>
          </a:p>
        </p:txBody>
      </p:sp>
    </p:spTree>
    <p:extLst>
      <p:ext uri="{BB962C8B-B14F-4D97-AF65-F5344CB8AC3E}">
        <p14:creationId xmlns:p14="http://schemas.microsoft.com/office/powerpoint/2010/main" val="3452018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4</a:t>
            </a:fld>
            <a:endParaRPr lang="en-GB"/>
          </a:p>
        </p:txBody>
      </p:sp>
    </p:spTree>
    <p:extLst>
      <p:ext uri="{BB962C8B-B14F-4D97-AF65-F5344CB8AC3E}">
        <p14:creationId xmlns:p14="http://schemas.microsoft.com/office/powerpoint/2010/main" val="555204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5</a:t>
            </a:fld>
            <a:endParaRPr lang="en-GB"/>
          </a:p>
        </p:txBody>
      </p:sp>
    </p:spTree>
    <p:extLst>
      <p:ext uri="{BB962C8B-B14F-4D97-AF65-F5344CB8AC3E}">
        <p14:creationId xmlns:p14="http://schemas.microsoft.com/office/powerpoint/2010/main" val="107744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6</a:t>
            </a:fld>
            <a:endParaRPr lang="en-GB"/>
          </a:p>
        </p:txBody>
      </p:sp>
    </p:spTree>
    <p:extLst>
      <p:ext uri="{BB962C8B-B14F-4D97-AF65-F5344CB8AC3E}">
        <p14:creationId xmlns:p14="http://schemas.microsoft.com/office/powerpoint/2010/main" val="1789596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7</a:t>
            </a:fld>
            <a:endParaRPr lang="en-GB"/>
          </a:p>
        </p:txBody>
      </p:sp>
    </p:spTree>
    <p:extLst>
      <p:ext uri="{BB962C8B-B14F-4D97-AF65-F5344CB8AC3E}">
        <p14:creationId xmlns:p14="http://schemas.microsoft.com/office/powerpoint/2010/main" val="95497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8</a:t>
            </a:fld>
            <a:endParaRPr lang="en-GB"/>
          </a:p>
        </p:txBody>
      </p:sp>
    </p:spTree>
    <p:extLst>
      <p:ext uri="{BB962C8B-B14F-4D97-AF65-F5344CB8AC3E}">
        <p14:creationId xmlns:p14="http://schemas.microsoft.com/office/powerpoint/2010/main" val="3866101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0DA12E-8D7F-478E-8309-319835995149}" type="slidenum">
              <a:rPr lang="en-GB" smtClean="0"/>
              <a:t>9</a:t>
            </a:fld>
            <a:endParaRPr lang="en-GB"/>
          </a:p>
        </p:txBody>
      </p:sp>
    </p:spTree>
    <p:extLst>
      <p:ext uri="{BB962C8B-B14F-4D97-AF65-F5344CB8AC3E}">
        <p14:creationId xmlns:p14="http://schemas.microsoft.com/office/powerpoint/2010/main" val="233356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1988840"/>
            <a:ext cx="5472608" cy="1920213"/>
          </a:xfrm>
        </p:spPr>
        <p:txBody>
          <a:bodyPr>
            <a:noAutofit/>
          </a:bodyPr>
          <a:lstStyle>
            <a:lvl1pPr algn="ctr">
              <a:defRPr sz="48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691680" y="4270243"/>
            <a:ext cx="5472608" cy="982960"/>
          </a:xfrm>
        </p:spPr>
        <p:txBody>
          <a:bodyPr>
            <a:noAutofit/>
          </a:bodyPr>
          <a:lstStyle>
            <a:lvl1pPr marL="0" indent="0" algn="ctr">
              <a:buNone/>
              <a:defRPr sz="2800">
                <a:solidFill>
                  <a:schemeClr val="bg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BDC91E08-53F6-4B30-8521-A8FFEF1ADBB8}" type="datetimeFigureOut">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306180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BDC91E08-53F6-4B30-8521-A8FFEF1ADBB8}" type="datetimeFigureOut">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748837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411074"/>
            <a:ext cx="7772400" cy="1362075"/>
          </a:xfrm>
        </p:spPr>
        <p:txBody>
          <a:bodyPr anchor="t">
            <a:noAutofit/>
          </a:bodyPr>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170080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91E08-53F6-4B30-8521-A8FFEF1ADBB8}" type="datetimeFigureOut">
              <a:rPr lang="en-GB" smtClean="0"/>
              <a:t>02/10/2024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904287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C91E08-53F6-4B30-8521-A8FFEF1ADBB8}" type="datetimeFigureOut">
              <a:rPr lang="en-GB" smtClean="0"/>
              <a:t>02/10/2024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4225367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2"/>
            <a:ext cx="5482952" cy="422906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84168" y="1604798"/>
            <a:ext cx="2602632" cy="3648405"/>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GB" dirty="0"/>
          </a:p>
        </p:txBody>
      </p:sp>
      <p:sp>
        <p:nvSpPr>
          <p:cNvPr id="5" name="Date Placeholder 4"/>
          <p:cNvSpPr>
            <a:spLocks noGrp="1"/>
          </p:cNvSpPr>
          <p:nvPr>
            <p:ph type="dt" sz="half" idx="10"/>
          </p:nvPr>
        </p:nvSpPr>
        <p:spPr/>
        <p:txBody>
          <a:bodyPr/>
          <a:lstStyle/>
          <a:p>
            <a:fld id="{BDC91E08-53F6-4B30-8521-A8FFEF1ADBB8}" type="datetimeFigureOut">
              <a:rPr lang="en-GB" smtClean="0"/>
              <a:t>02/10/2024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952451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91E08-53F6-4B30-8521-A8FFEF1ADBB8}" type="datetimeFigureOut">
              <a:rPr lang="en-GB" smtClean="0"/>
              <a:t>02/10/2024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605555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dirty="0"/>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3659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DC91E08-53F6-4B30-8521-A8FFEF1ADBB8}" type="datetimeFigureOut">
              <a:rPr lang="en-GB" smtClean="0"/>
              <a:t>02/10/2024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56547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2"/>
            <a:ext cx="8229600" cy="42290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91E08-53F6-4B30-8521-A8FFEF1ADBB8}" type="datetimeFigureOut">
              <a:rPr lang="en-GB" smtClean="0"/>
              <a:t>02/10/2024</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97383A-60EC-4720-B4F7-3F8B7072D89A}" type="slidenum">
              <a:rPr lang="en-GB" smtClean="0"/>
              <a:t>‹#›</a:t>
            </a:fld>
            <a:endParaRPr lang="en-GB"/>
          </a:p>
        </p:txBody>
      </p:sp>
    </p:spTree>
    <p:extLst>
      <p:ext uri="{BB962C8B-B14F-4D97-AF65-F5344CB8AC3E}">
        <p14:creationId xmlns:p14="http://schemas.microsoft.com/office/powerpoint/2010/main" val="3001507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2" r:id="rId5"/>
    <p:sldLayoutId id="2147483667" r:id="rId6"/>
    <p:sldLayoutId id="2147483669" r:id="rId7"/>
  </p:sldLayoutIdLst>
  <p:txStyles>
    <p:titleStyle>
      <a:lvl1pPr algn="l" defTabSz="914400" rtl="0" eaLnBrk="1" latinLnBrk="0" hangingPunct="1">
        <a:spcBef>
          <a:spcPct val="0"/>
        </a:spcBef>
        <a:buNone/>
        <a:defRPr sz="4000" b="1" kern="1200">
          <a:solidFill>
            <a:srgbClr val="330066"/>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hyperlink" Target="https://www.ucl.ac.uk/sustainable/sites/sustainable/files/ucl_carbon_management_plan_-_201718_progress_report.pdf" TargetMode="External"/><Relationship Id="rId13" Type="http://schemas.openxmlformats.org/officeDocument/2006/relationships/hyperlink" Target="https://www.lboro.ac.uk/internal/news/2024/september/university-laboratories-leaf-award/" TargetMode="External"/><Relationship Id="rId3" Type="http://schemas.openxmlformats.org/officeDocument/2006/relationships/hyperlink" Target="https://www.sdgaccord.org/" TargetMode="External"/><Relationship Id="rId7" Type="http://schemas.openxmlformats.org/officeDocument/2006/relationships/hyperlink" Target="https://www.ukri.org/about-us/increasing-investment-in-r-d-to-2-4-of-gdp/" TargetMode="External"/><Relationship Id="rId12" Type="http://schemas.openxmlformats.org/officeDocument/2006/relationships/hyperlink" Target="https://www.lboro.ac.uk/schools/science/news/2023/loughborough-university-laboratories-receive-award/" TargetMode="External"/><Relationship Id="rId2" Type="http://schemas.openxmlformats.org/officeDocument/2006/relationships/notesSlide" Target="../notesSlides/notesSlide17.xml"/><Relationship Id="rId16" Type="http://schemas.openxmlformats.org/officeDocument/2006/relationships/hyperlink" Target="https://www.warp-it.co.uk/" TargetMode="External"/><Relationship Id="rId1" Type="http://schemas.openxmlformats.org/officeDocument/2006/relationships/slideLayout" Target="../slideLayouts/slideLayout2.xml"/><Relationship Id="rId6" Type="http://schemas.openxmlformats.org/officeDocument/2006/relationships/hyperlink" Target="https://www.gov.uk/government/news/uk-becomes-first-major-economy-to-pass-net-zero-emissions-law" TargetMode="External"/><Relationship Id="rId11" Type="http://schemas.openxmlformats.org/officeDocument/2006/relationships/hyperlink" Target="https://www.lboro.ac.uk/schools/science/news/2023/laboratory-efficiency-assessment-framework/" TargetMode="External"/><Relationship Id="rId5" Type="http://schemas.openxmlformats.org/officeDocument/2006/relationships/hyperlink" Target="https://www.nrel.gov/docs/fy08osti/29413.pdf" TargetMode="External"/><Relationship Id="rId15" Type="http://schemas.openxmlformats.org/officeDocument/2006/relationships/hyperlink" Target="https://lunet.sharepoint.com/sites/TechnicianCommunity/SitePages/Sustainability.aspx" TargetMode="External"/><Relationship Id="rId10" Type="http://schemas.openxmlformats.org/officeDocument/2006/relationships/hyperlink" Target="https://www.sustainability.unsw.edu.au/leaf-join-sustainable-lab-movement" TargetMode="External"/><Relationship Id="rId4" Type="http://schemas.openxmlformats.org/officeDocument/2006/relationships/hyperlink" Target="https://www.nature.com/articles/528479c" TargetMode="External"/><Relationship Id="rId9" Type="http://schemas.openxmlformats.org/officeDocument/2006/relationships/hyperlink" Target="https://www.ucl.ac.uk/sustainable/take-action/staff-action/leaf-laboratory-efficiency-assessment-framework" TargetMode="External"/><Relationship Id="rId14" Type="http://schemas.openxmlformats.org/officeDocument/2006/relationships/hyperlink" Target="https://app.ucl.ac.uk/leaf/leaf_external" TargetMode="External"/></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7885" y="2145115"/>
            <a:ext cx="4834555" cy="1920213"/>
          </a:xfrm>
        </p:spPr>
        <p:txBody>
          <a:bodyPr/>
          <a:lstStyle/>
          <a:p>
            <a:pPr algn="l"/>
            <a:r>
              <a:rPr lang="en-GB" sz="3600" dirty="0">
                <a:latin typeface="Calibri" panose="020F0502020204030204" pitchFamily="34" charset="0"/>
                <a:cs typeface="Calibri" panose="020F0502020204030204" pitchFamily="34" charset="0"/>
              </a:rPr>
              <a:t>Sustainable Best Practices in [Lab Name, Room Number]</a:t>
            </a:r>
          </a:p>
        </p:txBody>
      </p:sp>
      <p:sp>
        <p:nvSpPr>
          <p:cNvPr id="3" name="Subtitle 2"/>
          <p:cNvSpPr>
            <a:spLocks noGrp="1"/>
          </p:cNvSpPr>
          <p:nvPr>
            <p:ph type="subTitle" idx="1"/>
          </p:nvPr>
        </p:nvSpPr>
        <p:spPr>
          <a:xfrm>
            <a:off x="3701072" y="3931140"/>
            <a:ext cx="5472608" cy="982960"/>
          </a:xfrm>
        </p:spPr>
        <p:txBody>
          <a:bodyPr/>
          <a:lstStyle/>
          <a:p>
            <a:pPr algn="l"/>
            <a:r>
              <a:rPr lang="en-GB" sz="2000" dirty="0">
                <a:solidFill>
                  <a:schemeClr val="bg1"/>
                </a:solidFill>
                <a:latin typeface="DINOT" panose="020B0504020101020102" pitchFamily="34" charset="0"/>
                <a:cs typeface="Calibri" panose="020F0502020204030204" pitchFamily="34" charset="0"/>
              </a:rPr>
              <a:t>A Guide to Sustainable Lab Operations</a:t>
            </a:r>
          </a:p>
        </p:txBody>
      </p:sp>
      <p:grpSp>
        <p:nvGrpSpPr>
          <p:cNvPr id="4" name="Group 3">
            <a:extLst>
              <a:ext uri="{FF2B5EF4-FFF2-40B4-BE49-F238E27FC236}">
                <a16:creationId xmlns:a16="http://schemas.microsoft.com/office/drawing/2014/main" id="{BCB347D4-5B57-406A-8C8E-1D358BE3FE8A}"/>
              </a:ext>
            </a:extLst>
          </p:cNvPr>
          <p:cNvGrpSpPr/>
          <p:nvPr/>
        </p:nvGrpSpPr>
        <p:grpSpPr>
          <a:xfrm>
            <a:off x="576260" y="1943900"/>
            <a:ext cx="2979299" cy="2970200"/>
            <a:chOff x="159025" y="4863548"/>
            <a:chExt cx="2146853" cy="1905487"/>
          </a:xfrm>
        </p:grpSpPr>
        <p:sp>
          <p:nvSpPr>
            <p:cNvPr id="5" name="Oval 4">
              <a:extLst>
                <a:ext uri="{FF2B5EF4-FFF2-40B4-BE49-F238E27FC236}">
                  <a16:creationId xmlns:a16="http://schemas.microsoft.com/office/drawing/2014/main" id="{EE72816C-E640-43F6-AF36-81142CA3B500}"/>
                </a:ext>
              </a:extLst>
            </p:cNvPr>
            <p:cNvSpPr/>
            <p:nvPr/>
          </p:nvSpPr>
          <p:spPr>
            <a:xfrm>
              <a:off x="159025" y="4863548"/>
              <a:ext cx="2146853" cy="1905487"/>
            </a:xfrm>
            <a:prstGeom prst="ellipse">
              <a:avLst/>
            </a:prstGeom>
            <a:solidFill>
              <a:schemeClr val="bg1"/>
            </a:solid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a:p>
          </p:txBody>
        </p:sp>
        <p:pic>
          <p:nvPicPr>
            <p:cNvPr id="7" name="Picture 6">
              <a:extLst>
                <a:ext uri="{FF2B5EF4-FFF2-40B4-BE49-F238E27FC236}">
                  <a16:creationId xmlns:a16="http://schemas.microsoft.com/office/drawing/2014/main" id="{8A87354F-BC59-4E68-B273-BE66467B1705}"/>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3994" b="57249" l="250" r="33056">
                          <a14:foregroundMark x1="6578" y1="35355" x2="10408" y2="36982"/>
                          <a14:foregroundMark x1="18068" y1="51331" x2="21732" y2="55030"/>
                          <a14:foregroundMark x1="15570" y1="11982" x2="11324" y2="32544"/>
                          <a14:foregroundMark x1="11324" y1="32544" x2="13572" y2="47337"/>
                          <a14:foregroundMark x1="22511" y1="60637" x2="23813" y2="62574"/>
                          <a14:foregroundMark x1="13572" y1="47337" x2="20235" y2="57251"/>
                          <a14:foregroundMark x1="24328" y1="62786" x2="43214" y2="70562"/>
                          <a14:foregroundMark x1="30474" y1="38543" x2="26145" y2="27663"/>
                          <a14:foregroundMark x1="43214" y1="70562" x2="34638" y2="49008"/>
                          <a14:foregroundMark x1="26145" y1="27663" x2="13822" y2="8136"/>
                          <a14:foregroundMark x1="18485" y1="13018" x2="14545" y2="14985"/>
                          <a14:foregroundMark x1="4456" y1="45869" x2="4413" y2="46746"/>
                          <a14:foregroundMark x1="5331" y1="27887" x2="4765" y2="39518"/>
                          <a14:foregroundMark x1="5706" y1="20185" x2="5668" y2="20965"/>
                          <a14:foregroundMark x1="8933" y1="46531" x2="13739" y2="46302"/>
                          <a14:foregroundMark x1="4413" y1="46746" x2="4962" y2="46720"/>
                          <a14:foregroundMark x1="13739" y1="46302" x2="23314" y2="46302"/>
                          <a14:foregroundMark x1="23314" y1="46302" x2="30474" y2="46175"/>
                          <a14:foregroundMark x1="30474" y1="42872" x2="25229" y2="28107"/>
                          <a14:foregroundMark x1="5590" y1="19560" x2="416" y2="17308"/>
                          <a14:foregroundMark x1="25229" y1="28107" x2="12210" y2="22441"/>
                          <a14:foregroundMark x1="19151" y1="11982" x2="14440" y2="14886"/>
                          <a14:foregroundMark x1="3583" y1="24099" x2="666" y2="28107"/>
                          <a14:foregroundMark x1="6364" y1="20279" x2="3765" y2="23850"/>
                          <a14:foregroundMark x1="666" y1="28107" x2="8077" y2="39053"/>
                          <a14:foregroundMark x1="8077" y1="39053" x2="22731" y2="39053"/>
                          <a14:foregroundMark x1="22731" y1="39053" x2="30308" y2="35059"/>
                          <a14:foregroundMark x1="30308" y1="35059" x2="23231" y2="38018"/>
                          <a14:foregroundMark x1="21482" y1="9320" x2="14207" y2="16435"/>
                          <a14:foregroundMark x1="14131" y1="16665" x2="20316" y2="26775"/>
                          <a14:foregroundMark x1="20316" y1="26775" x2="18984" y2="45858"/>
                          <a14:foregroundMark x1="18984" y1="45858" x2="27227" y2="46302"/>
                          <a14:foregroundMark x1="21482" y1="19970" x2="11670" y2="24065"/>
                          <a14:foregroundMark x1="10930" y1="26289" x2="17485" y2="30325"/>
                          <a14:foregroundMark x1="17485" y1="30325" x2="29410" y2="28083"/>
                          <a14:foregroundMark x1="4914" y1="46639" x2="1499" y2="48964"/>
                          <a14:foregroundMark x1="29821" y1="29682" x2="7821" y2="44660"/>
                          <a14:foregroundMark x1="11268" y1="50459" x2="26644" y2="52811"/>
                          <a14:foregroundMark x1="1499" y1="48964" x2="5310" y2="49547"/>
                          <a14:foregroundMark x1="17485" y1="11538" x2="11407" y2="25592"/>
                          <a14:foregroundMark x1="11407" y1="25592" x2="10908" y2="42012"/>
                          <a14:foregroundMark x1="10908" y1="42012" x2="25562" y2="55917"/>
                          <a14:foregroundMark x1="28976" y1="27515" x2="24396" y2="41568"/>
                          <a14:foregroundMark x1="24396" y1="41568" x2="29142" y2="47189"/>
                          <a14:foregroundMark x1="26786" y1="17872" x2="30225" y2="36538"/>
                          <a14:foregroundMark x1="24230" y1="3994" x2="26640" y2="17078"/>
                          <a14:foregroundMark x1="30225" y1="36538" x2="29975" y2="41124"/>
                          <a14:foregroundMark x1="9098" y1="46808" x2="19567" y2="55030"/>
                          <a14:backgroundMark x1="3414" y1="40680" x2="15987" y2="61834"/>
                          <a14:backgroundMark x1="28310" y1="55769" x2="23231" y2="61095"/>
                          <a14:backgroundMark x1="29392" y1="57692" x2="30891" y2="59172"/>
                          <a14:backgroundMark x1="30475" y1="56213" x2="26145" y2="59172"/>
                          <a14:backgroundMark x1="29559" y1="59615" x2="29808" y2="57396"/>
                          <a14:backgroundMark x1="33222" y1="36982" x2="33222" y2="54734"/>
                          <a14:backgroundMark x1="31890" y1="34615" x2="31890" y2="53107"/>
                          <a14:backgroundMark x1="27893" y1="16124" x2="34888" y2="43343"/>
                          <a14:backgroundMark x1="30641" y1="17604" x2="35304" y2="35799"/>
                          <a14:backgroundMark x1="13405" y1="13905" x2="9076" y2="26923"/>
                          <a14:backgroundMark x1="9076" y1="26923" x2="8743" y2="27071"/>
                          <a14:backgroundMark x1="8909" y1="18787" x2="5495" y2="27811"/>
                          <a14:backgroundMark x1="10241" y1="19083" x2="7410" y2="19970"/>
                          <a14:backgroundMark x1="9159" y1="19083" x2="3081" y2="27959"/>
                          <a14:backgroundMark x1="3081" y1="27959" x2="3580" y2="24112"/>
                          <a14:backgroundMark x1="6162" y1="18047" x2="11324" y2="18787"/>
                          <a14:backgroundMark x1="10824" y1="18343" x2="10824" y2="18343"/>
                          <a14:backgroundMark x1="6411" y1="49704" x2="7244" y2="59172"/>
                          <a14:backgroundMark x1="6828" y1="48225" x2="6411" y2="54290"/>
                          <a14:backgroundMark x1="17652" y1="59911" x2="24480" y2="58136"/>
                          <a14:backgroundMark x1="20233" y1="57692" x2="20233" y2="57692"/>
                        </a14:backgroundRemoval>
                      </a14:imgEffect>
                    </a14:imgLayer>
                  </a14:imgProps>
                </a:ext>
                <a:ext uri="{28A0092B-C50C-407E-A947-70E740481C1C}">
                  <a14:useLocalDpi xmlns:a14="http://schemas.microsoft.com/office/drawing/2010/main" val="0"/>
                </a:ext>
              </a:extLst>
            </a:blip>
            <a:srcRect l="5770" t="6643" r="69136" b="40855"/>
            <a:stretch/>
          </p:blipFill>
          <p:spPr bwMode="auto">
            <a:xfrm>
              <a:off x="329327" y="4929133"/>
              <a:ext cx="1562409" cy="1839902"/>
            </a:xfrm>
            <a:prstGeom prst="rect">
              <a:avLst/>
            </a:prstGeom>
            <a:noFill/>
            <a:extLst>
              <a:ext uri="{909E8E84-426E-40DD-AFC4-6F175D3DCCD1}">
                <a14:hiddenFill xmlns:a14="http://schemas.microsoft.com/office/drawing/2010/main">
                  <a:solidFill>
                    <a:srgbClr val="FFFFFF"/>
                  </a:solidFill>
                </a14:hiddenFill>
              </a:ext>
            </a:extLst>
          </p:spPr>
        </p:pic>
      </p:grpSp>
      <p:sp>
        <p:nvSpPr>
          <p:cNvPr id="6" name="TextBox 5">
            <a:extLst>
              <a:ext uri="{FF2B5EF4-FFF2-40B4-BE49-F238E27FC236}">
                <a16:creationId xmlns:a16="http://schemas.microsoft.com/office/drawing/2014/main" id="{92838169-AD8E-3CB0-BF60-C86F3F03B784}"/>
              </a:ext>
            </a:extLst>
          </p:cNvPr>
          <p:cNvSpPr txBox="1"/>
          <p:nvPr/>
        </p:nvSpPr>
        <p:spPr>
          <a:xfrm>
            <a:off x="179512" y="188640"/>
            <a:ext cx="1986521" cy="769441"/>
          </a:xfrm>
          <a:prstGeom prst="rect">
            <a:avLst/>
          </a:prstGeom>
          <a:noFill/>
        </p:spPr>
        <p:txBody>
          <a:bodyPr wrap="square" rtlCol="0">
            <a:spAutoFit/>
          </a:bodyPr>
          <a:lstStyle/>
          <a:p>
            <a:r>
              <a:rPr lang="en-GB" sz="1100" b="1" dirty="0">
                <a:solidFill>
                  <a:schemeClr val="bg1"/>
                </a:solidFill>
                <a:latin typeface="DINOT" panose="020B0504020101020102" pitchFamily="34" charset="0"/>
              </a:rPr>
              <a:t>Presenter:</a:t>
            </a:r>
          </a:p>
          <a:p>
            <a:r>
              <a:rPr lang="en-GB" sz="1100" dirty="0">
                <a:solidFill>
                  <a:schemeClr val="bg1"/>
                </a:solidFill>
                <a:latin typeface="DINOT" panose="020B0504020101020102" pitchFamily="34" charset="0"/>
              </a:rPr>
              <a:t>[Presenter Name]</a:t>
            </a:r>
          </a:p>
          <a:p>
            <a:r>
              <a:rPr lang="en-GB" sz="1100" dirty="0">
                <a:solidFill>
                  <a:schemeClr val="bg1"/>
                </a:solidFill>
                <a:latin typeface="DINOT" panose="020B0504020101020102" pitchFamily="34" charset="0"/>
              </a:rPr>
              <a:t>Technical Sustainability Champion</a:t>
            </a:r>
          </a:p>
        </p:txBody>
      </p:sp>
      <p:sp>
        <p:nvSpPr>
          <p:cNvPr id="8" name="TextBox 7">
            <a:extLst>
              <a:ext uri="{FF2B5EF4-FFF2-40B4-BE49-F238E27FC236}">
                <a16:creationId xmlns:a16="http://schemas.microsoft.com/office/drawing/2014/main" id="{EA4B29C2-50AB-09A9-F02A-D6807255F292}"/>
              </a:ext>
            </a:extLst>
          </p:cNvPr>
          <p:cNvSpPr txBox="1"/>
          <p:nvPr/>
        </p:nvSpPr>
        <p:spPr>
          <a:xfrm>
            <a:off x="7308304" y="188640"/>
            <a:ext cx="1656184" cy="430887"/>
          </a:xfrm>
          <a:prstGeom prst="rect">
            <a:avLst/>
          </a:prstGeom>
          <a:noFill/>
        </p:spPr>
        <p:txBody>
          <a:bodyPr wrap="square" rtlCol="0">
            <a:spAutoFit/>
          </a:bodyPr>
          <a:lstStyle/>
          <a:p>
            <a:pPr algn="r"/>
            <a:r>
              <a:rPr lang="en-GB" sz="1100" b="1" dirty="0">
                <a:solidFill>
                  <a:schemeClr val="bg1"/>
                </a:solidFill>
                <a:latin typeface="DINOT" panose="020B0504020101020102" pitchFamily="34" charset="0"/>
              </a:rPr>
              <a:t>Last Updated:</a:t>
            </a:r>
          </a:p>
          <a:p>
            <a:pPr algn="r"/>
            <a:r>
              <a:rPr lang="en-GB" sz="1100" dirty="0">
                <a:solidFill>
                  <a:schemeClr val="bg1"/>
                </a:solidFill>
                <a:latin typeface="DINOT" panose="020B0504020101020102" pitchFamily="34" charset="0"/>
              </a:rPr>
              <a:t>[Date]</a:t>
            </a:r>
          </a:p>
        </p:txBody>
      </p:sp>
    </p:spTree>
    <p:extLst>
      <p:ext uri="{BB962C8B-B14F-4D97-AF65-F5344CB8AC3E}">
        <p14:creationId xmlns:p14="http://schemas.microsoft.com/office/powerpoint/2010/main" val="1762933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Sustainable Chemical Use</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0" indent="0">
              <a:buNone/>
            </a:pPr>
            <a:r>
              <a:rPr lang="en-GB" sz="1600" dirty="0">
                <a:latin typeface="Calibri" panose="020F0502020204030204" pitchFamily="34" charset="0"/>
                <a:cs typeface="Calibri" panose="020F0502020204030204" pitchFamily="34" charset="0"/>
              </a:rPr>
              <a:t>Lab users can help manage chemicals sustainably by following these simple practices:</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Order only what you need</a:t>
            </a:r>
            <a:r>
              <a:rPr lang="en-GB" sz="1600" dirty="0">
                <a:latin typeface="Calibri" panose="020F0502020204030204" pitchFamily="34" charset="0"/>
                <a:cs typeface="Calibri" panose="020F0502020204030204" pitchFamily="34" charset="0"/>
              </a:rPr>
              <a:t>: Avoid overstocking chemicals to reduce wastage and unnecessary disposal costs.</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Label and store chemicals properly</a:t>
            </a:r>
            <a:r>
              <a:rPr lang="en-GB" sz="1600" dirty="0">
                <a:latin typeface="Calibri" panose="020F0502020204030204" pitchFamily="34" charset="0"/>
                <a:cs typeface="Calibri" panose="020F0502020204030204" pitchFamily="34" charset="0"/>
              </a:rPr>
              <a:t>: Ensure all chemicals are clearly labelled and stored in the correct conditions to prevent spoilage, leaks, or accidents.</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Share surplus chemicals</a:t>
            </a:r>
            <a:r>
              <a:rPr lang="en-GB" sz="1600" dirty="0">
                <a:latin typeface="Calibri" panose="020F0502020204030204" pitchFamily="34" charset="0"/>
                <a:cs typeface="Calibri" panose="020F0502020204030204" pitchFamily="34" charset="0"/>
              </a:rPr>
              <a:t>: If you have excess chemicals that you no longer need, share them with colleagues or other labs to prevent waste.</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Use greener alternatives</a:t>
            </a:r>
            <a:r>
              <a:rPr lang="en-GB" sz="1600" dirty="0">
                <a:latin typeface="Calibri" panose="020F0502020204030204" pitchFamily="34" charset="0"/>
                <a:cs typeface="Calibri" panose="020F0502020204030204" pitchFamily="34" charset="0"/>
              </a:rPr>
              <a:t>: Where possible, opt for less hazardous or more sustainable chemicals in your experiments.</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Minimise hazardous waste</a:t>
            </a:r>
            <a:r>
              <a:rPr lang="en-GB" sz="1600" dirty="0">
                <a:latin typeface="Calibri" panose="020F0502020204030204" pitchFamily="34" charset="0"/>
                <a:cs typeface="Calibri" panose="020F0502020204030204" pitchFamily="34" charset="0"/>
              </a:rPr>
              <a:t>: Plan experiments carefully to reduce the amount of hazardous chemical waste, and always dispose of it according to lab regulations.</a:t>
            </a: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380312" y="1604798"/>
            <a:ext cx="1306488" cy="3648405"/>
          </a:xfrm>
        </p:spPr>
        <p:txBody>
          <a:bodyPr>
            <a:normAutofit/>
          </a:bodyPr>
          <a:lstStyle/>
          <a:p>
            <a:r>
              <a:rPr lang="en-GB" sz="1600" dirty="0">
                <a:latin typeface="Calibri" panose="020F0502020204030204" pitchFamily="34" charset="0"/>
                <a:cs typeface="Calibri" panose="020F0502020204030204" pitchFamily="34" charset="0"/>
              </a:rPr>
              <a:t>[Pictures of proper chemical storage practice, Green Chemistry diagrams/chemical alternatives]</a:t>
            </a:r>
          </a:p>
        </p:txBody>
      </p:sp>
    </p:spTree>
    <p:extLst>
      <p:ext uri="{BB962C8B-B14F-4D97-AF65-F5344CB8AC3E}">
        <p14:creationId xmlns:p14="http://schemas.microsoft.com/office/powerpoint/2010/main" val="563095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Water Conservation</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0" indent="0">
              <a:buNone/>
            </a:pPr>
            <a:r>
              <a:rPr lang="en-GB" sz="1400" dirty="0">
                <a:latin typeface="Calibri" panose="020F0502020204030204" pitchFamily="34" charset="0"/>
                <a:cs typeface="Calibri" panose="020F0502020204030204" pitchFamily="34" charset="0"/>
              </a:rPr>
              <a:t>Lab users can conserve water by adopting a few simple habits:</a:t>
            </a:r>
          </a:p>
          <a:p>
            <a:pPr>
              <a:buFont typeface="Arial" panose="020B0604020202020204" pitchFamily="34" charset="0"/>
              <a:buChar char="•"/>
            </a:pPr>
            <a:r>
              <a:rPr lang="en-GB" sz="1400" b="1" dirty="0">
                <a:latin typeface="Calibri" panose="020F0502020204030204" pitchFamily="34" charset="0"/>
                <a:cs typeface="Calibri" panose="020F0502020204030204" pitchFamily="34" charset="0"/>
              </a:rPr>
              <a:t>Turn off taps when not in use</a:t>
            </a:r>
            <a:r>
              <a:rPr lang="en-GB" sz="1400" dirty="0">
                <a:latin typeface="Calibri" panose="020F0502020204030204" pitchFamily="34" charset="0"/>
                <a:cs typeface="Calibri" panose="020F0502020204030204" pitchFamily="34" charset="0"/>
              </a:rPr>
              <a:t>: Ensure taps are fully turned off after use and avoid leaving them running while cleaning or rinsing.</a:t>
            </a:r>
          </a:p>
          <a:p>
            <a:pPr>
              <a:buFont typeface="Arial" panose="020B0604020202020204" pitchFamily="34" charset="0"/>
              <a:buChar char="•"/>
            </a:pPr>
            <a:r>
              <a:rPr lang="en-GB" sz="1400" b="1" dirty="0">
                <a:latin typeface="Calibri" panose="020F0502020204030204" pitchFamily="34" charset="0"/>
                <a:cs typeface="Calibri" panose="020F0502020204030204" pitchFamily="34" charset="0"/>
              </a:rPr>
              <a:t>Use water-efficient dishwashers</a:t>
            </a:r>
            <a:r>
              <a:rPr lang="en-GB" sz="1400" dirty="0">
                <a:latin typeface="Calibri" panose="020F0502020204030204" pitchFamily="34" charset="0"/>
                <a:cs typeface="Calibri" panose="020F0502020204030204" pitchFamily="34" charset="0"/>
              </a:rPr>
              <a:t>: Where available, opt for energy- and water-efficient labware washers instead of manual cleaning under running water.</a:t>
            </a:r>
          </a:p>
          <a:p>
            <a:pPr>
              <a:buFont typeface="Arial" panose="020B0604020202020204" pitchFamily="34" charset="0"/>
              <a:buChar char="•"/>
            </a:pPr>
            <a:r>
              <a:rPr lang="en-GB" sz="1400" b="1" dirty="0">
                <a:latin typeface="Calibri" panose="020F0502020204030204" pitchFamily="34" charset="0"/>
                <a:cs typeface="Calibri" panose="020F0502020204030204" pitchFamily="34" charset="0"/>
              </a:rPr>
              <a:t>Avoid single-pass cooling systems</a:t>
            </a:r>
            <a:r>
              <a:rPr lang="en-GB" sz="1400" dirty="0">
                <a:latin typeface="Calibri" panose="020F0502020204030204" pitchFamily="34" charset="0"/>
                <a:cs typeface="Calibri" panose="020F0502020204030204" pitchFamily="34" charset="0"/>
              </a:rPr>
              <a:t>: Where possible, avoid using systems that continuously run water for cooling purposes. An option would be to use waterless condensers.</a:t>
            </a:r>
          </a:p>
          <a:p>
            <a:pPr>
              <a:buFont typeface="Arial" panose="020B0604020202020204" pitchFamily="34" charset="0"/>
              <a:buChar char="•"/>
            </a:pPr>
            <a:r>
              <a:rPr lang="en-GB" sz="1400" b="1" dirty="0">
                <a:latin typeface="Calibri" panose="020F0502020204030204" pitchFamily="34" charset="0"/>
                <a:cs typeface="Calibri" panose="020F0502020204030204" pitchFamily="34" charset="0"/>
              </a:rPr>
              <a:t>Report leaks immediately</a:t>
            </a:r>
            <a:r>
              <a:rPr lang="en-GB" sz="1400" dirty="0">
                <a:latin typeface="Calibri" panose="020F0502020204030204" pitchFamily="34" charset="0"/>
                <a:cs typeface="Calibri" panose="020F0502020204030204" pitchFamily="34" charset="0"/>
              </a:rPr>
              <a:t>: If you notice any leaking taps, pipes, or equipment, report it to the appropriate person to prevent water wastage.</a:t>
            </a:r>
          </a:p>
          <a:p>
            <a:pPr>
              <a:buFont typeface="Arial" panose="020B0604020202020204" pitchFamily="34" charset="0"/>
              <a:buChar char="•"/>
            </a:pPr>
            <a:r>
              <a:rPr lang="en-GB" sz="1400" b="1" dirty="0">
                <a:latin typeface="Calibri" panose="020F0502020204030204" pitchFamily="34" charset="0"/>
                <a:cs typeface="Calibri" panose="020F0502020204030204" pitchFamily="34" charset="0"/>
              </a:rPr>
              <a:t>Rinse labware efficiently</a:t>
            </a:r>
            <a:r>
              <a:rPr lang="en-GB" sz="1400" dirty="0">
                <a:latin typeface="Calibri" panose="020F0502020204030204" pitchFamily="34" charset="0"/>
                <a:cs typeface="Calibri" panose="020F0502020204030204" pitchFamily="34" charset="0"/>
              </a:rPr>
              <a:t>: Use minimal water for rinsing, and reuse rinse water when appropriate for non-sensitive cleaning tasks.</a:t>
            </a:r>
          </a:p>
          <a:p>
            <a:pPr>
              <a:buFont typeface="Arial" panose="020B0604020202020204" pitchFamily="34" charset="0"/>
              <a:buChar char="•"/>
            </a:pPr>
            <a:r>
              <a:rPr lang="en-GB" sz="1400" b="1" dirty="0">
                <a:latin typeface="Calibri" panose="020F0502020204030204" pitchFamily="34" charset="0"/>
                <a:cs typeface="Calibri" panose="020F0502020204030204" pitchFamily="34" charset="0"/>
              </a:rPr>
              <a:t>Use the right water purity for the task</a:t>
            </a:r>
            <a:r>
              <a:rPr lang="en-GB" sz="1400" dirty="0">
                <a:latin typeface="Calibri" panose="020F0502020204030204" pitchFamily="34" charset="0"/>
                <a:cs typeface="Calibri" panose="020F0502020204030204" pitchFamily="34" charset="0"/>
              </a:rPr>
              <a:t>: Avoid using deionised or distilled water for general cleaning tasks. Use tap water where high purity isn’t necessary.</a:t>
            </a: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380312" y="1604798"/>
            <a:ext cx="1306488" cy="3648405"/>
          </a:xfrm>
        </p:spPr>
        <p:txBody>
          <a:bodyPr>
            <a:normAutofit/>
          </a:bodyPr>
          <a:lstStyle/>
          <a:p>
            <a:r>
              <a:rPr lang="en-GB" sz="1600" dirty="0">
                <a:latin typeface="Calibri" panose="020F0502020204030204" pitchFamily="34" charset="0"/>
                <a:cs typeface="Calibri" panose="020F0502020204030204" pitchFamily="34" charset="0"/>
              </a:rPr>
              <a:t>[Pictures of water-efficient equipment, water purifiers, signage about closing taps]</a:t>
            </a:r>
          </a:p>
        </p:txBody>
      </p:sp>
    </p:spTree>
    <p:extLst>
      <p:ext uri="{BB962C8B-B14F-4D97-AF65-F5344CB8AC3E}">
        <p14:creationId xmlns:p14="http://schemas.microsoft.com/office/powerpoint/2010/main" val="154467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Using Lab Resources Efficiently</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0" indent="0">
              <a:buNone/>
            </a:pPr>
            <a:r>
              <a:rPr lang="en-GB" sz="1600" dirty="0">
                <a:latin typeface="Calibri" panose="020F0502020204030204" pitchFamily="34" charset="0"/>
                <a:cs typeface="Calibri" panose="020F0502020204030204" pitchFamily="34" charset="0"/>
              </a:rPr>
              <a:t>Lab users can help manage resources more efficiently by following these key practices:</a:t>
            </a:r>
          </a:p>
          <a:p>
            <a:r>
              <a:rPr lang="en-GB" sz="1600" b="1" dirty="0">
                <a:solidFill>
                  <a:srgbClr val="330066"/>
                </a:solidFill>
                <a:latin typeface="Calibri" panose="020F0502020204030204" pitchFamily="34" charset="0"/>
                <a:cs typeface="Calibri" panose="020F0502020204030204" pitchFamily="34" charset="0"/>
              </a:rPr>
              <a:t>Kit Catalogue:</a:t>
            </a:r>
            <a:r>
              <a:rPr lang="en-GB" sz="1600" dirty="0">
                <a:latin typeface="Calibri" panose="020F0502020204030204" pitchFamily="34" charset="0"/>
                <a:cs typeface="Calibri" panose="020F0502020204030204" pitchFamily="34" charset="0"/>
              </a:rPr>
              <a:t> Use the </a:t>
            </a:r>
            <a:r>
              <a:rPr lang="en-GB" sz="1600" b="1" dirty="0">
                <a:latin typeface="Calibri" panose="020F0502020204030204" pitchFamily="34" charset="0"/>
                <a:cs typeface="Calibri" panose="020F0502020204030204" pitchFamily="34" charset="0"/>
              </a:rPr>
              <a:t>Kit Catalogue</a:t>
            </a:r>
            <a:r>
              <a:rPr lang="en-GB" sz="1600" dirty="0">
                <a:latin typeface="Calibri" panose="020F0502020204030204" pitchFamily="34" charset="0"/>
                <a:cs typeface="Calibri" panose="020F0502020204030204" pitchFamily="34" charset="0"/>
              </a:rPr>
              <a:t> to track equipment and consumables, preventing unnecessary purchases.</a:t>
            </a:r>
          </a:p>
          <a:p>
            <a:r>
              <a:rPr lang="en-GB" sz="1600" b="1" dirty="0" err="1">
                <a:solidFill>
                  <a:srgbClr val="330066"/>
                </a:solidFill>
                <a:latin typeface="Calibri" panose="020F0502020204030204" pitchFamily="34" charset="0"/>
                <a:cs typeface="Calibri" panose="020F0502020204030204" pitchFamily="34" charset="0"/>
              </a:rPr>
              <a:t>WARPit</a:t>
            </a:r>
            <a:r>
              <a:rPr lang="en-GB" sz="1600" b="1" dirty="0">
                <a:solidFill>
                  <a:srgbClr val="330066"/>
                </a:solidFill>
                <a:latin typeface="Calibri" panose="020F0502020204030204" pitchFamily="34" charset="0"/>
                <a:cs typeface="Calibri" panose="020F0502020204030204" pitchFamily="34" charset="0"/>
              </a:rPr>
              <a:t>:</a:t>
            </a:r>
            <a:r>
              <a:rPr lang="en-GB" sz="1600" dirty="0">
                <a:latin typeface="Calibri" panose="020F0502020204030204" pitchFamily="34" charset="0"/>
                <a:cs typeface="Calibri" panose="020F0502020204030204" pitchFamily="34" charset="0"/>
              </a:rPr>
              <a:t> Make use of </a:t>
            </a:r>
            <a:r>
              <a:rPr lang="en-GB" sz="1600" b="1" dirty="0" err="1">
                <a:latin typeface="Calibri" panose="020F0502020204030204" pitchFamily="34" charset="0"/>
                <a:cs typeface="Calibri" panose="020F0502020204030204" pitchFamily="34" charset="0"/>
              </a:rPr>
              <a:t>WARPit</a:t>
            </a:r>
            <a:r>
              <a:rPr lang="en-GB" sz="1600" dirty="0">
                <a:latin typeface="Calibri" panose="020F0502020204030204" pitchFamily="34" charset="0"/>
                <a:cs typeface="Calibri" panose="020F0502020204030204" pitchFamily="34" charset="0"/>
              </a:rPr>
              <a:t> to redistribute surplus items and reduce waste by sharing equipment across labs.</a:t>
            </a:r>
          </a:p>
          <a:p>
            <a:r>
              <a:rPr lang="en-GB" sz="1600" b="1" dirty="0">
                <a:solidFill>
                  <a:srgbClr val="330066"/>
                </a:solidFill>
                <a:latin typeface="Calibri" panose="020F0502020204030204" pitchFamily="34" charset="0"/>
                <a:cs typeface="Calibri" panose="020F0502020204030204" pitchFamily="34" charset="0"/>
              </a:rPr>
              <a:t>Repair equipment:</a:t>
            </a:r>
            <a:r>
              <a:rPr lang="en-GB" sz="1600" dirty="0">
                <a:latin typeface="Calibri" panose="020F0502020204030204" pitchFamily="34" charset="0"/>
                <a:cs typeface="Calibri" panose="020F0502020204030204" pitchFamily="34" charset="0"/>
              </a:rPr>
              <a:t> Extend the life of equipment by working with knowledgeable engineers to </a:t>
            </a:r>
            <a:r>
              <a:rPr lang="en-GB" sz="1600" b="1" dirty="0">
                <a:latin typeface="Calibri" panose="020F0502020204030204" pitchFamily="34" charset="0"/>
                <a:cs typeface="Calibri" panose="020F0502020204030204" pitchFamily="34" charset="0"/>
              </a:rPr>
              <a:t>repair</a:t>
            </a:r>
            <a:r>
              <a:rPr lang="en-GB" sz="1600" dirty="0">
                <a:latin typeface="Calibri" panose="020F0502020204030204" pitchFamily="34" charset="0"/>
                <a:cs typeface="Calibri" panose="020F0502020204030204" pitchFamily="34" charset="0"/>
              </a:rPr>
              <a:t> it when feasible.</a:t>
            </a:r>
          </a:p>
          <a:p>
            <a:r>
              <a:rPr lang="en-GB" sz="1600" b="1" dirty="0">
                <a:solidFill>
                  <a:srgbClr val="330066"/>
                </a:solidFill>
                <a:latin typeface="Calibri" panose="020F0502020204030204" pitchFamily="34" charset="0"/>
                <a:cs typeface="Calibri" panose="020F0502020204030204" pitchFamily="34" charset="0"/>
              </a:rPr>
              <a:t>Lifecycle assessment:</a:t>
            </a:r>
            <a:r>
              <a:rPr lang="en-GB" sz="1600" dirty="0">
                <a:solidFill>
                  <a:srgbClr val="330066"/>
                </a:solidFill>
                <a:latin typeface="Calibri" panose="020F0502020204030204" pitchFamily="34" charset="0"/>
                <a:cs typeface="Calibri" panose="020F0502020204030204" pitchFamily="34" charset="0"/>
              </a:rPr>
              <a:t> </a:t>
            </a:r>
            <a:r>
              <a:rPr lang="en-GB" sz="1600" dirty="0">
                <a:latin typeface="Calibri" panose="020F0502020204030204" pitchFamily="34" charset="0"/>
                <a:cs typeface="Calibri" panose="020F0502020204030204" pitchFamily="34" charset="0"/>
              </a:rPr>
              <a:t>Conduct a </a:t>
            </a:r>
            <a:r>
              <a:rPr lang="en-GB" sz="1600" b="1" dirty="0">
                <a:latin typeface="Calibri" panose="020F0502020204030204" pitchFamily="34" charset="0"/>
                <a:cs typeface="Calibri" panose="020F0502020204030204" pitchFamily="34" charset="0"/>
              </a:rPr>
              <a:t>lifecycle assessment</a:t>
            </a:r>
            <a:r>
              <a:rPr lang="en-GB" sz="1600" dirty="0">
                <a:latin typeface="Calibri" panose="020F0502020204030204" pitchFamily="34" charset="0"/>
                <a:cs typeface="Calibri" panose="020F0502020204030204" pitchFamily="34" charset="0"/>
              </a:rPr>
              <a:t> before purchasing new equipment, prioritising long-term efficiency over short-term budget constraints.</a:t>
            </a:r>
          </a:p>
          <a:p>
            <a:r>
              <a:rPr lang="en-GB" sz="1600" b="1" dirty="0">
                <a:solidFill>
                  <a:srgbClr val="330066"/>
                </a:solidFill>
                <a:latin typeface="Calibri" panose="020F0502020204030204" pitchFamily="34" charset="0"/>
                <a:cs typeface="Calibri" panose="020F0502020204030204" pitchFamily="34" charset="0"/>
              </a:rPr>
              <a:t>Lease equipment:</a:t>
            </a:r>
            <a:r>
              <a:rPr lang="en-GB" sz="1600" dirty="0">
                <a:latin typeface="Calibri" panose="020F0502020204030204" pitchFamily="34" charset="0"/>
                <a:cs typeface="Calibri" panose="020F0502020204030204" pitchFamily="34" charset="0"/>
              </a:rPr>
              <a:t> For expensive equipment that’s only needed for a short period, consider </a:t>
            </a:r>
            <a:r>
              <a:rPr lang="en-GB" sz="1600" b="1" dirty="0">
                <a:latin typeface="Calibri" panose="020F0502020204030204" pitchFamily="34" charset="0"/>
                <a:cs typeface="Calibri" panose="020F0502020204030204" pitchFamily="34" charset="0"/>
              </a:rPr>
              <a:t>leasing</a:t>
            </a:r>
            <a:r>
              <a:rPr lang="en-GB" sz="1600" dirty="0">
                <a:latin typeface="Calibri" panose="020F0502020204030204" pitchFamily="34" charset="0"/>
                <a:cs typeface="Calibri" panose="020F0502020204030204" pitchFamily="34" charset="0"/>
              </a:rPr>
              <a:t> rather than buying. This reduces Scope 3 carbon emissions (linked to financial expenditure).</a:t>
            </a: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380312" y="1604798"/>
            <a:ext cx="1306488" cy="3648405"/>
          </a:xfrm>
        </p:spPr>
        <p:txBody>
          <a:bodyPr>
            <a:normAutofit/>
          </a:bodyPr>
          <a:lstStyle/>
          <a:p>
            <a:r>
              <a:rPr lang="en-GB" sz="1600" dirty="0">
                <a:latin typeface="Calibri" panose="020F0502020204030204" pitchFamily="34" charset="0"/>
                <a:cs typeface="Calibri" panose="020F0502020204030204" pitchFamily="34" charset="0"/>
              </a:rPr>
              <a:t>[Pictures of water-efficient equipment, water purifiers, signage about closing taps]</a:t>
            </a:r>
          </a:p>
        </p:txBody>
      </p:sp>
    </p:spTree>
    <p:extLst>
      <p:ext uri="{BB962C8B-B14F-4D97-AF65-F5344CB8AC3E}">
        <p14:creationId xmlns:p14="http://schemas.microsoft.com/office/powerpoint/2010/main" val="574280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Proper Disposal and Recycling</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57150" indent="0">
              <a:buNone/>
            </a:pPr>
            <a:r>
              <a:rPr lang="en-GB" sz="1600" dirty="0">
                <a:latin typeface="Calibri" panose="020F0502020204030204" pitchFamily="34" charset="0"/>
                <a:cs typeface="Calibri" panose="020F0502020204030204" pitchFamily="34" charset="0"/>
              </a:rPr>
              <a:t>Lab users can reduce waste and recycle more effectively by following these practices:</a:t>
            </a:r>
          </a:p>
          <a:p>
            <a:r>
              <a:rPr lang="en-GB" sz="1600" b="1" dirty="0">
                <a:latin typeface="Calibri" panose="020F0502020204030204" pitchFamily="34" charset="0"/>
                <a:cs typeface="Calibri" panose="020F0502020204030204" pitchFamily="34" charset="0"/>
              </a:rPr>
              <a:t>Know what’s recyclable</a:t>
            </a:r>
            <a:r>
              <a:rPr lang="en-GB" sz="1600" dirty="0">
                <a:latin typeface="Calibri" panose="020F0502020204030204" pitchFamily="34" charset="0"/>
                <a:cs typeface="Calibri" panose="020F0502020204030204" pitchFamily="34" charset="0"/>
              </a:rPr>
              <a:t>: Familiarise yourself with what materials can be recycled in your lab, such as certain plastics, glass, and paper. Follow lab-specific guidelines.</a:t>
            </a:r>
          </a:p>
          <a:p>
            <a:r>
              <a:rPr lang="en-GB" sz="1600" b="1" dirty="0">
                <a:latin typeface="Calibri" panose="020F0502020204030204" pitchFamily="34" charset="0"/>
                <a:cs typeface="Calibri" panose="020F0502020204030204" pitchFamily="34" charset="0"/>
              </a:rPr>
              <a:t>Segregate waste properly</a:t>
            </a:r>
            <a:r>
              <a:rPr lang="en-GB" sz="1600" dirty="0">
                <a:latin typeface="Calibri" panose="020F0502020204030204" pitchFamily="34" charset="0"/>
                <a:cs typeface="Calibri" panose="020F0502020204030204" pitchFamily="34" charset="0"/>
              </a:rPr>
              <a:t>: Always dispose of waste in the correct bins—separate general waste, recyclables, and hazardous waste to ensure proper disposal.</a:t>
            </a:r>
          </a:p>
          <a:p>
            <a:r>
              <a:rPr lang="en-GB" sz="1600" b="1" dirty="0">
                <a:latin typeface="Calibri" panose="020F0502020204030204" pitchFamily="34" charset="0"/>
                <a:cs typeface="Calibri" panose="020F0502020204030204" pitchFamily="34" charset="0"/>
              </a:rPr>
              <a:t>Recycle specialist items</a:t>
            </a:r>
            <a:r>
              <a:rPr lang="en-GB" sz="1600" dirty="0">
                <a:latin typeface="Calibri" panose="020F0502020204030204" pitchFamily="34" charset="0"/>
                <a:cs typeface="Calibri" panose="020F0502020204030204" pitchFamily="34" charset="0"/>
              </a:rPr>
              <a:t>: Take part in recycling schemes for specific lab items, such as gloves, pipette tip boxes, and electronics.</a:t>
            </a:r>
          </a:p>
          <a:p>
            <a:r>
              <a:rPr lang="en-GB" sz="1600" b="1" dirty="0">
                <a:latin typeface="Calibri" panose="020F0502020204030204" pitchFamily="34" charset="0"/>
                <a:cs typeface="Calibri" panose="020F0502020204030204" pitchFamily="34" charset="0"/>
              </a:rPr>
              <a:t>Avoid contamination</a:t>
            </a:r>
            <a:r>
              <a:rPr lang="en-GB" sz="1600" dirty="0">
                <a:latin typeface="Calibri" panose="020F0502020204030204" pitchFamily="34" charset="0"/>
                <a:cs typeface="Calibri" panose="020F0502020204030204" pitchFamily="34" charset="0"/>
              </a:rPr>
              <a:t>: Ensure all recyclable materials are clean and free of chemical contamination before disposal.</a:t>
            </a:r>
          </a:p>
          <a:p>
            <a:r>
              <a:rPr lang="en-GB" sz="1600" b="1" dirty="0">
                <a:latin typeface="Calibri" panose="020F0502020204030204" pitchFamily="34" charset="0"/>
                <a:cs typeface="Calibri" panose="020F0502020204030204" pitchFamily="34" charset="0"/>
              </a:rPr>
              <a:t>Dispose of hazardous waste correctly</a:t>
            </a:r>
            <a:r>
              <a:rPr lang="en-GB" sz="1600" dirty="0">
                <a:latin typeface="Calibri" panose="020F0502020204030204" pitchFamily="34" charset="0"/>
                <a:cs typeface="Calibri" panose="020F0502020204030204" pitchFamily="34" charset="0"/>
              </a:rPr>
              <a:t>: Always follow the lab’s protocol for hazardous waste to prevent contamination and ensure safe handling.</a:t>
            </a: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380312" y="1604798"/>
            <a:ext cx="1306488" cy="3648405"/>
          </a:xfrm>
        </p:spPr>
        <p:txBody>
          <a:bodyPr>
            <a:normAutofit/>
          </a:bodyPr>
          <a:lstStyle/>
          <a:p>
            <a:r>
              <a:rPr lang="en-GB" sz="1600" dirty="0">
                <a:latin typeface="Calibri" panose="020F0502020204030204" pitchFamily="34" charset="0"/>
                <a:cs typeface="Calibri" panose="020F0502020204030204" pitchFamily="34" charset="0"/>
              </a:rPr>
              <a:t>[Pictures of correct waste bins, flowchart for waste segregation]</a:t>
            </a:r>
          </a:p>
        </p:txBody>
      </p:sp>
    </p:spTree>
    <p:extLst>
      <p:ext uri="{BB962C8B-B14F-4D97-AF65-F5344CB8AC3E}">
        <p14:creationId xmlns:p14="http://schemas.microsoft.com/office/powerpoint/2010/main" val="994484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How You Can Make a Difference</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0" indent="0">
              <a:buNone/>
            </a:pPr>
            <a:r>
              <a:rPr lang="en-GB" sz="1600" dirty="0">
                <a:latin typeface="Calibri" panose="020F0502020204030204" pitchFamily="34" charset="0"/>
                <a:cs typeface="Calibri" panose="020F0502020204030204" pitchFamily="34" charset="0"/>
              </a:rPr>
              <a:t>Lab users are crucial in advancing sustainability within the laboratory. Here’s how you can contribute:</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Adopt sustainable practices</a:t>
            </a:r>
            <a:r>
              <a:rPr lang="en-GB" sz="1600" dirty="0">
                <a:latin typeface="Calibri" panose="020F0502020204030204" pitchFamily="34" charset="0"/>
                <a:cs typeface="Calibri" panose="020F0502020204030204" pitchFamily="34" charset="0"/>
              </a:rPr>
              <a:t>: Implement the energy-saving, waste reduction, and resource management tips discussed earlier in your daily work.</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Stay informed</a:t>
            </a:r>
            <a:r>
              <a:rPr lang="en-GB" sz="1600" dirty="0">
                <a:latin typeface="Calibri" panose="020F0502020204030204" pitchFamily="34" charset="0"/>
                <a:cs typeface="Calibri" panose="020F0502020204030204" pitchFamily="34" charset="0"/>
              </a:rPr>
              <a:t>: Keep up-to-date with your lab’s sustainability goals and initiatives, such as participation in </a:t>
            </a:r>
            <a:r>
              <a:rPr lang="en-GB" sz="1600" b="1" dirty="0">
                <a:latin typeface="Calibri" panose="020F0502020204030204" pitchFamily="34" charset="0"/>
                <a:cs typeface="Calibri" panose="020F0502020204030204" pitchFamily="34" charset="0"/>
              </a:rPr>
              <a:t>LEAF</a:t>
            </a:r>
            <a:r>
              <a:rPr lang="en-GB" sz="1600" dirty="0">
                <a:latin typeface="Calibri" panose="020F0502020204030204" pitchFamily="34" charset="0"/>
                <a:cs typeface="Calibri" panose="020F0502020204030204" pitchFamily="34" charset="0"/>
              </a:rPr>
              <a:t>.</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Share your ideas</a:t>
            </a:r>
            <a:r>
              <a:rPr lang="en-GB" sz="1600" dirty="0">
                <a:latin typeface="Calibri" panose="020F0502020204030204" pitchFamily="34" charset="0"/>
                <a:cs typeface="Calibri" panose="020F0502020204030204" pitchFamily="34" charset="0"/>
              </a:rPr>
              <a:t>: If you have suggestions for improving sustainability, communicate them to your Technical Sustainability Champion or lab manager.</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Lead by example</a:t>
            </a:r>
            <a:r>
              <a:rPr lang="en-GB" sz="1600" dirty="0">
                <a:latin typeface="Calibri" panose="020F0502020204030204" pitchFamily="34" charset="0"/>
                <a:cs typeface="Calibri" panose="020F0502020204030204" pitchFamily="34" charset="0"/>
              </a:rPr>
              <a:t>: Encourage colleagues to adopt sustainable practices by demonstrating them yourself.</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Participate in training</a:t>
            </a:r>
            <a:r>
              <a:rPr lang="en-GB" sz="1600" dirty="0">
                <a:latin typeface="Calibri" panose="020F0502020204030204" pitchFamily="34" charset="0"/>
                <a:cs typeface="Calibri" panose="020F0502020204030204" pitchFamily="34" charset="0"/>
              </a:rPr>
              <a:t>: Attend workshops or training sessions on sustainable lab practices to enhance your knowledge and skills.</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Report issues</a:t>
            </a:r>
            <a:r>
              <a:rPr lang="en-GB" sz="1600" dirty="0">
                <a:latin typeface="Calibri" panose="020F0502020204030204" pitchFamily="34" charset="0"/>
                <a:cs typeface="Calibri" panose="020F0502020204030204" pitchFamily="34" charset="0"/>
              </a:rPr>
              <a:t>: Inform the appropriate person if you notice inefficient equipment or practices that could be improved.</a:t>
            </a: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092280" y="1604798"/>
            <a:ext cx="1594520" cy="3648405"/>
          </a:xfrm>
        </p:spPr>
        <p:txBody>
          <a:bodyPr>
            <a:normAutofit/>
          </a:bodyPr>
          <a:lstStyle/>
          <a:p>
            <a:r>
              <a:rPr lang="en-GB" sz="1600" dirty="0">
                <a:latin typeface="Calibri" panose="020F0502020204030204" pitchFamily="34" charset="0"/>
                <a:cs typeface="Calibri" panose="020F0502020204030204" pitchFamily="34" charset="0"/>
              </a:rPr>
              <a:t>[Pictures of staff/students collaborating]</a:t>
            </a:r>
          </a:p>
        </p:txBody>
      </p:sp>
    </p:spTree>
    <p:extLst>
      <p:ext uri="{BB962C8B-B14F-4D97-AF65-F5344CB8AC3E}">
        <p14:creationId xmlns:p14="http://schemas.microsoft.com/office/powerpoint/2010/main" val="2048467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How to Get Involved with LEAF</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0" indent="0">
              <a:buNone/>
            </a:pPr>
            <a:r>
              <a:rPr lang="en-GB" sz="1200" dirty="0">
                <a:latin typeface="Calibri" panose="020F0502020204030204" pitchFamily="34" charset="0"/>
                <a:cs typeface="Calibri" panose="020F0502020204030204" pitchFamily="34" charset="0"/>
              </a:rPr>
              <a:t>Lab users can play an active role in making their lab more sustainable by getting involved with </a:t>
            </a:r>
            <a:r>
              <a:rPr lang="en-GB" sz="1200" b="1" dirty="0">
                <a:latin typeface="Calibri" panose="020F0502020204030204" pitchFamily="34" charset="0"/>
                <a:cs typeface="Calibri" panose="020F0502020204030204" pitchFamily="34" charset="0"/>
              </a:rPr>
              <a:t>LEAF</a:t>
            </a:r>
            <a:r>
              <a:rPr lang="en-GB" sz="1200" dirty="0">
                <a:latin typeface="Calibri" panose="020F0502020204030204" pitchFamily="34" charset="0"/>
                <a:cs typeface="Calibri" panose="020F0502020204030204" pitchFamily="34" charset="0"/>
              </a:rPr>
              <a:t>:</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Speak to your Technical Sustainability Champion</a:t>
            </a:r>
            <a:r>
              <a:rPr lang="en-GB" sz="1200" dirty="0">
                <a:latin typeface="Calibri" panose="020F0502020204030204" pitchFamily="34" charset="0"/>
                <a:cs typeface="Calibri" panose="020F0502020204030204" pitchFamily="34" charset="0"/>
              </a:rPr>
              <a:t>: Find out more about how your lab is already participating in LEAF and what you can do to help.</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Join LEAF workshops</a:t>
            </a:r>
            <a:r>
              <a:rPr lang="en-GB" sz="1200" dirty="0">
                <a:latin typeface="Calibri" panose="020F0502020204030204" pitchFamily="34" charset="0"/>
                <a:cs typeface="Calibri" panose="020F0502020204030204" pitchFamily="34" charset="0"/>
              </a:rPr>
              <a:t>: Attend workshops or training sessions to learn more about sustainable lab practices and how LEAF works.</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Become a Sustainability Champion: </a:t>
            </a:r>
            <a:r>
              <a:rPr lang="en-GB" sz="1200" dirty="0">
                <a:latin typeface="Calibri" panose="020F0502020204030204" pitchFamily="34" charset="0"/>
                <a:cs typeface="Calibri" panose="020F0502020204030204" pitchFamily="34" charset="0"/>
              </a:rPr>
              <a:t>If you’re a researcher, consider volunteering to become a Sustainability Champion to lead efforts in your lab or research group.</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Become a Sustainability Representative: </a:t>
            </a:r>
            <a:r>
              <a:rPr lang="en-GB" sz="1200" dirty="0">
                <a:latin typeface="Calibri" panose="020F0502020204030204" pitchFamily="34" charset="0"/>
                <a:cs typeface="Calibri" panose="020F0502020204030204" pitchFamily="34" charset="0"/>
              </a:rPr>
              <a:t>Undergraduate and Masters students can volunteer to act as Sustainability Representatives, helping to promote sustainable practices among their peers.</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Join the Student Green League: </a:t>
            </a:r>
            <a:r>
              <a:rPr lang="en-GB" sz="1200" dirty="0">
                <a:latin typeface="Calibri" panose="020F0502020204030204" pitchFamily="34" charset="0"/>
                <a:cs typeface="Calibri" panose="020F0502020204030204" pitchFamily="34" charset="0"/>
              </a:rPr>
              <a:t>Get involved with the Student Green League, a student-led initiative promoting sustainability across campus.</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Contribute to certification efforts</a:t>
            </a:r>
            <a:r>
              <a:rPr lang="en-GB" sz="1200" dirty="0">
                <a:latin typeface="Calibri" panose="020F0502020204030204" pitchFamily="34" charset="0"/>
                <a:cs typeface="Calibri" panose="020F0502020204030204" pitchFamily="34" charset="0"/>
              </a:rPr>
              <a:t>: Help your lab work towards </a:t>
            </a:r>
            <a:r>
              <a:rPr lang="en-GB" sz="1200" b="1" dirty="0">
                <a:latin typeface="Calibri" panose="020F0502020204030204" pitchFamily="34" charset="0"/>
                <a:cs typeface="Calibri" panose="020F0502020204030204" pitchFamily="34" charset="0"/>
              </a:rPr>
              <a:t>Bronze, Silver, or Gold LEAF certification</a:t>
            </a:r>
            <a:r>
              <a:rPr lang="en-GB" sz="1200" dirty="0">
                <a:latin typeface="Calibri" panose="020F0502020204030204" pitchFamily="34" charset="0"/>
                <a:cs typeface="Calibri" panose="020F0502020204030204" pitchFamily="34" charset="0"/>
              </a:rPr>
              <a:t> by adopting the recommended practices.</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Share your progress</a:t>
            </a:r>
            <a:r>
              <a:rPr lang="en-GB" sz="1200" dirty="0">
                <a:latin typeface="Calibri" panose="020F0502020204030204" pitchFamily="34" charset="0"/>
                <a:cs typeface="Calibri" panose="020F0502020204030204" pitchFamily="34" charset="0"/>
              </a:rPr>
              <a:t>: Share your sustainability achievements with the team and help motivate others to get involved.</a:t>
            </a:r>
          </a:p>
          <a:p>
            <a:pPr>
              <a:buFont typeface="Arial" panose="020B0604020202020204" pitchFamily="34" charset="0"/>
              <a:buChar char="•"/>
            </a:pPr>
            <a:r>
              <a:rPr lang="en-GB" sz="1200" b="1" dirty="0">
                <a:latin typeface="Calibri" panose="020F0502020204030204" pitchFamily="34" charset="0"/>
                <a:cs typeface="Calibri" panose="020F0502020204030204" pitchFamily="34" charset="0"/>
              </a:rPr>
              <a:t>Stay updated</a:t>
            </a:r>
            <a:r>
              <a:rPr lang="en-GB" sz="1200" dirty="0">
                <a:latin typeface="Calibri" panose="020F0502020204030204" pitchFamily="34" charset="0"/>
                <a:cs typeface="Calibri" panose="020F0502020204030204" pitchFamily="34" charset="0"/>
              </a:rPr>
              <a:t>: Follow your lab’s progress in LEAF and look out for initiatives within the University such as </a:t>
            </a:r>
            <a:r>
              <a:rPr lang="en-GB" sz="1200" b="1" dirty="0">
                <a:latin typeface="Calibri" panose="020F0502020204030204" pitchFamily="34" charset="0"/>
                <a:cs typeface="Calibri" panose="020F0502020204030204" pitchFamily="34" charset="0"/>
              </a:rPr>
              <a:t>Sustainability Week</a:t>
            </a:r>
            <a:r>
              <a:rPr lang="en-GB" sz="1200" dirty="0">
                <a:latin typeface="Calibri" panose="020F0502020204030204" pitchFamily="34" charset="0"/>
                <a:cs typeface="Calibri" panose="020F0502020204030204" pitchFamily="34" charset="0"/>
              </a:rPr>
              <a:t>, </a:t>
            </a:r>
            <a:r>
              <a:rPr lang="en-GB" sz="1200" b="1" dirty="0" err="1">
                <a:latin typeface="Calibri" panose="020F0502020204030204" pitchFamily="34" charset="0"/>
                <a:cs typeface="Calibri" panose="020F0502020204030204" pitchFamily="34" charset="0"/>
              </a:rPr>
              <a:t>Give’n’Go</a:t>
            </a:r>
            <a:r>
              <a:rPr lang="en-GB" sz="1200" dirty="0">
                <a:latin typeface="Calibri" panose="020F0502020204030204" pitchFamily="34" charset="0"/>
                <a:cs typeface="Calibri" panose="020F0502020204030204" pitchFamily="34" charset="0"/>
              </a:rPr>
              <a:t>, and </a:t>
            </a:r>
            <a:r>
              <a:rPr lang="en-GB" sz="1200" b="1" dirty="0">
                <a:latin typeface="Calibri" panose="020F0502020204030204" pitchFamily="34" charset="0"/>
                <a:cs typeface="Calibri" panose="020F0502020204030204" pitchFamily="34" charset="0"/>
              </a:rPr>
              <a:t>Energy/Waste Walkarounds</a:t>
            </a:r>
            <a:r>
              <a:rPr lang="en-GB" sz="1200" dirty="0">
                <a:latin typeface="Calibri" panose="020F0502020204030204" pitchFamily="34" charset="0"/>
                <a:cs typeface="Calibri" panose="020F0502020204030204" pitchFamily="34" charset="0"/>
              </a:rPr>
              <a:t> .</a:t>
            </a:r>
          </a:p>
          <a:p>
            <a:pPr marL="0" indent="0">
              <a:buNone/>
            </a:pPr>
            <a:endParaRPr lang="en-GB" sz="1200" dirty="0">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092280" y="1604798"/>
            <a:ext cx="1594520" cy="3648405"/>
          </a:xfrm>
        </p:spPr>
        <p:txBody>
          <a:bodyPr>
            <a:normAutofit/>
          </a:bodyPr>
          <a:lstStyle/>
          <a:p>
            <a:r>
              <a:rPr lang="en-GB" sz="1600" dirty="0">
                <a:latin typeface="Calibri" panose="020F0502020204030204" pitchFamily="34" charset="0"/>
                <a:cs typeface="Calibri" panose="020F0502020204030204" pitchFamily="34" charset="0"/>
              </a:rPr>
              <a:t>[Pictures of LEAF logo, certification levels, icons for sustainability champions, Green League]</a:t>
            </a:r>
          </a:p>
        </p:txBody>
      </p:sp>
    </p:spTree>
    <p:extLst>
      <p:ext uri="{BB962C8B-B14F-4D97-AF65-F5344CB8AC3E}">
        <p14:creationId xmlns:p14="http://schemas.microsoft.com/office/powerpoint/2010/main" val="3332132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778F2-04BA-3DEA-315F-AF022EF9233F}"/>
              </a:ext>
            </a:extLst>
          </p:cNvPr>
          <p:cNvSpPr>
            <a:spLocks noGrp="1"/>
          </p:cNvSpPr>
          <p:nvPr>
            <p:ph type="ctrTitle"/>
          </p:nvPr>
        </p:nvSpPr>
        <p:spPr>
          <a:xfrm>
            <a:off x="1835696" y="2468893"/>
            <a:ext cx="5472608" cy="1920213"/>
          </a:xfrm>
        </p:spPr>
        <p:txBody>
          <a:bodyPr/>
          <a:lstStyle/>
          <a:p>
            <a:r>
              <a:rPr lang="en-GB" sz="9600" dirty="0">
                <a:latin typeface="Calibri" panose="020F0502020204030204" pitchFamily="34" charset="0"/>
                <a:cs typeface="Calibri" panose="020F0502020204030204" pitchFamily="34" charset="0"/>
              </a:rPr>
              <a:t>Q&amp;A</a:t>
            </a:r>
          </a:p>
        </p:txBody>
      </p:sp>
      <p:sp>
        <p:nvSpPr>
          <p:cNvPr id="3" name="Subtitle 2">
            <a:extLst>
              <a:ext uri="{FF2B5EF4-FFF2-40B4-BE49-F238E27FC236}">
                <a16:creationId xmlns:a16="http://schemas.microsoft.com/office/drawing/2014/main" id="{2C4F5022-A954-9C32-772D-95449828B930}"/>
              </a:ext>
            </a:extLst>
          </p:cNvPr>
          <p:cNvSpPr>
            <a:spLocks noGrp="1"/>
          </p:cNvSpPr>
          <p:nvPr>
            <p:ph type="subTitle" idx="1"/>
          </p:nvPr>
        </p:nvSpPr>
        <p:spPr>
          <a:xfrm>
            <a:off x="1835696" y="2564904"/>
            <a:ext cx="5472608" cy="2315682"/>
          </a:xfrm>
        </p:spPr>
        <p:txBody>
          <a:bodyPr/>
          <a:lstStyle/>
          <a:p>
            <a:r>
              <a:rPr lang="en-GB" sz="2400" dirty="0">
                <a:latin typeface="Calibri" panose="020F0502020204030204" pitchFamily="34" charset="0"/>
                <a:cs typeface="Calibri" panose="020F0502020204030204" pitchFamily="34" charset="0"/>
              </a:rPr>
              <a:t>The floor is yours!</a:t>
            </a:r>
          </a:p>
        </p:txBody>
      </p:sp>
    </p:spTree>
    <p:extLst>
      <p:ext uri="{BB962C8B-B14F-4D97-AF65-F5344CB8AC3E}">
        <p14:creationId xmlns:p14="http://schemas.microsoft.com/office/powerpoint/2010/main" val="736192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6FFBD-AF87-F8E0-4FA7-E1D7803B266D}"/>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Additional Reading/Relevant Links</a:t>
            </a:r>
          </a:p>
        </p:txBody>
      </p:sp>
      <p:sp>
        <p:nvSpPr>
          <p:cNvPr id="3" name="Content Placeholder 2">
            <a:extLst>
              <a:ext uri="{FF2B5EF4-FFF2-40B4-BE49-F238E27FC236}">
                <a16:creationId xmlns:a16="http://schemas.microsoft.com/office/drawing/2014/main" id="{E9108A09-08B0-CA59-7605-7C3552FC0CD9}"/>
              </a:ext>
            </a:extLst>
          </p:cNvPr>
          <p:cNvSpPr>
            <a:spLocks noGrp="1"/>
          </p:cNvSpPr>
          <p:nvPr>
            <p:ph idx="1"/>
          </p:nvPr>
        </p:nvSpPr>
        <p:spPr>
          <a:xfrm>
            <a:off x="457200" y="1196752"/>
            <a:ext cx="8229600" cy="4229065"/>
          </a:xfrm>
        </p:spPr>
        <p:txBody>
          <a:bodyPr>
            <a:normAutofit fontScale="55000" lnSpcReduction="20000"/>
          </a:bodyPr>
          <a:lstStyle/>
          <a:p>
            <a:pPr marL="0" indent="0" algn="l">
              <a:buNone/>
            </a:pPr>
            <a:endParaRPr lang="en-GB" b="1" i="0" dirty="0">
              <a:effectLst/>
              <a:latin typeface="Calibri" panose="020F0502020204030204" pitchFamily="34" charset="0"/>
              <a:cs typeface="Calibri" panose="020F0502020204030204" pitchFamily="34" charset="0"/>
            </a:endParaRPr>
          </a:p>
          <a:p>
            <a:pPr marL="0" indent="0" algn="l">
              <a:buNone/>
            </a:pPr>
            <a:r>
              <a:rPr lang="en-GB" b="1" i="0" dirty="0">
                <a:effectLst/>
                <a:latin typeface="Calibri" panose="020F0502020204030204" pitchFamily="34" charset="0"/>
                <a:cs typeface="Calibri" panose="020F0502020204030204" pitchFamily="34" charset="0"/>
              </a:rPr>
              <a:t>Reference Documents:</a:t>
            </a:r>
            <a:endParaRPr lang="en-GB" b="0" i="0" dirty="0">
              <a:effectLst/>
              <a:latin typeface="Calibri" panose="020F0502020204030204" pitchFamily="34" charset="0"/>
              <a:cs typeface="Calibri" panose="020F0502020204030204" pitchFamily="34" charset="0"/>
            </a:endParaRPr>
          </a:p>
          <a:p>
            <a:r>
              <a:rPr lang="en-GB" i="0" u="none" strike="noStrike" dirty="0">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SDG Accord Information</a:t>
            </a:r>
            <a:endParaRPr lang="en-GB" i="0" u="none" strike="noStrike" dirty="0">
              <a:effectLst/>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endParaRPr>
          </a:p>
          <a:p>
            <a:r>
              <a:rPr lang="en-GB" i="0" u="none" strike="noStrike" dirty="0">
                <a:effectLst/>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Nature Article on Laboratory Efficiency</a:t>
            </a:r>
            <a:endParaRPr lang="en-GB" i="0" dirty="0">
              <a:effectLst/>
              <a:latin typeface="Calibri" panose="020F0502020204030204" pitchFamily="34" charset="0"/>
              <a:cs typeface="Calibri" panose="020F0502020204030204" pitchFamily="34" charset="0"/>
            </a:endParaRPr>
          </a:p>
          <a:p>
            <a:r>
              <a:rPr lang="en-GB" i="0" u="none" strike="noStrike" dirty="0">
                <a:effectLst/>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NREL Energy Efficiency Document</a:t>
            </a:r>
            <a:endParaRPr lang="en-GB" i="0" dirty="0">
              <a:effectLst/>
              <a:latin typeface="Calibri" panose="020F0502020204030204" pitchFamily="34" charset="0"/>
              <a:cs typeface="Calibri" panose="020F0502020204030204" pitchFamily="34" charset="0"/>
            </a:endParaRPr>
          </a:p>
          <a:p>
            <a:r>
              <a:rPr lang="en-GB" i="0" u="none" strike="noStrike" dirty="0">
                <a:effectLst/>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UK Net Zero Emissions Law</a:t>
            </a:r>
            <a:endParaRPr lang="en-GB" i="0" dirty="0">
              <a:effectLst/>
              <a:latin typeface="Calibri" panose="020F0502020204030204" pitchFamily="34" charset="0"/>
              <a:cs typeface="Calibri" panose="020F0502020204030204" pitchFamily="34" charset="0"/>
            </a:endParaRPr>
          </a:p>
          <a:p>
            <a:r>
              <a:rPr lang="en-GB" i="0" u="none" strike="noStrike" dirty="0">
                <a:effectLst/>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UKRI Investment in R&amp;D</a:t>
            </a:r>
            <a:endParaRPr lang="en-GB" i="0" dirty="0">
              <a:effectLst/>
              <a:latin typeface="Calibri" panose="020F0502020204030204" pitchFamily="34" charset="0"/>
              <a:cs typeface="Calibri" panose="020F0502020204030204" pitchFamily="34" charset="0"/>
            </a:endParaRPr>
          </a:p>
          <a:p>
            <a:r>
              <a:rPr lang="en-GB" i="0" u="none" strike="noStrike" dirty="0">
                <a:effectLst/>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UCL Carbon Management Plan Progress Report</a:t>
            </a:r>
            <a:endParaRPr lang="en-GB" i="0" dirty="0">
              <a:effectLst/>
              <a:latin typeface="Calibri" panose="020F0502020204030204" pitchFamily="34" charset="0"/>
              <a:cs typeface="Calibri" panose="020F0502020204030204" pitchFamily="34" charset="0"/>
            </a:endParaRPr>
          </a:p>
          <a:p>
            <a:pPr marL="0" indent="0" algn="l">
              <a:buNone/>
            </a:pPr>
            <a:endParaRPr lang="en-GB" b="1" i="0" dirty="0">
              <a:effectLst/>
              <a:latin typeface="Calibri" panose="020F0502020204030204" pitchFamily="34" charset="0"/>
              <a:cs typeface="Calibri" panose="020F0502020204030204" pitchFamily="34" charset="0"/>
            </a:endParaRPr>
          </a:p>
          <a:p>
            <a:pPr marL="0" indent="0" algn="l">
              <a:buNone/>
            </a:pPr>
            <a:r>
              <a:rPr lang="en-GB" b="1" i="0" dirty="0">
                <a:effectLst/>
                <a:latin typeface="Calibri" panose="020F0502020204030204" pitchFamily="34" charset="0"/>
                <a:cs typeface="Calibri" panose="020F0502020204030204" pitchFamily="34" charset="0"/>
              </a:rPr>
              <a:t>Case Studies / Articles:</a:t>
            </a:r>
            <a:endParaRPr lang="en-GB" b="0" i="0" dirty="0">
              <a:effectLst/>
              <a:latin typeface="Calibri" panose="020F0502020204030204" pitchFamily="34" charset="0"/>
              <a:cs typeface="Calibri" panose="020F0502020204030204" pitchFamily="34" charset="0"/>
            </a:endParaRPr>
          </a:p>
          <a:p>
            <a:r>
              <a:rPr lang="en-GB" b="0" i="0" u="none" strike="noStrike" dirty="0">
                <a:effectLst/>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Sustainable UCL - LEAF</a:t>
            </a:r>
            <a:r>
              <a:rPr lang="en-GB" b="0" i="0" dirty="0">
                <a:effectLst/>
                <a:latin typeface="Calibri" panose="020F0502020204030204" pitchFamily="34" charset="0"/>
                <a:cs typeface="Calibri" panose="020F0502020204030204" pitchFamily="34" charset="0"/>
              </a:rPr>
              <a:t>: Overview of LEAF, its goals, and resources for implementation.</a:t>
            </a:r>
          </a:p>
          <a:p>
            <a:r>
              <a:rPr lang="en-GB" b="0" i="0" u="none" strike="noStrike" dirty="0">
                <a:effectLst/>
                <a:latin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UNSW Sydney - LEAF</a:t>
            </a:r>
            <a:r>
              <a:rPr lang="en-GB" b="0" i="0" dirty="0">
                <a:effectLst/>
                <a:latin typeface="Calibri" panose="020F0502020204030204" pitchFamily="34" charset="0"/>
                <a:cs typeface="Calibri" panose="020F0502020204030204" pitchFamily="34" charset="0"/>
              </a:rPr>
              <a:t>: Insights into how UNSW uses LEAF to enhance sustainability in laboratories.</a:t>
            </a:r>
          </a:p>
          <a:p>
            <a:pPr marL="0" indent="0" algn="l">
              <a:buNone/>
            </a:pPr>
            <a:endParaRPr lang="en-GB" b="1" i="0" dirty="0">
              <a:effectLst/>
              <a:latin typeface="Calibri" panose="020F0502020204030204" pitchFamily="34" charset="0"/>
              <a:cs typeface="Calibri" panose="020F0502020204030204" pitchFamily="34" charset="0"/>
            </a:endParaRPr>
          </a:p>
          <a:p>
            <a:pPr marL="0" indent="0" algn="l">
              <a:buNone/>
            </a:pPr>
            <a:r>
              <a:rPr lang="en-GB" b="1" i="0" dirty="0">
                <a:effectLst/>
                <a:latin typeface="Calibri" panose="020F0502020204030204" pitchFamily="34" charset="0"/>
                <a:cs typeface="Calibri" panose="020F0502020204030204" pitchFamily="34" charset="0"/>
              </a:rPr>
              <a:t>Loughborough University Articles:</a:t>
            </a:r>
            <a:endParaRPr lang="en-GB" b="0" i="0" dirty="0">
              <a:effectLst/>
              <a:latin typeface="Calibri" panose="020F0502020204030204" pitchFamily="34" charset="0"/>
              <a:cs typeface="Calibri" panose="020F0502020204030204" pitchFamily="34" charset="0"/>
            </a:endParaRPr>
          </a:p>
          <a:p>
            <a:r>
              <a:rPr lang="en-GB" b="0" i="0" u="none" strike="noStrike" dirty="0">
                <a:effectLst/>
                <a:latin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Loughborough's LEAF Framework</a:t>
            </a:r>
            <a:endParaRPr lang="en-GB" b="0" i="0" dirty="0">
              <a:effectLst/>
              <a:latin typeface="Calibri" panose="020F0502020204030204" pitchFamily="34" charset="0"/>
              <a:cs typeface="Calibri" panose="020F0502020204030204" pitchFamily="34" charset="0"/>
            </a:endParaRPr>
          </a:p>
          <a:p>
            <a:r>
              <a:rPr lang="en-GB" b="0" i="0" u="none" strike="noStrike" dirty="0">
                <a:effectLst/>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rPr>
              <a:t>Loughborough University Bronze Labs Award</a:t>
            </a:r>
            <a:endParaRPr lang="en-GB" b="0" i="0" u="none" strike="noStrike" dirty="0">
              <a:effectLst/>
              <a:latin typeface="Calibri" panose="020F0502020204030204" pitchFamily="34" charset="0"/>
              <a:cs typeface="Calibri" panose="020F0502020204030204" pitchFamily="34" charset="0"/>
            </a:endParaRPr>
          </a:p>
          <a:p>
            <a:r>
              <a:rPr lang="en-GB" b="0" i="0" u="none" strike="noStrike" dirty="0">
                <a:effectLst/>
                <a:latin typeface="Calibri" panose="020F0502020204030204" pitchFamily="34" charset="0"/>
                <a:cs typeface="Calibri" panose="020F0502020204030204" pitchFamily="34" charset="0"/>
                <a:hlinkClick r:id="rId13">
                  <a:extLst>
                    <a:ext uri="{A12FA001-AC4F-418D-AE19-62706E023703}">
                      <ahyp:hlinkClr xmlns:ahyp="http://schemas.microsoft.com/office/drawing/2018/hyperlinkcolor" val="tx"/>
                    </a:ext>
                  </a:extLst>
                </a:hlinkClick>
              </a:rPr>
              <a:t>Loughborough University Silver Labs Award</a:t>
            </a:r>
            <a:endParaRPr lang="en-GB" b="0" i="0" u="none" strike="noStrike" dirty="0">
              <a:effectLst/>
              <a:latin typeface="Calibri" panose="020F0502020204030204" pitchFamily="34" charset="0"/>
              <a:cs typeface="Calibri" panose="020F0502020204030204" pitchFamily="34" charset="0"/>
            </a:endParaRPr>
          </a:p>
          <a:p>
            <a:endParaRPr lang="en-GB" b="0" i="0" dirty="0">
              <a:effectLst/>
              <a:latin typeface="Calibri" panose="020F0502020204030204" pitchFamily="34" charset="0"/>
              <a:cs typeface="Calibri" panose="020F0502020204030204" pitchFamily="34" charset="0"/>
            </a:endParaRPr>
          </a:p>
          <a:p>
            <a:endParaRPr lang="en-GB" dirty="0"/>
          </a:p>
        </p:txBody>
      </p:sp>
      <p:sp>
        <p:nvSpPr>
          <p:cNvPr id="5" name="Content Placeholder 2">
            <a:extLst>
              <a:ext uri="{FF2B5EF4-FFF2-40B4-BE49-F238E27FC236}">
                <a16:creationId xmlns:a16="http://schemas.microsoft.com/office/drawing/2014/main" id="{91666081-F8CD-BDB9-900B-CD3EE94EAA34}"/>
              </a:ext>
            </a:extLst>
          </p:cNvPr>
          <p:cNvSpPr txBox="1">
            <a:spLocks/>
          </p:cNvSpPr>
          <p:nvPr/>
        </p:nvSpPr>
        <p:spPr>
          <a:xfrm>
            <a:off x="4913312" y="1405504"/>
            <a:ext cx="3773488" cy="2016224"/>
          </a:xfrm>
          <a:prstGeom prst="rect">
            <a:avLst/>
          </a:prstGeom>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b="1" i="0" dirty="0">
                <a:effectLst/>
                <a:latin typeface="Calibri" panose="020F0502020204030204" pitchFamily="34" charset="0"/>
                <a:cs typeface="Calibri" panose="020F0502020204030204" pitchFamily="34" charset="0"/>
              </a:rPr>
              <a:t>LEAF Login/Signup:</a:t>
            </a:r>
            <a:r>
              <a:rPr lang="en-GB" b="0" i="0" dirty="0">
                <a:effectLst/>
                <a:latin typeface="Calibri" panose="020F0502020204030204" pitchFamily="34" charset="0"/>
                <a:cs typeface="Calibri" panose="020F0502020204030204" pitchFamily="34" charset="0"/>
              </a:rPr>
              <a:t> </a:t>
            </a:r>
          </a:p>
          <a:p>
            <a:pPr marL="0" indent="0">
              <a:buNone/>
            </a:pPr>
            <a:r>
              <a:rPr lang="en-GB" b="0" i="0" u="none" strike="noStrike" dirty="0">
                <a:effectLst/>
                <a:latin typeface="Calibri" panose="020F0502020204030204" pitchFamily="34" charset="0"/>
                <a:cs typeface="Calibri" panose="020F0502020204030204" pitchFamily="34" charset="0"/>
                <a:hlinkClick r:id="rId14">
                  <a:extLst>
                    <a:ext uri="{A12FA001-AC4F-418D-AE19-62706E023703}">
                      <ahyp:hlinkClr xmlns:ahyp="http://schemas.microsoft.com/office/drawing/2018/hyperlinkcolor" val="tx"/>
                    </a:ext>
                  </a:extLst>
                </a:hlinkClick>
              </a:rPr>
              <a:t>LEAF Login/Signup</a:t>
            </a:r>
            <a:endParaRPr lang="en-GB" b="0" i="0" dirty="0">
              <a:effectLst/>
              <a:latin typeface="Calibri" panose="020F0502020204030204" pitchFamily="34" charset="0"/>
              <a:cs typeface="Calibri" panose="020F0502020204030204" pitchFamily="34" charset="0"/>
            </a:endParaRPr>
          </a:p>
          <a:p>
            <a:pPr marL="0" indent="0">
              <a:buNone/>
            </a:pPr>
            <a:endParaRPr lang="en-GB" b="1" i="0" dirty="0">
              <a:effectLst/>
              <a:latin typeface="Calibri" panose="020F0502020204030204" pitchFamily="34" charset="0"/>
              <a:cs typeface="Calibri" panose="020F0502020204030204" pitchFamily="34" charset="0"/>
            </a:endParaRPr>
          </a:p>
          <a:p>
            <a:pPr marL="0" indent="0">
              <a:buNone/>
            </a:pPr>
            <a:r>
              <a:rPr lang="en-GB" b="1" i="0" dirty="0">
                <a:effectLst/>
                <a:latin typeface="Calibri" panose="020F0502020204030204" pitchFamily="34" charset="0"/>
                <a:cs typeface="Calibri" panose="020F0502020204030204" pitchFamily="34" charset="0"/>
              </a:rPr>
              <a:t>Technicians Website Hub - Sustainability:</a:t>
            </a:r>
            <a:r>
              <a:rPr lang="en-GB" b="0" i="0" dirty="0">
                <a:effectLst/>
                <a:latin typeface="Calibri" panose="020F0502020204030204" pitchFamily="34" charset="0"/>
                <a:cs typeface="Calibri" panose="020F0502020204030204" pitchFamily="34" charset="0"/>
              </a:rPr>
              <a:t> </a:t>
            </a:r>
          </a:p>
          <a:p>
            <a:pPr marL="0" indent="0">
              <a:buNone/>
            </a:pPr>
            <a:r>
              <a:rPr lang="en-GB" b="0" i="0" u="none" strike="noStrike" dirty="0">
                <a:effectLst/>
                <a:latin typeface="Calibri" panose="020F0502020204030204" pitchFamily="34" charset="0"/>
                <a:cs typeface="Calibri" panose="020F0502020204030204" pitchFamily="34" charset="0"/>
                <a:hlinkClick r:id="rId15">
                  <a:extLst>
                    <a:ext uri="{A12FA001-AC4F-418D-AE19-62706E023703}">
                      <ahyp:hlinkClr xmlns:ahyp="http://schemas.microsoft.com/office/drawing/2018/hyperlinkcolor" val="tx"/>
                    </a:ext>
                  </a:extLst>
                </a:hlinkClick>
              </a:rPr>
              <a:t>Technicians Commitment Sustainability</a:t>
            </a:r>
            <a:endParaRPr lang="en-GB" b="0" i="0" u="none" strike="noStrike" dirty="0">
              <a:effectLst/>
              <a:latin typeface="Calibri" panose="020F0502020204030204" pitchFamily="34" charset="0"/>
              <a:cs typeface="Calibri" panose="020F0502020204030204" pitchFamily="34" charset="0"/>
            </a:endParaRPr>
          </a:p>
          <a:p>
            <a:pPr marL="0" indent="0">
              <a:buNone/>
            </a:pPr>
            <a:endParaRPr lang="en-GB" dirty="0">
              <a:latin typeface="Calibri" panose="020F0502020204030204" pitchFamily="34" charset="0"/>
              <a:cs typeface="Calibri" panose="020F0502020204030204" pitchFamily="34" charset="0"/>
            </a:endParaRPr>
          </a:p>
          <a:p>
            <a:pPr marL="0" indent="0">
              <a:buNone/>
            </a:pPr>
            <a:r>
              <a:rPr lang="en-GB" sz="2800" b="1" dirty="0" err="1">
                <a:latin typeface="Calibri" panose="020F0502020204030204" pitchFamily="34" charset="0"/>
                <a:cs typeface="Calibri" panose="020F0502020204030204" pitchFamily="34" charset="0"/>
              </a:rPr>
              <a:t>WARPit</a:t>
            </a:r>
            <a:r>
              <a:rPr lang="en-GB" sz="2800" b="1" dirty="0">
                <a:latin typeface="Calibri" panose="020F0502020204030204" pitchFamily="34" charset="0"/>
                <a:cs typeface="Calibri" panose="020F0502020204030204" pitchFamily="34" charset="0"/>
              </a:rPr>
              <a:t> Resource-Sharing Platform:</a:t>
            </a:r>
          </a:p>
          <a:p>
            <a:pPr marL="0" indent="0">
              <a:buNone/>
            </a:pPr>
            <a:r>
              <a:rPr lang="en-GB" sz="2800" dirty="0" err="1">
                <a:latin typeface="Calibri" panose="020F0502020204030204" pitchFamily="34" charset="0"/>
                <a:cs typeface="Calibri" panose="020F0502020204030204" pitchFamily="34" charset="0"/>
                <a:hlinkClick r:id="rId16">
                  <a:extLst>
                    <a:ext uri="{A12FA001-AC4F-418D-AE19-62706E023703}">
                      <ahyp:hlinkClr xmlns:ahyp="http://schemas.microsoft.com/office/drawing/2018/hyperlinkcolor" val="tx"/>
                    </a:ext>
                  </a:extLst>
                </a:hlinkClick>
              </a:rPr>
              <a:t>WARPIt</a:t>
            </a:r>
            <a:r>
              <a:rPr lang="en-GB" sz="2800" dirty="0">
                <a:latin typeface="Calibri" panose="020F0502020204030204" pitchFamily="34" charset="0"/>
                <a:cs typeface="Calibri" panose="020F0502020204030204" pitchFamily="34" charset="0"/>
                <a:hlinkClick r:id="rId16">
                  <a:extLst>
                    <a:ext uri="{A12FA001-AC4F-418D-AE19-62706E023703}">
                      <ahyp:hlinkClr xmlns:ahyp="http://schemas.microsoft.com/office/drawing/2018/hyperlinkcolor" val="tx"/>
                    </a:ext>
                  </a:extLst>
                </a:hlinkClick>
              </a:rPr>
              <a:t> Reuse Platform</a:t>
            </a:r>
            <a:endParaRPr lang="en-GB" sz="2800" dirty="0">
              <a:latin typeface="Calibri" panose="020F0502020204030204" pitchFamily="34" charset="0"/>
              <a:cs typeface="Calibri" panose="020F0502020204030204" pitchFamily="34" charset="0"/>
            </a:endParaRPr>
          </a:p>
          <a:p>
            <a:pPr marL="0" indent="0">
              <a:buNone/>
            </a:pPr>
            <a:endParaRPr lang="en-GB" b="0" i="0" dirty="0">
              <a:effectLst/>
              <a:latin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3736828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3FDDE-665D-1094-319C-AC546DF9E0F7}"/>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Image Resources</a:t>
            </a:r>
          </a:p>
        </p:txBody>
      </p:sp>
      <p:pic>
        <p:nvPicPr>
          <p:cNvPr id="14" name="Content Placeholder 13" descr="A logo with a circle of colorful text&#10;&#10;Description automatically generated with medium confidence">
            <a:extLst>
              <a:ext uri="{FF2B5EF4-FFF2-40B4-BE49-F238E27FC236}">
                <a16:creationId xmlns:a16="http://schemas.microsoft.com/office/drawing/2014/main" id="{00005291-5182-AAF0-B384-CB25F142713C}"/>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6222051" y="228908"/>
            <a:ext cx="2604318" cy="2234403"/>
          </a:xfrm>
        </p:spPr>
      </p:pic>
      <p:pic>
        <p:nvPicPr>
          <p:cNvPr id="3074" name="Picture 2">
            <a:extLst>
              <a:ext uri="{FF2B5EF4-FFF2-40B4-BE49-F238E27FC236}">
                <a16:creationId xmlns:a16="http://schemas.microsoft.com/office/drawing/2014/main" id="{31DDC82B-410D-3DD9-DB03-D5396991C82A}"/>
              </a:ext>
            </a:extLst>
          </p:cNvPr>
          <p:cNvPicPr>
            <a:picLocks noGrp="1" noChangeAspect="1" noChangeArrowheads="1"/>
          </p:cNvPicPr>
          <p:nvPr>
            <p:ph sz="half" idx="1"/>
          </p:nvPr>
        </p:nvPicPr>
        <p:blipFill>
          <a:blip r:embed="rId4" cstate="print">
            <a:extLst>
              <a:ext uri="{28A0092B-C50C-407E-A947-70E740481C1C}">
                <a14:useLocalDpi xmlns:a14="http://schemas.microsoft.com/office/drawing/2010/main" val="0"/>
              </a:ext>
            </a:extLst>
          </a:blip>
          <a:srcRect/>
          <a:stretch>
            <a:fillRect/>
          </a:stretch>
        </p:blipFill>
        <p:spPr bwMode="auto">
          <a:xfrm>
            <a:off x="491030" y="1417639"/>
            <a:ext cx="2890664" cy="852746"/>
          </a:xfrm>
          <a:prstGeom prst="rect">
            <a:avLst/>
          </a:prstGeom>
          <a:noFill/>
          <a:extLst>
            <a:ext uri="{909E8E84-426E-40DD-AFC4-6F175D3DCCD1}">
              <a14:hiddenFill xmlns:a14="http://schemas.microsoft.com/office/drawing/2010/main">
                <a:solidFill>
                  <a:srgbClr val="FFFFFF"/>
                </a:solidFill>
              </a14:hiddenFill>
            </a:ext>
          </a:extLst>
        </p:spPr>
      </p:pic>
      <p:sp>
        <p:nvSpPr>
          <p:cNvPr id="9" name="AutoShape 14" descr="Sustainable Development Goals PNG Images - CleanPNG / KissPNG">
            <a:extLst>
              <a:ext uri="{FF2B5EF4-FFF2-40B4-BE49-F238E27FC236}">
                <a16:creationId xmlns:a16="http://schemas.microsoft.com/office/drawing/2014/main" id="{993D60D8-2D88-EFE7-06E0-95814D26AD1C}"/>
              </a:ext>
            </a:extLst>
          </p:cNvPr>
          <p:cNvSpPr>
            <a:spLocks noChangeAspect="1" noChangeArrowheads="1"/>
          </p:cNvSpPr>
          <p:nvPr/>
        </p:nvSpPr>
        <p:spPr bwMode="auto">
          <a:xfrm>
            <a:off x="4674422" y="2735892"/>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AutoShape 16" descr="Sustainable Development Goals PNG Images - CleanPNG / KissPNG">
            <a:extLst>
              <a:ext uri="{FF2B5EF4-FFF2-40B4-BE49-F238E27FC236}">
                <a16:creationId xmlns:a16="http://schemas.microsoft.com/office/drawing/2014/main" id="{A212444F-D84D-6AC6-3C59-CA4A3404FDE8}"/>
              </a:ext>
            </a:extLst>
          </p:cNvPr>
          <p:cNvSpPr>
            <a:spLocks noChangeAspect="1" noChangeArrowheads="1"/>
          </p:cNvSpPr>
          <p:nvPr/>
        </p:nvSpPr>
        <p:spPr bwMode="auto">
          <a:xfrm>
            <a:off x="4826822" y="2888292"/>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AutoShape 18" descr="Sustainable Development Goals PNG Images - CleanPNG / KissPNG">
            <a:extLst>
              <a:ext uri="{FF2B5EF4-FFF2-40B4-BE49-F238E27FC236}">
                <a16:creationId xmlns:a16="http://schemas.microsoft.com/office/drawing/2014/main" id="{B558CE19-391F-CC22-F961-770828649342}"/>
              </a:ext>
            </a:extLst>
          </p:cNvPr>
          <p:cNvSpPr>
            <a:spLocks noChangeAspect="1" noChangeArrowheads="1"/>
          </p:cNvSpPr>
          <p:nvPr/>
        </p:nvSpPr>
        <p:spPr bwMode="auto">
          <a:xfrm>
            <a:off x="4979222" y="3040692"/>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2" name="AutoShape 20" descr="Sustainable Development Goals PNG Images - CleanPNG / KissPNG">
            <a:extLst>
              <a:ext uri="{FF2B5EF4-FFF2-40B4-BE49-F238E27FC236}">
                <a16:creationId xmlns:a16="http://schemas.microsoft.com/office/drawing/2014/main" id="{5FF6FBF5-6F98-6637-8888-05CD6C78A262}"/>
              </a:ext>
            </a:extLst>
          </p:cNvPr>
          <p:cNvSpPr>
            <a:spLocks noChangeAspect="1" noChangeArrowheads="1"/>
          </p:cNvSpPr>
          <p:nvPr/>
        </p:nvSpPr>
        <p:spPr bwMode="auto">
          <a:xfrm>
            <a:off x="5131622" y="3193092"/>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096" name="Picture 24" descr="Warp It - Waste Action Reuse Portal">
            <a:extLst>
              <a:ext uri="{FF2B5EF4-FFF2-40B4-BE49-F238E27FC236}">
                <a16:creationId xmlns:a16="http://schemas.microsoft.com/office/drawing/2014/main" id="{E69D98A3-7A0D-D920-E775-290DDD846DF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67261" y="2359354"/>
            <a:ext cx="3387969" cy="2540977"/>
          </a:xfrm>
          <a:prstGeom prst="rect">
            <a:avLst/>
          </a:prstGeom>
          <a:noFill/>
          <a:extLst>
            <a:ext uri="{909E8E84-426E-40DD-AFC4-6F175D3DCCD1}">
              <a14:hiddenFill xmlns:a14="http://schemas.microsoft.com/office/drawing/2010/main">
                <a:solidFill>
                  <a:srgbClr val="FFFFFF"/>
                </a:solidFill>
              </a14:hiddenFill>
            </a:ext>
          </a:extLst>
        </p:spPr>
      </p:pic>
      <p:pic>
        <p:nvPicPr>
          <p:cNvPr id="3098" name="Picture 26" descr="Current Students and Staff">
            <a:extLst>
              <a:ext uri="{FF2B5EF4-FFF2-40B4-BE49-F238E27FC236}">
                <a16:creationId xmlns:a16="http://schemas.microsoft.com/office/drawing/2014/main" id="{19714A5F-DC2D-2BC6-8B7E-1E44A6B894CB}"/>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07961" y="1300723"/>
            <a:ext cx="2316509" cy="1303036"/>
          </a:xfrm>
          <a:prstGeom prst="rect">
            <a:avLst/>
          </a:prstGeom>
          <a:noFill/>
          <a:extLst>
            <a:ext uri="{909E8E84-426E-40DD-AFC4-6F175D3DCCD1}">
              <a14:hiddenFill xmlns:a14="http://schemas.microsoft.com/office/drawing/2010/main">
                <a:solidFill>
                  <a:srgbClr val="FFFFFF"/>
                </a:solidFill>
              </a14:hiddenFill>
            </a:ext>
          </a:extLst>
        </p:spPr>
      </p:pic>
      <p:pic>
        <p:nvPicPr>
          <p:cNvPr id="3100" name="Picture 28" descr="Net Positive Solutions">
            <a:extLst>
              <a:ext uri="{FF2B5EF4-FFF2-40B4-BE49-F238E27FC236}">
                <a16:creationId xmlns:a16="http://schemas.microsoft.com/office/drawing/2014/main" id="{C5ECD43E-8C47-0EA8-8F4D-B36EF594379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19715" y="2684756"/>
            <a:ext cx="2316509" cy="591996"/>
          </a:xfrm>
          <a:prstGeom prst="rect">
            <a:avLst/>
          </a:prstGeom>
          <a:noFill/>
          <a:extLst>
            <a:ext uri="{909E8E84-426E-40DD-AFC4-6F175D3DCCD1}">
              <a14:hiddenFill xmlns:a14="http://schemas.microsoft.com/office/drawing/2010/main">
                <a:solidFill>
                  <a:srgbClr val="FFFFFF"/>
                </a:solidFill>
              </a14:hiddenFill>
            </a:ext>
          </a:extLst>
        </p:spPr>
      </p:pic>
      <p:pic>
        <p:nvPicPr>
          <p:cNvPr id="3102" name="Picture 30" descr="Sustainable Lab Recognition - News | Environmental Sustainability |  University of Warwick">
            <a:extLst>
              <a:ext uri="{FF2B5EF4-FFF2-40B4-BE49-F238E27FC236}">
                <a16:creationId xmlns:a16="http://schemas.microsoft.com/office/drawing/2014/main" id="{ABBC5498-670C-2A60-E95C-E3FCA8552635}"/>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79618" y="3055524"/>
            <a:ext cx="1948764" cy="1948764"/>
          </a:xfrm>
          <a:prstGeom prst="rect">
            <a:avLst/>
          </a:prstGeom>
          <a:noFill/>
          <a:extLst>
            <a:ext uri="{909E8E84-426E-40DD-AFC4-6F175D3DCCD1}">
              <a14:hiddenFill xmlns:a14="http://schemas.microsoft.com/office/drawing/2010/main">
                <a:solidFill>
                  <a:srgbClr val="FFFFFF"/>
                </a:solidFill>
              </a14:hiddenFill>
            </a:ext>
          </a:extLst>
        </p:spPr>
      </p:pic>
      <p:pic>
        <p:nvPicPr>
          <p:cNvPr id="3106" name="Picture 34" descr="THE Impact Rankings | Global Sustainable Development Congress 2024">
            <a:extLst>
              <a:ext uri="{FF2B5EF4-FFF2-40B4-BE49-F238E27FC236}">
                <a16:creationId xmlns:a16="http://schemas.microsoft.com/office/drawing/2014/main" id="{1AF8D6FF-519A-713C-5871-AC24BAC0392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056422" y="4633263"/>
            <a:ext cx="2935574" cy="742048"/>
          </a:xfrm>
          <a:prstGeom prst="rect">
            <a:avLst/>
          </a:prstGeom>
          <a:noFill/>
          <a:extLst>
            <a:ext uri="{909E8E84-426E-40DD-AFC4-6F175D3DCCD1}">
              <a14:hiddenFill xmlns:a14="http://schemas.microsoft.com/office/drawing/2010/main">
                <a:solidFill>
                  <a:srgbClr val="FFFFFF"/>
                </a:solidFill>
              </a14:hiddenFill>
            </a:ext>
          </a:extLst>
        </p:spPr>
      </p:pic>
      <p:pic>
        <p:nvPicPr>
          <p:cNvPr id="3110" name="Picture 38" descr="UK Businesses asked to sign climate change pledge - Institute of Hospitality">
            <a:extLst>
              <a:ext uri="{FF2B5EF4-FFF2-40B4-BE49-F238E27FC236}">
                <a16:creationId xmlns:a16="http://schemas.microsoft.com/office/drawing/2014/main" id="{28650E02-055F-397B-12CA-485F5A2EEFF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649647" y="3449462"/>
            <a:ext cx="3217614" cy="1689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757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B7BE0-90AA-754F-EE0E-E3FBEBA375F9}"/>
              </a:ext>
            </a:extLst>
          </p:cNvPr>
          <p:cNvSpPr>
            <a:spLocks noGrp="1"/>
          </p:cNvSpPr>
          <p:nvPr>
            <p:ph type="ctrTitle"/>
          </p:nvPr>
        </p:nvSpPr>
        <p:spPr>
          <a:xfrm>
            <a:off x="1403648" y="1850439"/>
            <a:ext cx="5472608" cy="1920213"/>
          </a:xfrm>
        </p:spPr>
        <p:txBody>
          <a:bodyPr/>
          <a:lstStyle/>
          <a:p>
            <a:pPr algn="l"/>
            <a:r>
              <a:rPr lang="en-GB" sz="7200" dirty="0">
                <a:latin typeface="Calibri" panose="020F0502020204030204" pitchFamily="34" charset="0"/>
                <a:cs typeface="Calibri" panose="020F0502020204030204" pitchFamily="34" charset="0"/>
              </a:rPr>
              <a:t>Thank You</a:t>
            </a:r>
          </a:p>
        </p:txBody>
      </p:sp>
      <p:sp>
        <p:nvSpPr>
          <p:cNvPr id="4" name="TextBox 3">
            <a:extLst>
              <a:ext uri="{FF2B5EF4-FFF2-40B4-BE49-F238E27FC236}">
                <a16:creationId xmlns:a16="http://schemas.microsoft.com/office/drawing/2014/main" id="{5202C08E-3583-6CCF-0357-56FB92D408A8}"/>
              </a:ext>
            </a:extLst>
          </p:cNvPr>
          <p:cNvSpPr txBox="1"/>
          <p:nvPr/>
        </p:nvSpPr>
        <p:spPr>
          <a:xfrm>
            <a:off x="1403648" y="3417628"/>
            <a:ext cx="3528392" cy="646331"/>
          </a:xfrm>
          <a:prstGeom prst="rect">
            <a:avLst/>
          </a:prstGeom>
          <a:noFill/>
        </p:spPr>
        <p:txBody>
          <a:bodyPr wrap="square" rtlCol="0">
            <a:spAutoFit/>
          </a:bodyPr>
          <a:lstStyle/>
          <a:p>
            <a:r>
              <a:rPr lang="en-GB" sz="1800" dirty="0">
                <a:solidFill>
                  <a:schemeClr val="bg1"/>
                </a:solidFill>
                <a:latin typeface="DINOT" panose="020B0504020101020102" pitchFamily="34" charset="0"/>
              </a:rPr>
              <a:t>[Name]</a:t>
            </a:r>
          </a:p>
          <a:p>
            <a:r>
              <a:rPr lang="en-GB" dirty="0">
                <a:solidFill>
                  <a:schemeClr val="bg1"/>
                </a:solidFill>
                <a:latin typeface="DINOT" panose="020B0504020101020102" pitchFamily="34" charset="0"/>
              </a:rPr>
              <a:t>[Contact Information]</a:t>
            </a:r>
            <a:endParaRPr lang="en-GB" sz="1800" dirty="0">
              <a:solidFill>
                <a:schemeClr val="bg1"/>
              </a:solidFill>
              <a:latin typeface="DINOT" panose="020B0504020101020102" pitchFamily="34" charset="0"/>
            </a:endParaRPr>
          </a:p>
        </p:txBody>
      </p:sp>
    </p:spTree>
    <p:extLst>
      <p:ext uri="{BB962C8B-B14F-4D97-AF65-F5344CB8AC3E}">
        <p14:creationId xmlns:p14="http://schemas.microsoft.com/office/powerpoint/2010/main" val="180746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3347-EEEE-BCE8-09CB-9D9CA980479C}"/>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Agenda</a:t>
            </a:r>
          </a:p>
        </p:txBody>
      </p:sp>
      <p:sp>
        <p:nvSpPr>
          <p:cNvPr id="3" name="Content Placeholder 2">
            <a:extLst>
              <a:ext uri="{FF2B5EF4-FFF2-40B4-BE49-F238E27FC236}">
                <a16:creationId xmlns:a16="http://schemas.microsoft.com/office/drawing/2014/main" id="{B2B51763-3816-D0B2-B704-C2B34C6EEEB2}"/>
              </a:ext>
            </a:extLst>
          </p:cNvPr>
          <p:cNvSpPr>
            <a:spLocks noGrp="1"/>
          </p:cNvSpPr>
          <p:nvPr>
            <p:ph sz="half" idx="1"/>
          </p:nvPr>
        </p:nvSpPr>
        <p:spPr>
          <a:xfrm>
            <a:off x="457200" y="1600201"/>
            <a:ext cx="4834880" cy="4525963"/>
          </a:xfrm>
        </p:spPr>
        <p:txBody>
          <a:bodyPr>
            <a:normAutofit/>
          </a:bodyPr>
          <a:lstStyle/>
          <a:p>
            <a:r>
              <a:rPr lang="en-GB" sz="2400" dirty="0">
                <a:latin typeface="Calibri" panose="020F0502020204030204" pitchFamily="34" charset="0"/>
                <a:cs typeface="Calibri" panose="020F0502020204030204" pitchFamily="34" charset="0"/>
              </a:rPr>
              <a:t>Overview of Lab Sustainability</a:t>
            </a:r>
          </a:p>
          <a:p>
            <a:r>
              <a:rPr lang="en-GB" sz="2400" dirty="0">
                <a:latin typeface="Calibri" panose="020F0502020204030204" pitchFamily="34" charset="0"/>
                <a:cs typeface="Calibri" panose="020F0502020204030204" pitchFamily="34" charset="0"/>
              </a:rPr>
              <a:t>Energy Efficiency</a:t>
            </a:r>
          </a:p>
          <a:p>
            <a:r>
              <a:rPr lang="en-GB" sz="2400" dirty="0">
                <a:latin typeface="Calibri" panose="020F0502020204030204" pitchFamily="34" charset="0"/>
                <a:cs typeface="Calibri" panose="020F0502020204030204" pitchFamily="34" charset="0"/>
              </a:rPr>
              <a:t>Creating a More Sustainable Lab</a:t>
            </a:r>
          </a:p>
          <a:p>
            <a:pPr lvl="1"/>
            <a:r>
              <a:rPr lang="en-GB" sz="2000" dirty="0" err="1">
                <a:latin typeface="Calibri" panose="020F0502020204030204" pitchFamily="34" charset="0"/>
                <a:cs typeface="Calibri" panose="020F0502020204030204" pitchFamily="34" charset="0"/>
              </a:rPr>
              <a:t>Fumehoods</a:t>
            </a:r>
            <a:r>
              <a:rPr lang="en-GB" sz="2000" dirty="0">
                <a:latin typeface="Calibri" panose="020F0502020204030204" pitchFamily="34" charset="0"/>
                <a:cs typeface="Calibri" panose="020F0502020204030204" pitchFamily="34" charset="0"/>
              </a:rPr>
              <a:t> and Ventilation</a:t>
            </a:r>
          </a:p>
          <a:p>
            <a:pPr lvl="1"/>
            <a:r>
              <a:rPr lang="en-GB" sz="2000" dirty="0">
                <a:latin typeface="Calibri" panose="020F0502020204030204" pitchFamily="34" charset="0"/>
                <a:cs typeface="Calibri" panose="020F0502020204030204" pitchFamily="34" charset="0"/>
              </a:rPr>
              <a:t>Waste Reduction</a:t>
            </a:r>
          </a:p>
          <a:p>
            <a:pPr lvl="1"/>
            <a:r>
              <a:rPr lang="en-GB" sz="2000" dirty="0">
                <a:latin typeface="Calibri" panose="020F0502020204030204" pitchFamily="34" charset="0"/>
                <a:cs typeface="Calibri" panose="020F0502020204030204" pitchFamily="34" charset="0"/>
              </a:rPr>
              <a:t>Chemical Management</a:t>
            </a:r>
          </a:p>
          <a:p>
            <a:pPr lvl="1"/>
            <a:r>
              <a:rPr lang="en-GB" sz="2000" dirty="0">
                <a:latin typeface="Calibri" panose="020F0502020204030204" pitchFamily="34" charset="0"/>
                <a:cs typeface="Calibri" panose="020F0502020204030204" pitchFamily="34" charset="0"/>
              </a:rPr>
              <a:t>Water Conservation</a:t>
            </a:r>
          </a:p>
          <a:p>
            <a:pPr lvl="1"/>
            <a:r>
              <a:rPr lang="en-GB" sz="2000" dirty="0">
                <a:latin typeface="Calibri" panose="020F0502020204030204" pitchFamily="34" charset="0"/>
                <a:cs typeface="Calibri" panose="020F0502020204030204" pitchFamily="34" charset="0"/>
              </a:rPr>
              <a:t>Resource Management</a:t>
            </a:r>
          </a:p>
          <a:p>
            <a:pPr lvl="1"/>
            <a:r>
              <a:rPr lang="en-GB" sz="2000" dirty="0">
                <a:latin typeface="Calibri" panose="020F0502020204030204" pitchFamily="34" charset="0"/>
                <a:cs typeface="Calibri" panose="020F0502020204030204" pitchFamily="34" charset="0"/>
              </a:rPr>
              <a:t>Recycling and Waste Management</a:t>
            </a:r>
          </a:p>
        </p:txBody>
      </p:sp>
      <p:sp>
        <p:nvSpPr>
          <p:cNvPr id="6" name="Content Placeholder 5">
            <a:extLst>
              <a:ext uri="{FF2B5EF4-FFF2-40B4-BE49-F238E27FC236}">
                <a16:creationId xmlns:a16="http://schemas.microsoft.com/office/drawing/2014/main" id="{913D8B81-C2B0-C9B6-6CB8-4D9D7DACAA95}"/>
              </a:ext>
            </a:extLst>
          </p:cNvPr>
          <p:cNvSpPr>
            <a:spLocks noGrp="1"/>
          </p:cNvSpPr>
          <p:nvPr>
            <p:ph sz="half" idx="2"/>
          </p:nvPr>
        </p:nvSpPr>
        <p:spPr>
          <a:xfrm>
            <a:off x="4932040" y="1600201"/>
            <a:ext cx="3754760" cy="4525963"/>
          </a:xfrm>
        </p:spPr>
        <p:txBody>
          <a:bodyPr>
            <a:normAutofit/>
          </a:bodyPr>
          <a:lstStyle/>
          <a:p>
            <a:r>
              <a:rPr lang="en-GB" sz="2400" dirty="0">
                <a:latin typeface="Calibri" panose="020F0502020204030204" pitchFamily="34" charset="0"/>
                <a:cs typeface="Calibri" panose="020F0502020204030204" pitchFamily="34" charset="0"/>
              </a:rPr>
              <a:t>Your Role in Sustainability</a:t>
            </a:r>
          </a:p>
          <a:p>
            <a:pPr lvl="1"/>
            <a:r>
              <a:rPr lang="en-GB" sz="2000" dirty="0">
                <a:latin typeface="Calibri" panose="020F0502020204030204" pitchFamily="34" charset="0"/>
                <a:cs typeface="Calibri" panose="020F0502020204030204" pitchFamily="34" charset="0"/>
              </a:rPr>
              <a:t>Funding</a:t>
            </a:r>
          </a:p>
          <a:p>
            <a:pPr lvl="1"/>
            <a:r>
              <a:rPr lang="en-GB" sz="2000" dirty="0">
                <a:latin typeface="Calibri" panose="020F0502020204030204" pitchFamily="34" charset="0"/>
                <a:cs typeface="Calibri" panose="020F0502020204030204" pitchFamily="34" charset="0"/>
              </a:rPr>
              <a:t>Where you stand</a:t>
            </a:r>
          </a:p>
          <a:p>
            <a:pPr lvl="1"/>
            <a:r>
              <a:rPr lang="en-GB" sz="2000" dirty="0">
                <a:latin typeface="Calibri" panose="020F0502020204030204" pitchFamily="34" charset="0"/>
                <a:cs typeface="Calibri" panose="020F0502020204030204" pitchFamily="34" charset="0"/>
              </a:rPr>
              <a:t>Getting Involved in LEAF</a:t>
            </a:r>
          </a:p>
          <a:p>
            <a:r>
              <a:rPr lang="en-GB" sz="2400" dirty="0">
                <a:latin typeface="Calibri" panose="020F0502020204030204" pitchFamily="34" charset="0"/>
                <a:cs typeface="Calibri" panose="020F0502020204030204" pitchFamily="34" charset="0"/>
              </a:rPr>
              <a:t>Q&amp;A</a:t>
            </a:r>
          </a:p>
          <a:p>
            <a:pPr marL="0" indent="0">
              <a:buNone/>
            </a:pPr>
            <a:endParaRPr lang="en-GB" dirty="0"/>
          </a:p>
        </p:txBody>
      </p:sp>
    </p:spTree>
    <p:extLst>
      <p:ext uri="{BB962C8B-B14F-4D97-AF65-F5344CB8AC3E}">
        <p14:creationId xmlns:p14="http://schemas.microsoft.com/office/powerpoint/2010/main" val="1823747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a:xfrm>
            <a:off x="457200" y="404664"/>
            <a:ext cx="8229600" cy="1143000"/>
          </a:xfrm>
        </p:spPr>
        <p:txBody>
          <a:bodyPr>
            <a:normAutofit fontScale="90000"/>
          </a:bodyPr>
          <a:lstStyle/>
          <a:p>
            <a:r>
              <a:rPr lang="en-GB" dirty="0">
                <a:latin typeface="Calibri" panose="020F0502020204030204" pitchFamily="34" charset="0"/>
                <a:cs typeface="Calibri" panose="020F0502020204030204" pitchFamily="34" charset="0"/>
              </a:rPr>
              <a:t>The University’s Commitment to Sustainability</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idx="1"/>
          </p:nvPr>
        </p:nvSpPr>
        <p:spPr>
          <a:xfrm>
            <a:off x="457200" y="1844824"/>
            <a:ext cx="8229600" cy="4229065"/>
          </a:xfrm>
        </p:spPr>
        <p:txBody>
          <a:bodyPr>
            <a:normAutofit fontScale="77500" lnSpcReduction="20000"/>
          </a:bodyPr>
          <a:lstStyle/>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Net Zero by 2050:</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Loughborough University is committed to achieving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Net Zero Carbon Emissions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by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2050</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as part of its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University Strategy</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a:t>
            </a:r>
          </a:p>
          <a:p>
            <a:pPr marL="0" indent="0">
              <a:buNone/>
            </a:pPr>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Signatory of the SDG Accord:</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Loughborough University is a proud signatory of the United Nations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Sustainable Development Goals (SDG)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Accord, demonstrating our commitment to tackling global challenges like climate change, resource conservation, and environmental protection.</a:t>
            </a:r>
          </a:p>
          <a:p>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Impact on Rankings:</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Our efforts related to the SDGs contribute to our performance in the </a:t>
            </a:r>
            <a:r>
              <a:rPr lang="en-GB" sz="2000" b="1" dirty="0" err="1">
                <a:solidFill>
                  <a:srgbClr val="333333"/>
                </a:solidFill>
                <a:latin typeface="Calibri" panose="020F0502020204030204" pitchFamily="34" charset="0"/>
                <a:ea typeface="Ebrima" panose="02000000000000000000" pitchFamily="2" charset="0"/>
                <a:cs typeface="Calibri" panose="020F0502020204030204" pitchFamily="34" charset="0"/>
              </a:rPr>
              <a:t>THE</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 Impact Rankings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and other national sustainability awards.</a:t>
            </a:r>
          </a:p>
          <a:p>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ISO14001 Accreditation:</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Sustainable lab processes also support the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University’s ISO14001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accredited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Environmental Management System (EMS)</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helping to manage our environmental responsibilities.</a:t>
            </a:r>
          </a:p>
          <a:p>
            <a:pPr marL="0" indent="0">
              <a:buNone/>
            </a:pPr>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Sustainability Initiatives:</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Initiatives like the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Carbon Action Planner (CAP)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and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LEAF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drive the University’s sustainability agenda, particularly in high-impact areas like research labs.</a:t>
            </a:r>
          </a:p>
        </p:txBody>
      </p:sp>
    </p:spTree>
    <p:extLst>
      <p:ext uri="{BB962C8B-B14F-4D97-AF65-F5344CB8AC3E}">
        <p14:creationId xmlns:p14="http://schemas.microsoft.com/office/powerpoint/2010/main" val="379078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Environmental Impact of Laboratories</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idx="1"/>
          </p:nvPr>
        </p:nvSpPr>
        <p:spPr/>
        <p:txBody>
          <a:bodyPr>
            <a:normAutofit/>
          </a:bodyPr>
          <a:lstStyle/>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High Energy Consumption:</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Labs use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3-10 times more energy per m²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than office spaces, mainly due to equipment operation and maintaining environmental conditions.</a:t>
            </a:r>
          </a:p>
          <a:p>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Plastic &amp; Carbon Emissions:</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Labs contribute significantly to global waste. In 2014,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1.8% of the world’s plastic waste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came from lab spaces. Lab consumables and equipment also have a high embodied carbon footprint.</a:t>
            </a:r>
          </a:p>
          <a:p>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Research Reproducibility:</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The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Crisis of Reproducibility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wastes valuable resources. Unreproducible research represents a major sustainability challenge, as it leads to inefficient use of materials, time, and energy.</a:t>
            </a:r>
          </a:p>
        </p:txBody>
      </p:sp>
    </p:spTree>
    <p:extLst>
      <p:ext uri="{BB962C8B-B14F-4D97-AF65-F5344CB8AC3E}">
        <p14:creationId xmlns:p14="http://schemas.microsoft.com/office/powerpoint/2010/main" val="382363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LEAF: What is it?</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idx="1"/>
          </p:nvPr>
        </p:nvSpPr>
        <p:spPr/>
        <p:txBody>
          <a:bodyPr>
            <a:normAutofit/>
          </a:bodyPr>
          <a:lstStyle/>
          <a:p>
            <a:pPr marL="0" indent="0">
              <a:buNone/>
            </a:pP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The </a:t>
            </a:r>
            <a:r>
              <a:rPr lang="en-GB" sz="2000" b="1" dirty="0">
                <a:solidFill>
                  <a:srgbClr val="333333"/>
                </a:solidFill>
                <a:latin typeface="Calibri" panose="020F0502020204030204" pitchFamily="34" charset="0"/>
                <a:ea typeface="Ebrima" panose="02000000000000000000" pitchFamily="2" charset="0"/>
                <a:cs typeface="Calibri" panose="020F0502020204030204" pitchFamily="34" charset="0"/>
              </a:rPr>
              <a:t>Laboratory Efficiency Assessment Framework (LEAF) </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is a tool designed to help labs reduce their environmental impact while maintaining research quality. It focuses on:</a:t>
            </a: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Energy Efficiency:</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Reducing energy consumption of equipment (e.g., fume cupboards, freezers).</a:t>
            </a:r>
          </a:p>
          <a:p>
            <a:r>
              <a:rPr lang="en-GB" sz="2000" b="1" dirty="0">
                <a:solidFill>
                  <a:srgbClr val="330066"/>
                </a:solidFill>
                <a:latin typeface="Calibri" panose="020F0502020204030204" pitchFamily="34" charset="0"/>
                <a:cs typeface="Calibri" panose="020F0502020204030204" pitchFamily="34" charset="0"/>
              </a:rPr>
              <a:t>Water Efficiency: </a:t>
            </a:r>
            <a:r>
              <a:rPr lang="en-GB" sz="2000" dirty="0">
                <a:latin typeface="Calibri" panose="020F0502020204030204" pitchFamily="34" charset="0"/>
                <a:cs typeface="Calibri" panose="020F0502020204030204" pitchFamily="34" charset="0"/>
              </a:rPr>
              <a:t>Reducing water use and considering water-efficient practices when operating lab equipment and processes.</a:t>
            </a:r>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Waste Reduction:</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Promoting recycling and reducing single-use plastics.</a:t>
            </a:r>
          </a:p>
          <a:p>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Sustainable Resource Management:</a:t>
            </a: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 Optimising the use of consumables and encouraging resource sharing.</a:t>
            </a:r>
          </a:p>
        </p:txBody>
      </p:sp>
    </p:spTree>
    <p:extLst>
      <p:ext uri="{BB962C8B-B14F-4D97-AF65-F5344CB8AC3E}">
        <p14:creationId xmlns:p14="http://schemas.microsoft.com/office/powerpoint/2010/main" val="423928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LEAF Certification Levels</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p:txBody>
          <a:bodyPr>
            <a:normAutofit/>
          </a:bodyPr>
          <a:lstStyle/>
          <a:p>
            <a:pPr marL="0" indent="0">
              <a:buNone/>
            </a:pPr>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Labs can achieve Bronze, Silver, or Gold certification by adopting sustainable practices to lower their environmental footprint.</a:t>
            </a:r>
          </a:p>
          <a:p>
            <a:pPr marL="0" indent="0">
              <a:buNone/>
            </a:pPr>
            <a:r>
              <a:rPr lang="en-GB" sz="2000" b="1" dirty="0">
                <a:solidFill>
                  <a:srgbClr val="330066"/>
                </a:solidFill>
                <a:latin typeface="Calibri" panose="020F0502020204030204" pitchFamily="34" charset="0"/>
                <a:ea typeface="Ebrima" panose="02000000000000000000" pitchFamily="2" charset="0"/>
                <a:cs typeface="Calibri" panose="020F0502020204030204" pitchFamily="34" charset="0"/>
              </a:rPr>
              <a:t>Benefits:</a:t>
            </a:r>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a:p>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Contributes to Loughborough University’s goal of Net Zero Carbon by 2050.</a:t>
            </a:r>
          </a:p>
          <a:p>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Strengthens research funding bids, particularly for organisations like UKRI.</a:t>
            </a:r>
          </a:p>
          <a:p>
            <a:r>
              <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rPr>
              <a:t>Improves research efficiency and reproducibility.</a:t>
            </a:r>
          </a:p>
          <a:p>
            <a:r>
              <a:rPr lang="en-GB" sz="2000" dirty="0">
                <a:latin typeface="Calibri" panose="020F0502020204030204" pitchFamily="34" charset="0"/>
                <a:cs typeface="Calibri" panose="020F0502020204030204" pitchFamily="34" charset="0"/>
              </a:rPr>
              <a:t>Reducing waste can </a:t>
            </a:r>
            <a:r>
              <a:rPr lang="en-GB" sz="2000" b="1" dirty="0">
                <a:latin typeface="Calibri" panose="020F0502020204030204" pitchFamily="34" charset="0"/>
                <a:cs typeface="Calibri" panose="020F0502020204030204" pitchFamily="34" charset="0"/>
              </a:rPr>
              <a:t>save money</a:t>
            </a:r>
            <a:r>
              <a:rPr lang="en-GB" sz="2000" dirty="0">
                <a:latin typeface="Calibri" panose="020F0502020204030204" pitchFamily="34" charset="0"/>
                <a:cs typeface="Calibri" panose="020F0502020204030204" pitchFamily="34" charset="0"/>
              </a:rPr>
              <a:t>, which helps protect resources and potentially jobs.</a:t>
            </a:r>
          </a:p>
          <a:p>
            <a:endParaRPr lang="en-GB" sz="2000" dirty="0">
              <a:solidFill>
                <a:srgbClr val="333333"/>
              </a:solidFill>
              <a:latin typeface="Calibri" panose="020F0502020204030204" pitchFamily="34" charset="0"/>
              <a:ea typeface="Ebrima" panose="02000000000000000000" pitchFamily="2" charset="0"/>
              <a:cs typeface="Calibri" panose="020F0502020204030204" pitchFamily="34" charset="0"/>
            </a:endParaRP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p:txBody>
          <a:bodyPr>
            <a:normAutofit/>
          </a:bodyPr>
          <a:lstStyle/>
          <a:p>
            <a:r>
              <a:rPr lang="en-GB" sz="1800" dirty="0">
                <a:latin typeface="Calibri" panose="020F0502020204030204" pitchFamily="34" charset="0"/>
                <a:cs typeface="Calibri" panose="020F0502020204030204" pitchFamily="34" charset="0"/>
              </a:rPr>
              <a:t>[Pictures of Awards/Certification – add any certification your lab has been awarded]</a:t>
            </a:r>
          </a:p>
        </p:txBody>
      </p:sp>
    </p:spTree>
    <p:extLst>
      <p:ext uri="{BB962C8B-B14F-4D97-AF65-F5344CB8AC3E}">
        <p14:creationId xmlns:p14="http://schemas.microsoft.com/office/powerpoint/2010/main" val="923440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Energy Efficiency in the Lab</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419056" cy="4229065"/>
          </a:xfrm>
        </p:spPr>
        <p:txBody>
          <a:bodyPr>
            <a:noAutofit/>
          </a:bodyPr>
          <a:lstStyle/>
          <a:p>
            <a:pPr marL="0" indent="0">
              <a:buNone/>
            </a:pPr>
            <a:r>
              <a:rPr lang="en-GB" sz="1400" dirty="0">
                <a:latin typeface="Calibri" panose="020F0502020204030204" pitchFamily="34" charset="0"/>
                <a:cs typeface="Calibri" panose="020F0502020204030204" pitchFamily="34" charset="0"/>
              </a:rPr>
              <a:t>As lab users, there are simple actions you can take to reduce energy consumption:</a:t>
            </a:r>
          </a:p>
          <a:p>
            <a:pPr>
              <a:buFont typeface="Arial" panose="020B0604020202020204" pitchFamily="34" charset="0"/>
              <a:buChar char="•"/>
            </a:pPr>
            <a:r>
              <a:rPr lang="en-GB" sz="1400" b="1" dirty="0">
                <a:solidFill>
                  <a:srgbClr val="330066"/>
                </a:solidFill>
                <a:latin typeface="Calibri" panose="020F0502020204030204" pitchFamily="34" charset="0"/>
                <a:cs typeface="Calibri" panose="020F0502020204030204" pitchFamily="34" charset="0"/>
              </a:rPr>
              <a:t>Switch off equipment</a:t>
            </a:r>
            <a:r>
              <a:rPr lang="en-GB" sz="1400" dirty="0">
                <a:solidFill>
                  <a:srgbClr val="330066"/>
                </a:solidFill>
                <a:latin typeface="Calibri" panose="020F0502020204030204" pitchFamily="34" charset="0"/>
                <a:cs typeface="Calibri" panose="020F0502020204030204" pitchFamily="34" charset="0"/>
              </a:rPr>
              <a:t> </a:t>
            </a:r>
            <a:r>
              <a:rPr lang="en-GB" sz="1400" dirty="0">
                <a:latin typeface="Calibri" panose="020F0502020204030204" pitchFamily="34" charset="0"/>
                <a:cs typeface="Calibri" panose="020F0502020204030204" pitchFamily="34" charset="0"/>
              </a:rPr>
              <a:t>when not in use, particularly high-energy items like fume cupboards, incubators, and freezers.</a:t>
            </a:r>
          </a:p>
          <a:p>
            <a:pPr>
              <a:buFont typeface="Arial" panose="020B0604020202020204" pitchFamily="34" charset="0"/>
              <a:buChar char="•"/>
            </a:pPr>
            <a:r>
              <a:rPr lang="en-GB" sz="1400" dirty="0">
                <a:latin typeface="Calibri" panose="020F0502020204030204" pitchFamily="34" charset="0"/>
                <a:cs typeface="Calibri" panose="020F0502020204030204" pitchFamily="34" charset="0"/>
              </a:rPr>
              <a:t>Use </a:t>
            </a:r>
            <a:r>
              <a:rPr lang="en-GB" sz="1400" b="1" dirty="0">
                <a:solidFill>
                  <a:srgbClr val="330066"/>
                </a:solidFill>
                <a:latin typeface="Calibri" panose="020F0502020204030204" pitchFamily="34" charset="0"/>
                <a:cs typeface="Calibri" panose="020F0502020204030204" pitchFamily="34" charset="0"/>
              </a:rPr>
              <a:t>energy-saving modes</a:t>
            </a:r>
            <a:r>
              <a:rPr lang="en-GB" sz="1400" dirty="0">
                <a:latin typeface="Calibri" panose="020F0502020204030204" pitchFamily="34" charset="0"/>
                <a:cs typeface="Calibri" panose="020F0502020204030204" pitchFamily="34" charset="0"/>
              </a:rPr>
              <a:t> (e.g., standby or sleep settings) on lab equipment whenever available.</a:t>
            </a:r>
          </a:p>
          <a:p>
            <a:pPr>
              <a:buFont typeface="Arial" panose="020B0604020202020204" pitchFamily="34" charset="0"/>
              <a:buChar char="•"/>
            </a:pPr>
            <a:r>
              <a:rPr lang="en-GB" sz="1400" b="1" dirty="0">
                <a:solidFill>
                  <a:srgbClr val="330066"/>
                </a:solidFill>
                <a:latin typeface="Calibri" panose="020F0502020204030204" pitchFamily="34" charset="0"/>
                <a:cs typeface="Calibri" panose="020F0502020204030204" pitchFamily="34" charset="0"/>
              </a:rPr>
              <a:t>Consolidate equipment usage</a:t>
            </a:r>
            <a:r>
              <a:rPr lang="en-GB" sz="1400" dirty="0">
                <a:solidFill>
                  <a:srgbClr val="330066"/>
                </a:solidFill>
                <a:latin typeface="Calibri" panose="020F0502020204030204" pitchFamily="34" charset="0"/>
                <a:cs typeface="Calibri" panose="020F0502020204030204" pitchFamily="34" charset="0"/>
              </a:rPr>
              <a:t> </a:t>
            </a:r>
            <a:r>
              <a:rPr lang="en-GB" sz="1400" dirty="0">
                <a:latin typeface="Calibri" panose="020F0502020204030204" pitchFamily="34" charset="0"/>
                <a:cs typeface="Calibri" panose="020F0502020204030204" pitchFamily="34" charset="0"/>
              </a:rPr>
              <a:t>– where possible, share communal fridges, freezers, or other devices to avoid overuse of personal equipment.</a:t>
            </a:r>
          </a:p>
          <a:p>
            <a:pPr>
              <a:buFont typeface="Arial" panose="020B0604020202020204" pitchFamily="34" charset="0"/>
              <a:buChar char="•"/>
            </a:pPr>
            <a:r>
              <a:rPr lang="en-GB" sz="1400" b="1" dirty="0">
                <a:solidFill>
                  <a:srgbClr val="330066"/>
                </a:solidFill>
                <a:latin typeface="Calibri" panose="020F0502020204030204" pitchFamily="34" charset="0"/>
                <a:cs typeface="Calibri" panose="020F0502020204030204" pitchFamily="34" charset="0"/>
              </a:rPr>
              <a:t>Report any faulty equipment</a:t>
            </a:r>
            <a:r>
              <a:rPr lang="en-GB" sz="1400" dirty="0">
                <a:solidFill>
                  <a:srgbClr val="330066"/>
                </a:solidFill>
                <a:latin typeface="Calibri" panose="020F0502020204030204" pitchFamily="34" charset="0"/>
                <a:cs typeface="Calibri" panose="020F0502020204030204" pitchFamily="34" charset="0"/>
              </a:rPr>
              <a:t> </a:t>
            </a:r>
            <a:r>
              <a:rPr lang="en-GB" sz="1400" dirty="0">
                <a:latin typeface="Calibri" panose="020F0502020204030204" pitchFamily="34" charset="0"/>
                <a:cs typeface="Calibri" panose="020F0502020204030204" pitchFamily="34" charset="0"/>
              </a:rPr>
              <a:t>that could be wasting energy, such as freezers or fridges not maintaining the correct temperature.</a:t>
            </a:r>
          </a:p>
          <a:p>
            <a:r>
              <a:rPr lang="en-GB" sz="1400" b="1" dirty="0">
                <a:latin typeface="Calibri" panose="020F0502020204030204" pitchFamily="34" charset="0"/>
                <a:cs typeface="Calibri" panose="020F0502020204030204" pitchFamily="34" charset="0"/>
              </a:rPr>
              <a:t> </a:t>
            </a:r>
            <a:r>
              <a:rPr lang="en-GB" sz="1400" b="1" dirty="0">
                <a:solidFill>
                  <a:srgbClr val="330066"/>
                </a:solidFill>
                <a:latin typeface="Calibri" panose="020F0502020204030204" pitchFamily="34" charset="0"/>
                <a:cs typeface="Calibri" panose="020F0502020204030204" pitchFamily="34" charset="0"/>
              </a:rPr>
              <a:t>Energy-efficient equipment:</a:t>
            </a:r>
            <a:r>
              <a:rPr lang="en-GB" sz="1400" dirty="0">
                <a:solidFill>
                  <a:srgbClr val="330066"/>
                </a:solidFill>
                <a:latin typeface="Calibri" panose="020F0502020204030204" pitchFamily="34" charset="0"/>
                <a:cs typeface="Calibri" panose="020F0502020204030204" pitchFamily="34" charset="0"/>
              </a:rPr>
              <a:t>  </a:t>
            </a:r>
            <a:r>
              <a:rPr lang="en-GB" sz="1400" dirty="0">
                <a:latin typeface="Calibri" panose="020F0502020204030204" pitchFamily="34" charset="0"/>
                <a:cs typeface="Calibri" panose="020F0502020204030204" pitchFamily="34" charset="0"/>
              </a:rPr>
              <a:t>Consider purchasing more energy-efficient equipment. This may be expensive so conduct a </a:t>
            </a:r>
            <a:r>
              <a:rPr lang="en-GB" sz="1400" b="1" dirty="0">
                <a:latin typeface="Calibri" panose="020F0502020204030204" pitchFamily="34" charset="0"/>
                <a:cs typeface="Calibri" panose="020F0502020204030204" pitchFamily="34" charset="0"/>
              </a:rPr>
              <a:t>lifecycle assessment</a:t>
            </a:r>
            <a:r>
              <a:rPr lang="en-GB" sz="1400" dirty="0">
                <a:latin typeface="Calibri" panose="020F0502020204030204" pitchFamily="34" charset="0"/>
                <a:cs typeface="Calibri" panose="020F0502020204030204" pitchFamily="34" charset="0"/>
              </a:rPr>
              <a:t> before purchasing.</a:t>
            </a:r>
          </a:p>
          <a:p>
            <a:r>
              <a:rPr lang="en-GB" sz="1400" b="1" dirty="0">
                <a:solidFill>
                  <a:srgbClr val="330066"/>
                </a:solidFill>
                <a:latin typeface="Calibri" panose="020F0502020204030204" pitchFamily="34" charset="0"/>
                <a:cs typeface="Calibri" panose="020F0502020204030204" pitchFamily="34" charset="0"/>
              </a:rPr>
              <a:t>Monitor energy use: </a:t>
            </a:r>
            <a:r>
              <a:rPr lang="en-GB" sz="1400" dirty="0">
                <a:latin typeface="Calibri" panose="020F0502020204030204" pitchFamily="34" charset="0"/>
                <a:cs typeface="Calibri" panose="020F0502020204030204" pitchFamily="34" charset="0"/>
              </a:rPr>
              <a:t>Track the energy consumption of old or inefficient equipment (e.g., freezers), as older devices may consume significantly more energy.</a:t>
            </a:r>
          </a:p>
          <a:p>
            <a:endParaRPr lang="en-GB" sz="1600" dirty="0">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6876256" y="1604798"/>
            <a:ext cx="1810544" cy="1608177"/>
          </a:xfrm>
        </p:spPr>
        <p:txBody>
          <a:bodyPr>
            <a:normAutofit/>
          </a:bodyPr>
          <a:lstStyle/>
          <a:p>
            <a:r>
              <a:rPr lang="en-GB" sz="1800" dirty="0">
                <a:latin typeface="Calibri" panose="020F0502020204030204" pitchFamily="34" charset="0"/>
                <a:cs typeface="Calibri" panose="020F0502020204030204" pitchFamily="34" charset="0"/>
              </a:rPr>
              <a:t>[</a:t>
            </a:r>
            <a:r>
              <a:rPr lang="en-GB" sz="1800" i="1" dirty="0">
                <a:latin typeface="Calibri" panose="020F0502020204030204" pitchFamily="34" charset="0"/>
                <a:cs typeface="Calibri" panose="020F0502020204030204" pitchFamily="34" charset="0"/>
              </a:rPr>
              <a:t>Pictures of Fume cupboard, Shut the Sash Stickers, It’s Better Off Stickering </a:t>
            </a:r>
            <a:r>
              <a:rPr lang="en-GB" sz="18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488292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Using Fume Cupboards Efficiently</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0" indent="0">
              <a:buNone/>
            </a:pPr>
            <a:r>
              <a:rPr lang="en-GB" sz="1600" dirty="0">
                <a:latin typeface="Calibri" panose="020F0502020204030204" pitchFamily="34" charset="0"/>
                <a:cs typeface="Calibri" panose="020F0502020204030204" pitchFamily="34" charset="0"/>
              </a:rPr>
              <a:t>Fume cupboards are one of the most energy-hungry pieces of lab equipment, but lab users can reduce their impact by:</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Close the sash</a:t>
            </a:r>
            <a:r>
              <a:rPr lang="en-GB" sz="1600" dirty="0">
                <a:latin typeface="Calibri" panose="020F0502020204030204" pitchFamily="34" charset="0"/>
                <a:cs typeface="Calibri" panose="020F0502020204030204" pitchFamily="34" charset="0"/>
              </a:rPr>
              <a:t> when the fume cupboard is not in use – this simple action can cut energy use by up to 50%.</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Keep the sash as low as possible</a:t>
            </a:r>
            <a:r>
              <a:rPr lang="en-GB" sz="1600" dirty="0">
                <a:latin typeface="Calibri" panose="020F0502020204030204" pitchFamily="34" charset="0"/>
                <a:cs typeface="Calibri" panose="020F0502020204030204" pitchFamily="34" charset="0"/>
              </a:rPr>
              <a:t> when using the fume cupboard to improve airflow and minimise energy waste.</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Ensure the cupboard is clear of clutter</a:t>
            </a:r>
            <a:r>
              <a:rPr lang="en-GB" sz="1600" dirty="0">
                <a:latin typeface="Calibri" panose="020F0502020204030204" pitchFamily="34" charset="0"/>
                <a:cs typeface="Calibri" panose="020F0502020204030204" pitchFamily="34" charset="0"/>
              </a:rPr>
              <a:t> to allow for proper airflow and more efficient operation.</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Only use the fume cupboard when necessary</a:t>
            </a:r>
            <a:r>
              <a:rPr lang="en-GB" sz="1600" dirty="0">
                <a:latin typeface="Calibri" panose="020F0502020204030204" pitchFamily="34" charset="0"/>
                <a:cs typeface="Calibri" panose="020F0502020204030204" pitchFamily="34" charset="0"/>
              </a:rPr>
              <a:t> – consider alternatives if your experiment doesn’t require ventilation.</a:t>
            </a:r>
          </a:p>
          <a:p>
            <a:pPr>
              <a:buFont typeface="Arial" panose="020B0604020202020204" pitchFamily="34" charset="0"/>
              <a:buChar char="•"/>
            </a:pPr>
            <a:r>
              <a:rPr lang="en-GB" sz="1600" b="1" dirty="0">
                <a:latin typeface="Calibri" panose="020F0502020204030204" pitchFamily="34" charset="0"/>
                <a:cs typeface="Calibri" panose="020F0502020204030204" pitchFamily="34" charset="0"/>
              </a:rPr>
              <a:t>Avoid using fume cupboards for long-term storage</a:t>
            </a:r>
            <a:r>
              <a:rPr lang="en-GB" sz="1600" dirty="0">
                <a:latin typeface="Calibri" panose="020F0502020204030204" pitchFamily="34" charset="0"/>
                <a:cs typeface="Calibri" panose="020F0502020204030204" pitchFamily="34" charset="0"/>
              </a:rPr>
              <a:t> of chemicals or equipment, as this can block airflow and waste energy.</a:t>
            </a: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380312" y="1604798"/>
            <a:ext cx="1306488" cy="3648405"/>
          </a:xfrm>
        </p:spPr>
        <p:txBody>
          <a:bodyPr>
            <a:normAutofit/>
          </a:bodyPr>
          <a:lstStyle/>
          <a:p>
            <a:r>
              <a:rPr lang="en-GB" sz="1800" dirty="0">
                <a:latin typeface="Calibri" panose="020F0502020204030204" pitchFamily="34" charset="0"/>
                <a:cs typeface="Calibri" panose="020F0502020204030204" pitchFamily="34" charset="0"/>
              </a:rPr>
              <a:t>[</a:t>
            </a:r>
            <a:r>
              <a:rPr lang="en-GB" sz="1800" i="1" dirty="0">
                <a:latin typeface="Calibri" panose="020F0502020204030204" pitchFamily="34" charset="0"/>
                <a:cs typeface="Calibri" panose="020F0502020204030204" pitchFamily="34" charset="0"/>
              </a:rPr>
              <a:t>Pictures of featuring suggestions listed</a:t>
            </a:r>
            <a:r>
              <a:rPr lang="en-GB" sz="18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500195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FBCFC-9919-0D09-8350-EB50ADBD89BD}"/>
              </a:ext>
            </a:extLst>
          </p:cNvPr>
          <p:cNvSpPr>
            <a:spLocks noGrp="1"/>
          </p:cNvSpPr>
          <p:nvPr>
            <p:ph type="title"/>
          </p:nvPr>
        </p:nvSpPr>
        <p:spPr/>
        <p:txBody>
          <a:bodyPr>
            <a:normAutofit/>
          </a:bodyPr>
          <a:lstStyle/>
          <a:p>
            <a:r>
              <a:rPr lang="en-GB" dirty="0">
                <a:latin typeface="Calibri" panose="020F0502020204030204" pitchFamily="34" charset="0"/>
                <a:cs typeface="Calibri" panose="020F0502020204030204" pitchFamily="34" charset="0"/>
              </a:rPr>
              <a:t>Reducing Waste in the Lab</a:t>
            </a:r>
          </a:p>
        </p:txBody>
      </p:sp>
      <p:sp>
        <p:nvSpPr>
          <p:cNvPr id="3" name="Content Placeholder 2">
            <a:extLst>
              <a:ext uri="{FF2B5EF4-FFF2-40B4-BE49-F238E27FC236}">
                <a16:creationId xmlns:a16="http://schemas.microsoft.com/office/drawing/2014/main" id="{87CD64B2-E468-C145-8544-AF88E0F9636D}"/>
              </a:ext>
            </a:extLst>
          </p:cNvPr>
          <p:cNvSpPr>
            <a:spLocks noGrp="1"/>
          </p:cNvSpPr>
          <p:nvPr>
            <p:ph sz="half" idx="1"/>
          </p:nvPr>
        </p:nvSpPr>
        <p:spPr>
          <a:xfrm>
            <a:off x="457200" y="1600202"/>
            <a:ext cx="6563072" cy="4229065"/>
          </a:xfrm>
        </p:spPr>
        <p:txBody>
          <a:bodyPr>
            <a:noAutofit/>
          </a:bodyPr>
          <a:lstStyle/>
          <a:p>
            <a:pPr marL="0" indent="0">
              <a:buNone/>
            </a:pPr>
            <a:r>
              <a:rPr lang="en-GB" sz="1600" dirty="0">
                <a:latin typeface="Calibri" panose="020F0502020204030204" pitchFamily="34" charset="0"/>
                <a:cs typeface="Calibri" panose="020F0502020204030204" pitchFamily="34" charset="0"/>
              </a:rPr>
              <a:t>Lab users can make a significant impact by reducing waste through a few key actions:</a:t>
            </a:r>
          </a:p>
          <a:p>
            <a:r>
              <a:rPr lang="en-GB" sz="1600" b="1" dirty="0">
                <a:latin typeface="Calibri" panose="020F0502020204030204" pitchFamily="34" charset="0"/>
                <a:cs typeface="Calibri" panose="020F0502020204030204" pitchFamily="34" charset="0"/>
              </a:rPr>
              <a:t>Minimise single-use plastics</a:t>
            </a:r>
            <a:r>
              <a:rPr lang="en-GB" sz="1600" dirty="0">
                <a:latin typeface="Calibri" panose="020F0502020204030204" pitchFamily="34" charset="0"/>
                <a:cs typeface="Calibri" panose="020F0502020204030204" pitchFamily="34" charset="0"/>
              </a:rPr>
              <a:t>: Where possible, opt for reusable alternatives such as glass pipettes, bottles, and containers instead of disposable plastic.</a:t>
            </a:r>
          </a:p>
          <a:p>
            <a:r>
              <a:rPr lang="en-GB" sz="1600" b="1" dirty="0">
                <a:latin typeface="Calibri" panose="020F0502020204030204" pitchFamily="34" charset="0"/>
                <a:cs typeface="Calibri" panose="020F0502020204030204" pitchFamily="34" charset="0"/>
              </a:rPr>
              <a:t>Plan experiments carefully</a:t>
            </a:r>
            <a:r>
              <a:rPr lang="en-GB" sz="1600" dirty="0">
                <a:latin typeface="Calibri" panose="020F0502020204030204" pitchFamily="34" charset="0"/>
                <a:cs typeface="Calibri" panose="020F0502020204030204" pitchFamily="34" charset="0"/>
              </a:rPr>
              <a:t>: Prepare only what you need to avoid generating unnecessary waste, particularly with consumables like chemicals and reagents.</a:t>
            </a:r>
          </a:p>
          <a:p>
            <a:r>
              <a:rPr lang="en-GB" sz="1600" b="1" dirty="0">
                <a:latin typeface="Calibri" panose="020F0502020204030204" pitchFamily="34" charset="0"/>
                <a:cs typeface="Calibri" panose="020F0502020204030204" pitchFamily="34" charset="0"/>
              </a:rPr>
              <a:t>Recycle appropriately</a:t>
            </a:r>
            <a:r>
              <a:rPr lang="en-GB" sz="1600" dirty="0">
                <a:latin typeface="Calibri" panose="020F0502020204030204" pitchFamily="34" charset="0"/>
                <a:cs typeface="Calibri" panose="020F0502020204030204" pitchFamily="34" charset="0"/>
              </a:rPr>
              <a:t>: Follow lab-specific recycling guidelines for items like plastic, glass, and paper. Ensure all recyclable materials are clean and correctly disposed of in designated bins.</a:t>
            </a:r>
          </a:p>
          <a:p>
            <a:r>
              <a:rPr lang="en-GB" sz="1600" b="1" dirty="0">
                <a:latin typeface="Calibri" panose="020F0502020204030204" pitchFamily="34" charset="0"/>
                <a:cs typeface="Calibri" panose="020F0502020204030204" pitchFamily="34" charset="0"/>
              </a:rPr>
              <a:t>Reduce chemical waste</a:t>
            </a:r>
            <a:r>
              <a:rPr lang="en-GB" sz="1600" dirty="0">
                <a:latin typeface="Calibri" panose="020F0502020204030204" pitchFamily="34" charset="0"/>
                <a:cs typeface="Calibri" panose="020F0502020204030204" pitchFamily="34" charset="0"/>
              </a:rPr>
              <a:t>: Scale down experiments where feasible, and share surplus chemicals with other users to avoid over-ordering.</a:t>
            </a:r>
          </a:p>
          <a:p>
            <a:r>
              <a:rPr lang="en-GB" sz="1600" b="1" dirty="0">
                <a:latin typeface="Calibri" panose="020F0502020204030204" pitchFamily="34" charset="0"/>
                <a:cs typeface="Calibri" panose="020F0502020204030204" pitchFamily="34" charset="0"/>
              </a:rPr>
              <a:t>Avoid overstocking</a:t>
            </a:r>
            <a:r>
              <a:rPr lang="en-GB" sz="1600" dirty="0">
                <a:latin typeface="Calibri" panose="020F0502020204030204" pitchFamily="34" charset="0"/>
                <a:cs typeface="Calibri" panose="020F0502020204030204" pitchFamily="34" charset="0"/>
              </a:rPr>
              <a:t>: Only take or order what you need to reduce excess consumables that may expire or go to waste.</a:t>
            </a:r>
          </a:p>
          <a:p>
            <a:endParaRPr lang="en-GB" sz="1600" dirty="0">
              <a:latin typeface="Calibri" panose="020F0502020204030204" pitchFamily="34" charset="0"/>
              <a:cs typeface="Calibri" panose="020F0502020204030204" pitchFamily="34" charset="0"/>
            </a:endParaRPr>
          </a:p>
        </p:txBody>
      </p:sp>
      <p:sp>
        <p:nvSpPr>
          <p:cNvPr id="4" name="Content Placeholder 3">
            <a:extLst>
              <a:ext uri="{FF2B5EF4-FFF2-40B4-BE49-F238E27FC236}">
                <a16:creationId xmlns:a16="http://schemas.microsoft.com/office/drawing/2014/main" id="{B34C99A7-874B-378F-82CA-E52706EEB3FE}"/>
              </a:ext>
            </a:extLst>
          </p:cNvPr>
          <p:cNvSpPr>
            <a:spLocks noGrp="1"/>
          </p:cNvSpPr>
          <p:nvPr>
            <p:ph sz="half" idx="2"/>
          </p:nvPr>
        </p:nvSpPr>
        <p:spPr>
          <a:xfrm>
            <a:off x="7164288" y="1604798"/>
            <a:ext cx="1872208" cy="2069091"/>
          </a:xfrm>
        </p:spPr>
        <p:txBody>
          <a:bodyPr>
            <a:normAutofit/>
          </a:bodyPr>
          <a:lstStyle/>
          <a:p>
            <a:r>
              <a:rPr lang="en-GB" sz="1600" dirty="0">
                <a:latin typeface="Calibri" panose="020F0502020204030204" pitchFamily="34" charset="0"/>
                <a:cs typeface="Calibri" panose="020F0502020204030204" pitchFamily="34" charset="0"/>
              </a:rPr>
              <a:t>[</a:t>
            </a:r>
            <a:r>
              <a:rPr lang="en-GB" sz="1600" i="1" dirty="0">
                <a:latin typeface="Calibri" panose="020F0502020204030204" pitchFamily="34" charset="0"/>
                <a:cs typeface="Calibri" panose="020F0502020204030204" pitchFamily="34" charset="0"/>
              </a:rPr>
              <a:t>Pictures of recycling bins, overstocked cabinets, chemical waste containers</a:t>
            </a:r>
            <a:r>
              <a:rPr lang="en-GB" sz="16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063745971"/>
      </p:ext>
    </p:extLst>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0B288F89456147B9D3B0FE40EBD976" ma:contentTypeVersion="12" ma:contentTypeDescription="Create a new document." ma:contentTypeScope="" ma:versionID="ebc9c6a21b681204e0fb3a54b0c7b144">
  <xsd:schema xmlns:xsd="http://www.w3.org/2001/XMLSchema" xmlns:xs="http://www.w3.org/2001/XMLSchema" xmlns:p="http://schemas.microsoft.com/office/2006/metadata/properties" xmlns:ns2="2b4ee21f-950c-4476-9292-f411b936f003" xmlns:ns3="8da20b8d-1b99-4f36-927b-5e93c135d3a2" targetNamespace="http://schemas.microsoft.com/office/2006/metadata/properties" ma:root="true" ma:fieldsID="19763547eb5650d6837a575a2cfb0656" ns2:_="" ns3:_="">
    <xsd:import namespace="2b4ee21f-950c-4476-9292-f411b936f003"/>
    <xsd:import namespace="8da20b8d-1b99-4f36-927b-5e93c135d3a2"/>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4ee21f-950c-4476-9292-f411b936f0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3b1f9f8-f5cc-49a8-8ca6-8016371bfcc4"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da20b8d-1b99-4f36-927b-5e93c135d3a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cacbd4a-dcc6-473f-ae92-ad3fc730c48e}" ma:internalName="TaxCatchAll" ma:showField="CatchAllData" ma:web="8da20b8d-1b99-4f36-927b-5e93c135d3a2">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b4ee21f-950c-4476-9292-f411b936f003">
      <Terms xmlns="http://schemas.microsoft.com/office/infopath/2007/PartnerControls"/>
    </lcf76f155ced4ddcb4097134ff3c332f>
    <TaxCatchAll xmlns="8da20b8d-1b99-4f36-927b-5e93c135d3a2" xsi:nil="true"/>
  </documentManagement>
</p:properties>
</file>

<file path=customXml/itemProps1.xml><?xml version="1.0" encoding="utf-8"?>
<ds:datastoreItem xmlns:ds="http://schemas.openxmlformats.org/officeDocument/2006/customXml" ds:itemID="{9614D857-7848-442B-98E1-FC6805BE84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4ee21f-950c-4476-9292-f411b936f003"/>
    <ds:schemaRef ds:uri="8da20b8d-1b99-4f36-927b-5e93c135d3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8BE87D-3FA7-4C1F-B869-3C6455BEDBE4}">
  <ds:schemaRefs>
    <ds:schemaRef ds:uri="http://schemas.microsoft.com/sharepoint/v3/contenttype/forms"/>
  </ds:schemaRefs>
</ds:datastoreItem>
</file>

<file path=customXml/itemProps3.xml><?xml version="1.0" encoding="utf-8"?>
<ds:datastoreItem xmlns:ds="http://schemas.openxmlformats.org/officeDocument/2006/customXml" ds:itemID="{DEA55001-0AA4-4A64-B18C-CA2F09B7E6E6}">
  <ds:schemaRefs>
    <ds:schemaRef ds:uri="http://schemas.microsoft.com/office/2006/metadata/properties"/>
    <ds:schemaRef ds:uri="http://schemas.microsoft.com/office/infopath/2007/PartnerControls"/>
    <ds:schemaRef ds:uri="2b4ee21f-950c-4476-9292-f411b936f003"/>
    <ds:schemaRef ds:uri="8da20b8d-1b99-4f36-927b-5e93c135d3a2"/>
  </ds:schemaRefs>
</ds:datastoreItem>
</file>

<file path=docProps/app.xml><?xml version="1.0" encoding="utf-8"?>
<Properties xmlns="http://schemas.openxmlformats.org/officeDocument/2006/extended-properties" xmlns:vt="http://schemas.openxmlformats.org/officeDocument/2006/docPropsVTypes">
  <Template/>
  <TotalTime>4078</TotalTime>
  <Words>3009</Words>
  <Application>Microsoft Office PowerPoint</Application>
  <PresentationFormat>On-screen Show (4:3)</PresentationFormat>
  <Paragraphs>226</Paragraphs>
  <Slides>19</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Arial</vt:lpstr>
      <vt:lpstr>Calibri</vt:lpstr>
      <vt:lpstr>DINOT</vt:lpstr>
      <vt:lpstr>Söhne</vt:lpstr>
      <vt:lpstr>Default Theme</vt:lpstr>
      <vt:lpstr>Sustainable Best Practices in [Lab Name, Room Number]</vt:lpstr>
      <vt:lpstr>Agenda</vt:lpstr>
      <vt:lpstr>The University’s Commitment to Sustainability</vt:lpstr>
      <vt:lpstr>Environmental Impact of Laboratories</vt:lpstr>
      <vt:lpstr>LEAF: What is it?</vt:lpstr>
      <vt:lpstr>LEAF Certification Levels</vt:lpstr>
      <vt:lpstr>Energy Efficiency in the Lab</vt:lpstr>
      <vt:lpstr>Using Fume Cupboards Efficiently</vt:lpstr>
      <vt:lpstr>Reducing Waste in the Lab</vt:lpstr>
      <vt:lpstr>Sustainable Chemical Use</vt:lpstr>
      <vt:lpstr>Water Conservation</vt:lpstr>
      <vt:lpstr>Using Lab Resources Efficiently</vt:lpstr>
      <vt:lpstr>Proper Disposal and Recycling</vt:lpstr>
      <vt:lpstr>How You Can Make a Difference</vt:lpstr>
      <vt:lpstr>How to Get Involved with LEAF</vt:lpstr>
      <vt:lpstr>Q&amp;A</vt:lpstr>
      <vt:lpstr>Additional Reading/Relevant Links</vt:lpstr>
      <vt:lpstr>Image Resources</vt:lpstr>
      <vt:lpstr>Thank You</vt:lpstr>
    </vt:vector>
  </TitlesOfParts>
  <Company>Loughborough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Walters</dc:creator>
  <cp:lastModifiedBy>Rainer Fernandes</cp:lastModifiedBy>
  <cp:revision>29</cp:revision>
  <dcterms:created xsi:type="dcterms:W3CDTF">2015-08-21T07:21:37Z</dcterms:created>
  <dcterms:modified xsi:type="dcterms:W3CDTF">2024-10-02T09:59:00Z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0x010100A40B288F89456147B9D3B0FE40EBD976</vt:lpwstr>
  </property>
</Properties>
</file>