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39" r:id="rId1"/>
  </p:sldMasterIdLst>
  <p:notesMasterIdLst>
    <p:notesMasterId r:id="rId72"/>
  </p:notesMasterIdLst>
  <p:handoutMasterIdLst>
    <p:handoutMasterId r:id="rId73"/>
  </p:handoutMasterIdLst>
  <p:sldIdLst>
    <p:sldId id="256" r:id="rId2"/>
    <p:sldId id="376" r:id="rId3"/>
    <p:sldId id="303" r:id="rId4"/>
    <p:sldId id="442" r:id="rId5"/>
    <p:sldId id="410" r:id="rId6"/>
    <p:sldId id="407" r:id="rId7"/>
    <p:sldId id="443" r:id="rId8"/>
    <p:sldId id="448" r:id="rId9"/>
    <p:sldId id="449" r:id="rId10"/>
    <p:sldId id="450" r:id="rId11"/>
    <p:sldId id="323" r:id="rId12"/>
    <p:sldId id="307" r:id="rId13"/>
    <p:sldId id="283" r:id="rId14"/>
    <p:sldId id="300" r:id="rId15"/>
    <p:sldId id="427" r:id="rId16"/>
    <p:sldId id="274" r:id="rId17"/>
    <p:sldId id="305" r:id="rId18"/>
    <p:sldId id="377" r:id="rId19"/>
    <p:sldId id="319" r:id="rId20"/>
    <p:sldId id="429" r:id="rId21"/>
    <p:sldId id="397" r:id="rId22"/>
    <p:sldId id="286" r:id="rId23"/>
    <p:sldId id="430" r:id="rId24"/>
    <p:sldId id="424" r:id="rId25"/>
    <p:sldId id="437" r:id="rId26"/>
    <p:sldId id="439" r:id="rId27"/>
    <p:sldId id="441" r:id="rId28"/>
    <p:sldId id="394" r:id="rId29"/>
    <p:sldId id="390" r:id="rId30"/>
    <p:sldId id="387" r:id="rId31"/>
    <p:sldId id="433" r:id="rId32"/>
    <p:sldId id="391" r:id="rId33"/>
    <p:sldId id="447" r:id="rId34"/>
    <p:sldId id="440" r:id="rId35"/>
    <p:sldId id="434" r:id="rId36"/>
    <p:sldId id="421" r:id="rId37"/>
    <p:sldId id="436" r:id="rId38"/>
    <p:sldId id="333" r:id="rId39"/>
    <p:sldId id="260" r:id="rId40"/>
    <p:sldId id="408" r:id="rId41"/>
    <p:sldId id="262" r:id="rId42"/>
    <p:sldId id="416" r:id="rId43"/>
    <p:sldId id="291" r:id="rId44"/>
    <p:sldId id="304" r:id="rId45"/>
    <p:sldId id="295" r:id="rId46"/>
    <p:sldId id="278" r:id="rId47"/>
    <p:sldId id="309" r:id="rId48"/>
    <p:sldId id="380" r:id="rId49"/>
    <p:sldId id="423" r:id="rId50"/>
    <p:sldId id="382" r:id="rId51"/>
    <p:sldId id="352" r:id="rId52"/>
    <p:sldId id="359" r:id="rId53"/>
    <p:sldId id="290" r:id="rId54"/>
    <p:sldId id="360" r:id="rId55"/>
    <p:sldId id="357" r:id="rId56"/>
    <p:sldId id="356" r:id="rId57"/>
    <p:sldId id="445" r:id="rId58"/>
    <p:sldId id="446" r:id="rId59"/>
    <p:sldId id="361" r:id="rId60"/>
    <p:sldId id="362" r:id="rId61"/>
    <p:sldId id="363" r:id="rId62"/>
    <p:sldId id="438" r:id="rId63"/>
    <p:sldId id="365" r:id="rId64"/>
    <p:sldId id="451" r:id="rId65"/>
    <p:sldId id="321" r:id="rId66"/>
    <p:sldId id="444" r:id="rId67"/>
    <p:sldId id="409" r:id="rId68"/>
    <p:sldId id="452" r:id="rId69"/>
    <p:sldId id="292" r:id="rId70"/>
    <p:sldId id="378" r:id="rId7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FF0066"/>
    <a:srgbClr val="000000"/>
    <a:srgbClr val="FF3300"/>
    <a:srgbClr val="FF66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539034-2C6C-4AB4-9840-A0575D9694E7}" v="85" dt="2023-08-15T10:28:27.4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3" autoAdjust="0"/>
    <p:restoredTop sz="94664" autoAdjust="0"/>
  </p:normalViewPr>
  <p:slideViewPr>
    <p:cSldViewPr>
      <p:cViewPr varScale="1">
        <p:scale>
          <a:sx n="104" d="100"/>
          <a:sy n="104" d="100"/>
        </p:scale>
        <p:origin x="1260" y="10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70" d="100"/>
          <a:sy n="70" d="100"/>
        </p:scale>
        <p:origin x="-281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slide" Target="slides/slide41.xml"/></Relationships>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11.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51.png"/><Relationship Id="rId7" Type="http://schemas.openxmlformats.org/officeDocument/2006/relationships/image" Target="../media/image84.png"/><Relationship Id="rId2" Type="http://schemas.openxmlformats.org/officeDocument/2006/relationships/image" Target="../media/image81.svg"/><Relationship Id="rId1" Type="http://schemas.openxmlformats.org/officeDocument/2006/relationships/image" Target="../media/image80.png"/><Relationship Id="rId6" Type="http://schemas.openxmlformats.org/officeDocument/2006/relationships/image" Target="../media/image83.svg"/><Relationship Id="rId5" Type="http://schemas.openxmlformats.org/officeDocument/2006/relationships/image" Target="../media/image82.png"/><Relationship Id="rId4" Type="http://schemas.openxmlformats.org/officeDocument/2006/relationships/image" Target="../media/image52.svg"/></Relationships>
</file>

<file path=ppt/diagrams/_rels/data13.xml.rels><?xml version="1.0" encoding="UTF-8" standalone="yes"?>
<Relationships xmlns="http://schemas.openxmlformats.org/package/2006/relationships"><Relationship Id="rId1" Type="http://schemas.openxmlformats.org/officeDocument/2006/relationships/hyperlink" Target="http://www.lboro.ac.uk/admin/hse/" TargetMode="External"/></Relationships>
</file>

<file path=ppt/diagrams/_rels/data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_rels/data4.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ata9.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51.png"/><Relationship Id="rId7" Type="http://schemas.openxmlformats.org/officeDocument/2006/relationships/image" Target="../media/image84.png"/><Relationship Id="rId2" Type="http://schemas.openxmlformats.org/officeDocument/2006/relationships/image" Target="../media/image81.svg"/><Relationship Id="rId1" Type="http://schemas.openxmlformats.org/officeDocument/2006/relationships/image" Target="../media/image80.png"/><Relationship Id="rId6" Type="http://schemas.openxmlformats.org/officeDocument/2006/relationships/image" Target="../media/image83.svg"/><Relationship Id="rId5" Type="http://schemas.openxmlformats.org/officeDocument/2006/relationships/image" Target="../media/image82.png"/><Relationship Id="rId4" Type="http://schemas.openxmlformats.org/officeDocument/2006/relationships/image" Target="../media/image52.svg"/></Relationships>
</file>

<file path=ppt/diagrams/_rels/drawing13.xml.rels><?xml version="1.0" encoding="UTF-8" standalone="yes"?>
<Relationships xmlns="http://schemas.openxmlformats.org/package/2006/relationships"><Relationship Id="rId1" Type="http://schemas.openxmlformats.org/officeDocument/2006/relationships/hyperlink" Target="http://www.lboro.ac.uk/admin/hse/"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_rels/drawing4.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rawing9.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0FBD7973-6811-4D10-9543-250779AB33E1}"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63761CF-5620-4027-84EF-EF618D7BF3E8}">
      <dgm:prSet/>
      <dgm:spPr/>
      <dgm:t>
        <a:bodyPr/>
        <a:lstStyle/>
        <a:p>
          <a:pPr>
            <a:lnSpc>
              <a:spcPct val="100000"/>
            </a:lnSpc>
          </a:pPr>
          <a:r>
            <a:rPr lang="en-GB" dirty="0"/>
            <a:t>The Laboratory Manager, or deputy, must be informed of any prior appointments . Any unexpected visitors must also report to the Laboratory Manager in case of any adverse events occurring that day. </a:t>
          </a:r>
          <a:endParaRPr lang="en-US" dirty="0"/>
        </a:p>
      </dgm:t>
    </dgm:pt>
    <dgm:pt modelId="{56B7E062-7994-4522-BBCB-36B5B4548DC7}" type="parTrans" cxnId="{3A369D29-8232-4E7F-AEF0-8AE8D6A23F3A}">
      <dgm:prSet/>
      <dgm:spPr/>
      <dgm:t>
        <a:bodyPr/>
        <a:lstStyle/>
        <a:p>
          <a:endParaRPr lang="en-US"/>
        </a:p>
      </dgm:t>
    </dgm:pt>
    <dgm:pt modelId="{14A5267D-CC72-4A52-A426-6112BD86A4D9}" type="sibTrans" cxnId="{3A369D29-8232-4E7F-AEF0-8AE8D6A23F3A}">
      <dgm:prSet/>
      <dgm:spPr/>
      <dgm:t>
        <a:bodyPr/>
        <a:lstStyle/>
        <a:p>
          <a:pPr>
            <a:lnSpc>
              <a:spcPct val="100000"/>
            </a:lnSpc>
          </a:pPr>
          <a:endParaRPr lang="en-US"/>
        </a:p>
      </dgm:t>
    </dgm:pt>
    <dgm:pt modelId="{A183501A-A894-43B1-8FA8-1A2453B501EC}">
      <dgm:prSet/>
      <dgm:spPr/>
      <dgm:t>
        <a:bodyPr/>
        <a:lstStyle/>
        <a:p>
          <a:pPr>
            <a:lnSpc>
              <a:spcPct val="100000"/>
            </a:lnSpc>
          </a:pPr>
          <a:r>
            <a:rPr lang="en-GB" dirty="0"/>
            <a:t>A Permit to Work ( PTW) form, available from the LEARN page , must be organised BEFORE the maintenance worker arrives and must be completed in their presence following a debrief of laboratory rules  from an authorised lab user ( If they require to enter the Laboratory area).</a:t>
          </a:r>
          <a:endParaRPr lang="en-US" dirty="0"/>
        </a:p>
      </dgm:t>
    </dgm:pt>
    <dgm:pt modelId="{368BBCCC-8406-4AB9-B003-AD1DB608163E}" type="parTrans" cxnId="{44C71E4E-A2D8-4DDE-AC20-5F69F13E568F}">
      <dgm:prSet/>
      <dgm:spPr/>
      <dgm:t>
        <a:bodyPr/>
        <a:lstStyle/>
        <a:p>
          <a:endParaRPr lang="en-US"/>
        </a:p>
      </dgm:t>
    </dgm:pt>
    <dgm:pt modelId="{A2C73702-4525-4F40-A7CF-CEBC40CD218A}" type="sibTrans" cxnId="{44C71E4E-A2D8-4DDE-AC20-5F69F13E568F}">
      <dgm:prSet/>
      <dgm:spPr/>
      <dgm:t>
        <a:bodyPr/>
        <a:lstStyle/>
        <a:p>
          <a:pPr>
            <a:lnSpc>
              <a:spcPct val="100000"/>
            </a:lnSpc>
          </a:pPr>
          <a:endParaRPr lang="en-US"/>
        </a:p>
      </dgm:t>
    </dgm:pt>
    <dgm:pt modelId="{0AB9427B-09CF-47A0-8EE3-4FC1CE4919A8}">
      <dgm:prSet/>
      <dgm:spPr/>
      <dgm:t>
        <a:bodyPr/>
        <a:lstStyle/>
        <a:p>
          <a:pPr>
            <a:lnSpc>
              <a:spcPct val="100000"/>
            </a:lnSpc>
          </a:pPr>
          <a:r>
            <a:rPr lang="en-GB"/>
            <a:t>All contractors, maintenance staff or visitors who enter the CBE laboratories must wear lab coats, gloves, shoe covers ( &amp; safety glasses in certain areas).</a:t>
          </a:r>
          <a:endParaRPr lang="en-US"/>
        </a:p>
      </dgm:t>
    </dgm:pt>
    <dgm:pt modelId="{8F69C8F2-8F53-4FFA-A871-0A1A6A4E6A07}" type="parTrans" cxnId="{7EFD4C1C-E5E2-428A-A01F-F4B337F530B4}">
      <dgm:prSet/>
      <dgm:spPr/>
      <dgm:t>
        <a:bodyPr/>
        <a:lstStyle/>
        <a:p>
          <a:endParaRPr lang="en-US"/>
        </a:p>
      </dgm:t>
    </dgm:pt>
    <dgm:pt modelId="{3EA7F179-78BC-4C74-8F62-D99E579EAA10}" type="sibTrans" cxnId="{7EFD4C1C-E5E2-428A-A01F-F4B337F530B4}">
      <dgm:prSet/>
      <dgm:spPr/>
      <dgm:t>
        <a:bodyPr/>
        <a:lstStyle/>
        <a:p>
          <a:pPr>
            <a:lnSpc>
              <a:spcPct val="100000"/>
            </a:lnSpc>
          </a:pPr>
          <a:endParaRPr lang="en-US"/>
        </a:p>
      </dgm:t>
    </dgm:pt>
    <dgm:pt modelId="{35A97446-3D96-4602-B698-3B8FE659BABC}">
      <dgm:prSet/>
      <dgm:spPr/>
      <dgm:t>
        <a:bodyPr/>
        <a:lstStyle/>
        <a:p>
          <a:pPr>
            <a:lnSpc>
              <a:spcPct val="100000"/>
            </a:lnSpc>
          </a:pPr>
          <a:r>
            <a:rPr lang="en-GB"/>
            <a:t>All visitors must sign the visitor book located in the office. </a:t>
          </a:r>
          <a:endParaRPr lang="en-US"/>
        </a:p>
      </dgm:t>
    </dgm:pt>
    <dgm:pt modelId="{F98FF9E8-972A-45BE-A299-204C67637DCD}" type="parTrans" cxnId="{501758D9-63E4-44AB-8666-375E4F85881A}">
      <dgm:prSet/>
      <dgm:spPr/>
      <dgm:t>
        <a:bodyPr/>
        <a:lstStyle/>
        <a:p>
          <a:endParaRPr lang="en-US"/>
        </a:p>
      </dgm:t>
    </dgm:pt>
    <dgm:pt modelId="{BFFC24DA-A01D-4A8D-8857-BD64CA3DB976}" type="sibTrans" cxnId="{501758D9-63E4-44AB-8666-375E4F85881A}">
      <dgm:prSet/>
      <dgm:spPr/>
      <dgm:t>
        <a:bodyPr/>
        <a:lstStyle/>
        <a:p>
          <a:endParaRPr lang="en-US"/>
        </a:p>
      </dgm:t>
    </dgm:pt>
    <dgm:pt modelId="{DF3193B7-4A76-48F4-A051-DA31D36436E9}" type="pres">
      <dgm:prSet presAssocID="{0FBD7973-6811-4D10-9543-250779AB33E1}" presName="root" presStyleCnt="0">
        <dgm:presLayoutVars>
          <dgm:dir/>
          <dgm:resizeHandles val="exact"/>
        </dgm:presLayoutVars>
      </dgm:prSet>
      <dgm:spPr/>
    </dgm:pt>
    <dgm:pt modelId="{32FBD989-13A0-4F8B-B971-E4E83288D569}" type="pres">
      <dgm:prSet presAssocID="{0FBD7973-6811-4D10-9543-250779AB33E1}" presName="container" presStyleCnt="0">
        <dgm:presLayoutVars>
          <dgm:dir/>
          <dgm:resizeHandles val="exact"/>
        </dgm:presLayoutVars>
      </dgm:prSet>
      <dgm:spPr/>
    </dgm:pt>
    <dgm:pt modelId="{885D4E73-0F29-48E9-802B-E616B6553EC7}" type="pres">
      <dgm:prSet presAssocID="{C63761CF-5620-4027-84EF-EF618D7BF3E8}" presName="compNode" presStyleCnt="0"/>
      <dgm:spPr/>
    </dgm:pt>
    <dgm:pt modelId="{75334263-57B0-434F-8471-08580089B43B}" type="pres">
      <dgm:prSet presAssocID="{C63761CF-5620-4027-84EF-EF618D7BF3E8}" presName="iconBgRect" presStyleLbl="bgShp" presStyleIdx="0" presStyleCnt="4"/>
      <dgm:spPr/>
    </dgm:pt>
    <dgm:pt modelId="{DA9E385F-1BAE-4B1A-A535-678D95561F76}" type="pres">
      <dgm:prSet presAssocID="{C63761CF-5620-4027-84EF-EF618D7BF3E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0C1BC7FF-41BA-4A54-A252-F20A76EF4220}" type="pres">
      <dgm:prSet presAssocID="{C63761CF-5620-4027-84EF-EF618D7BF3E8}" presName="spaceRect" presStyleCnt="0"/>
      <dgm:spPr/>
    </dgm:pt>
    <dgm:pt modelId="{B65A3B38-EBC4-47E6-AD90-3DDD65C31270}" type="pres">
      <dgm:prSet presAssocID="{C63761CF-5620-4027-84EF-EF618D7BF3E8}" presName="textRect" presStyleLbl="revTx" presStyleIdx="0" presStyleCnt="4">
        <dgm:presLayoutVars>
          <dgm:chMax val="1"/>
          <dgm:chPref val="1"/>
        </dgm:presLayoutVars>
      </dgm:prSet>
      <dgm:spPr/>
    </dgm:pt>
    <dgm:pt modelId="{143947F0-8629-4E30-89E5-E2183A031A74}" type="pres">
      <dgm:prSet presAssocID="{14A5267D-CC72-4A52-A426-6112BD86A4D9}" presName="sibTrans" presStyleLbl="sibTrans2D1" presStyleIdx="0" presStyleCnt="0"/>
      <dgm:spPr/>
    </dgm:pt>
    <dgm:pt modelId="{2E4A98A4-4FA2-48A9-AFD8-71E69F59E242}" type="pres">
      <dgm:prSet presAssocID="{A183501A-A894-43B1-8FA8-1A2453B501EC}" presName="compNode" presStyleCnt="0"/>
      <dgm:spPr/>
    </dgm:pt>
    <dgm:pt modelId="{967C4228-85F8-4201-9CE4-BC3889C5BAE8}" type="pres">
      <dgm:prSet presAssocID="{A183501A-A894-43B1-8FA8-1A2453B501EC}" presName="iconBgRect" presStyleLbl="bgShp" presStyleIdx="1" presStyleCnt="4"/>
      <dgm:spPr/>
    </dgm:pt>
    <dgm:pt modelId="{D3DF7651-E6BE-4A47-8A92-0A0CE2352063}" type="pres">
      <dgm:prSet presAssocID="{A183501A-A894-43B1-8FA8-1A2453B501E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D13B0070-08FB-4EAE-9636-A4DAA15351D5}" type="pres">
      <dgm:prSet presAssocID="{A183501A-A894-43B1-8FA8-1A2453B501EC}" presName="spaceRect" presStyleCnt="0"/>
      <dgm:spPr/>
    </dgm:pt>
    <dgm:pt modelId="{8C1928F7-B342-44DE-9D04-E22B0805A0AE}" type="pres">
      <dgm:prSet presAssocID="{A183501A-A894-43B1-8FA8-1A2453B501EC}" presName="textRect" presStyleLbl="revTx" presStyleIdx="1" presStyleCnt="4">
        <dgm:presLayoutVars>
          <dgm:chMax val="1"/>
          <dgm:chPref val="1"/>
        </dgm:presLayoutVars>
      </dgm:prSet>
      <dgm:spPr/>
    </dgm:pt>
    <dgm:pt modelId="{D38B9A85-4ADE-4FB7-A956-4712E15A4C00}" type="pres">
      <dgm:prSet presAssocID="{A2C73702-4525-4F40-A7CF-CEBC40CD218A}" presName="sibTrans" presStyleLbl="sibTrans2D1" presStyleIdx="0" presStyleCnt="0"/>
      <dgm:spPr/>
    </dgm:pt>
    <dgm:pt modelId="{3462DD28-643E-4BE8-BD99-81E6A790909F}" type="pres">
      <dgm:prSet presAssocID="{0AB9427B-09CF-47A0-8EE3-4FC1CE4919A8}" presName="compNode" presStyleCnt="0"/>
      <dgm:spPr/>
    </dgm:pt>
    <dgm:pt modelId="{62AB3E96-964F-43C3-9966-BB26D7279287}" type="pres">
      <dgm:prSet presAssocID="{0AB9427B-09CF-47A0-8EE3-4FC1CE4919A8}" presName="iconBgRect" presStyleLbl="bgShp" presStyleIdx="2" presStyleCnt="4"/>
      <dgm:spPr/>
    </dgm:pt>
    <dgm:pt modelId="{6C3D257B-1B31-447A-952F-DCC9080AC6B6}" type="pres">
      <dgm:prSet presAssocID="{0AB9427B-09CF-47A0-8EE3-4FC1CE4919A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oot with solid fill"/>
        </a:ext>
      </dgm:extLst>
    </dgm:pt>
    <dgm:pt modelId="{34922B80-C834-4CB0-BB5F-1B267FC96860}" type="pres">
      <dgm:prSet presAssocID="{0AB9427B-09CF-47A0-8EE3-4FC1CE4919A8}" presName="spaceRect" presStyleCnt="0"/>
      <dgm:spPr/>
    </dgm:pt>
    <dgm:pt modelId="{9B2D2481-7093-4BA2-BBB7-A62B94EFEED1}" type="pres">
      <dgm:prSet presAssocID="{0AB9427B-09CF-47A0-8EE3-4FC1CE4919A8}" presName="textRect" presStyleLbl="revTx" presStyleIdx="2" presStyleCnt="4">
        <dgm:presLayoutVars>
          <dgm:chMax val="1"/>
          <dgm:chPref val="1"/>
        </dgm:presLayoutVars>
      </dgm:prSet>
      <dgm:spPr/>
    </dgm:pt>
    <dgm:pt modelId="{22DF8CA7-2B03-4CD2-B4B8-B1E18571C42E}" type="pres">
      <dgm:prSet presAssocID="{3EA7F179-78BC-4C74-8F62-D99E579EAA10}" presName="sibTrans" presStyleLbl="sibTrans2D1" presStyleIdx="0" presStyleCnt="0"/>
      <dgm:spPr/>
    </dgm:pt>
    <dgm:pt modelId="{48B98621-988A-482A-B253-DCB75EC52D9B}" type="pres">
      <dgm:prSet presAssocID="{35A97446-3D96-4602-B698-3B8FE659BABC}" presName="compNode" presStyleCnt="0"/>
      <dgm:spPr/>
    </dgm:pt>
    <dgm:pt modelId="{C63F7107-8C76-4E4F-B84D-33512E8E9127}" type="pres">
      <dgm:prSet presAssocID="{35A97446-3D96-4602-B698-3B8FE659BABC}" presName="iconBgRect" presStyleLbl="bgShp" presStyleIdx="3" presStyleCnt="4"/>
      <dgm:spPr/>
    </dgm:pt>
    <dgm:pt modelId="{C0A69EF2-EC30-412B-A2EB-2E0A6C3E6567}" type="pres">
      <dgm:prSet presAssocID="{35A97446-3D96-4602-B698-3B8FE659BAB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osed Book"/>
        </a:ext>
      </dgm:extLst>
    </dgm:pt>
    <dgm:pt modelId="{7B86C8D5-319F-48C9-8A49-FDB5E81DDA60}" type="pres">
      <dgm:prSet presAssocID="{35A97446-3D96-4602-B698-3B8FE659BABC}" presName="spaceRect" presStyleCnt="0"/>
      <dgm:spPr/>
    </dgm:pt>
    <dgm:pt modelId="{65DB50A3-2B10-420D-98E2-ADFBE7B5171A}" type="pres">
      <dgm:prSet presAssocID="{35A97446-3D96-4602-B698-3B8FE659BABC}" presName="textRect" presStyleLbl="revTx" presStyleIdx="3" presStyleCnt="4">
        <dgm:presLayoutVars>
          <dgm:chMax val="1"/>
          <dgm:chPref val="1"/>
        </dgm:presLayoutVars>
      </dgm:prSet>
      <dgm:spPr/>
    </dgm:pt>
  </dgm:ptLst>
  <dgm:cxnLst>
    <dgm:cxn modelId="{951C690D-5EFC-4B1C-8FEA-F42EDA2DB71F}" type="presOf" srcId="{35A97446-3D96-4602-B698-3B8FE659BABC}" destId="{65DB50A3-2B10-420D-98E2-ADFBE7B5171A}" srcOrd="0" destOrd="0" presId="urn:microsoft.com/office/officeart/2018/2/layout/IconCircleList"/>
    <dgm:cxn modelId="{7EFD4C1C-E5E2-428A-A01F-F4B337F530B4}" srcId="{0FBD7973-6811-4D10-9543-250779AB33E1}" destId="{0AB9427B-09CF-47A0-8EE3-4FC1CE4919A8}" srcOrd="2" destOrd="0" parTransId="{8F69C8F2-8F53-4FFA-A871-0A1A6A4E6A07}" sibTransId="{3EA7F179-78BC-4C74-8F62-D99E579EAA10}"/>
    <dgm:cxn modelId="{C9D0CF22-1A30-4603-BE26-E74CEE7C6EE3}" type="presOf" srcId="{0AB9427B-09CF-47A0-8EE3-4FC1CE4919A8}" destId="{9B2D2481-7093-4BA2-BBB7-A62B94EFEED1}" srcOrd="0" destOrd="0" presId="urn:microsoft.com/office/officeart/2018/2/layout/IconCircleList"/>
    <dgm:cxn modelId="{3A369D29-8232-4E7F-AEF0-8AE8D6A23F3A}" srcId="{0FBD7973-6811-4D10-9543-250779AB33E1}" destId="{C63761CF-5620-4027-84EF-EF618D7BF3E8}" srcOrd="0" destOrd="0" parTransId="{56B7E062-7994-4522-BBCB-36B5B4548DC7}" sibTransId="{14A5267D-CC72-4A52-A426-6112BD86A4D9}"/>
    <dgm:cxn modelId="{731F312C-529F-4647-B8A0-C46F804248D7}" type="presOf" srcId="{14A5267D-CC72-4A52-A426-6112BD86A4D9}" destId="{143947F0-8629-4E30-89E5-E2183A031A74}" srcOrd="0" destOrd="0" presId="urn:microsoft.com/office/officeart/2018/2/layout/IconCircleList"/>
    <dgm:cxn modelId="{BFC79039-9ECF-4F0D-B79D-EB612B1422FC}" type="presOf" srcId="{C63761CF-5620-4027-84EF-EF618D7BF3E8}" destId="{B65A3B38-EBC4-47E6-AD90-3DDD65C31270}" srcOrd="0" destOrd="0" presId="urn:microsoft.com/office/officeart/2018/2/layout/IconCircleList"/>
    <dgm:cxn modelId="{44C71E4E-A2D8-4DDE-AC20-5F69F13E568F}" srcId="{0FBD7973-6811-4D10-9543-250779AB33E1}" destId="{A183501A-A894-43B1-8FA8-1A2453B501EC}" srcOrd="1" destOrd="0" parTransId="{368BBCCC-8406-4AB9-B003-AD1DB608163E}" sibTransId="{A2C73702-4525-4F40-A7CF-CEBC40CD218A}"/>
    <dgm:cxn modelId="{C5C56D84-63C9-43FA-B762-4BD5F23CCB76}" type="presOf" srcId="{A183501A-A894-43B1-8FA8-1A2453B501EC}" destId="{8C1928F7-B342-44DE-9D04-E22B0805A0AE}" srcOrd="0" destOrd="0" presId="urn:microsoft.com/office/officeart/2018/2/layout/IconCircleList"/>
    <dgm:cxn modelId="{43F8648B-38E0-47B7-ACB6-ACDF6A7FC193}" type="presOf" srcId="{A2C73702-4525-4F40-A7CF-CEBC40CD218A}" destId="{D38B9A85-4ADE-4FB7-A956-4712E15A4C00}" srcOrd="0" destOrd="0" presId="urn:microsoft.com/office/officeart/2018/2/layout/IconCircleList"/>
    <dgm:cxn modelId="{3172E88E-14E3-4EA7-940B-1D97000AA25D}" type="presOf" srcId="{0FBD7973-6811-4D10-9543-250779AB33E1}" destId="{DF3193B7-4A76-48F4-A051-DA31D36436E9}" srcOrd="0" destOrd="0" presId="urn:microsoft.com/office/officeart/2018/2/layout/IconCircleList"/>
    <dgm:cxn modelId="{D681E4CC-B98A-4724-8203-7B8138934B67}" type="presOf" srcId="{3EA7F179-78BC-4C74-8F62-D99E579EAA10}" destId="{22DF8CA7-2B03-4CD2-B4B8-B1E18571C42E}" srcOrd="0" destOrd="0" presId="urn:microsoft.com/office/officeart/2018/2/layout/IconCircleList"/>
    <dgm:cxn modelId="{501758D9-63E4-44AB-8666-375E4F85881A}" srcId="{0FBD7973-6811-4D10-9543-250779AB33E1}" destId="{35A97446-3D96-4602-B698-3B8FE659BABC}" srcOrd="3" destOrd="0" parTransId="{F98FF9E8-972A-45BE-A299-204C67637DCD}" sibTransId="{BFFC24DA-A01D-4A8D-8857-BD64CA3DB976}"/>
    <dgm:cxn modelId="{54D0CF35-3A02-420F-960A-43237634D72A}" type="presParOf" srcId="{DF3193B7-4A76-48F4-A051-DA31D36436E9}" destId="{32FBD989-13A0-4F8B-B971-E4E83288D569}" srcOrd="0" destOrd="0" presId="urn:microsoft.com/office/officeart/2018/2/layout/IconCircleList"/>
    <dgm:cxn modelId="{37D26CC4-4053-431E-9F48-BC96CFBFE7C7}" type="presParOf" srcId="{32FBD989-13A0-4F8B-B971-E4E83288D569}" destId="{885D4E73-0F29-48E9-802B-E616B6553EC7}" srcOrd="0" destOrd="0" presId="urn:microsoft.com/office/officeart/2018/2/layout/IconCircleList"/>
    <dgm:cxn modelId="{B3668F76-4BAD-470B-8CB9-747265261055}" type="presParOf" srcId="{885D4E73-0F29-48E9-802B-E616B6553EC7}" destId="{75334263-57B0-434F-8471-08580089B43B}" srcOrd="0" destOrd="0" presId="urn:microsoft.com/office/officeart/2018/2/layout/IconCircleList"/>
    <dgm:cxn modelId="{925BA7FE-2E7A-4652-8FCD-942F41830335}" type="presParOf" srcId="{885D4E73-0F29-48E9-802B-E616B6553EC7}" destId="{DA9E385F-1BAE-4B1A-A535-678D95561F76}" srcOrd="1" destOrd="0" presId="urn:microsoft.com/office/officeart/2018/2/layout/IconCircleList"/>
    <dgm:cxn modelId="{1E901CEE-8852-45D5-AE98-36E6B2946A17}" type="presParOf" srcId="{885D4E73-0F29-48E9-802B-E616B6553EC7}" destId="{0C1BC7FF-41BA-4A54-A252-F20A76EF4220}" srcOrd="2" destOrd="0" presId="urn:microsoft.com/office/officeart/2018/2/layout/IconCircleList"/>
    <dgm:cxn modelId="{9EB566D8-D6FA-411D-A41B-FD88962DD26F}" type="presParOf" srcId="{885D4E73-0F29-48E9-802B-E616B6553EC7}" destId="{B65A3B38-EBC4-47E6-AD90-3DDD65C31270}" srcOrd="3" destOrd="0" presId="urn:microsoft.com/office/officeart/2018/2/layout/IconCircleList"/>
    <dgm:cxn modelId="{E56F3063-554A-496E-9262-C61AD72157FD}" type="presParOf" srcId="{32FBD989-13A0-4F8B-B971-E4E83288D569}" destId="{143947F0-8629-4E30-89E5-E2183A031A74}" srcOrd="1" destOrd="0" presId="urn:microsoft.com/office/officeart/2018/2/layout/IconCircleList"/>
    <dgm:cxn modelId="{42FDC3A0-D4E7-4F38-903B-60CA9B909E7E}" type="presParOf" srcId="{32FBD989-13A0-4F8B-B971-E4E83288D569}" destId="{2E4A98A4-4FA2-48A9-AFD8-71E69F59E242}" srcOrd="2" destOrd="0" presId="urn:microsoft.com/office/officeart/2018/2/layout/IconCircleList"/>
    <dgm:cxn modelId="{35EDD4EE-69A5-485A-B616-BF4084971881}" type="presParOf" srcId="{2E4A98A4-4FA2-48A9-AFD8-71E69F59E242}" destId="{967C4228-85F8-4201-9CE4-BC3889C5BAE8}" srcOrd="0" destOrd="0" presId="urn:microsoft.com/office/officeart/2018/2/layout/IconCircleList"/>
    <dgm:cxn modelId="{D83A3DEA-0807-4AD6-B8D9-A054A6340858}" type="presParOf" srcId="{2E4A98A4-4FA2-48A9-AFD8-71E69F59E242}" destId="{D3DF7651-E6BE-4A47-8A92-0A0CE2352063}" srcOrd="1" destOrd="0" presId="urn:microsoft.com/office/officeart/2018/2/layout/IconCircleList"/>
    <dgm:cxn modelId="{1B3A62A2-4EA0-430D-9570-C1C5D9232AAB}" type="presParOf" srcId="{2E4A98A4-4FA2-48A9-AFD8-71E69F59E242}" destId="{D13B0070-08FB-4EAE-9636-A4DAA15351D5}" srcOrd="2" destOrd="0" presId="urn:microsoft.com/office/officeart/2018/2/layout/IconCircleList"/>
    <dgm:cxn modelId="{E1A045AA-C60D-4FC0-931B-555BD4F04006}" type="presParOf" srcId="{2E4A98A4-4FA2-48A9-AFD8-71E69F59E242}" destId="{8C1928F7-B342-44DE-9D04-E22B0805A0AE}" srcOrd="3" destOrd="0" presId="urn:microsoft.com/office/officeart/2018/2/layout/IconCircleList"/>
    <dgm:cxn modelId="{F8AC576A-CDCD-4FAF-85AF-CEFF7B9F9F7A}" type="presParOf" srcId="{32FBD989-13A0-4F8B-B971-E4E83288D569}" destId="{D38B9A85-4ADE-4FB7-A956-4712E15A4C00}" srcOrd="3" destOrd="0" presId="urn:microsoft.com/office/officeart/2018/2/layout/IconCircleList"/>
    <dgm:cxn modelId="{626633B5-57F5-41CB-9830-0B8549E76EE5}" type="presParOf" srcId="{32FBD989-13A0-4F8B-B971-E4E83288D569}" destId="{3462DD28-643E-4BE8-BD99-81E6A790909F}" srcOrd="4" destOrd="0" presId="urn:microsoft.com/office/officeart/2018/2/layout/IconCircleList"/>
    <dgm:cxn modelId="{7F3C7CC2-2A3F-4D5C-B9F8-22C0E5523E79}" type="presParOf" srcId="{3462DD28-643E-4BE8-BD99-81E6A790909F}" destId="{62AB3E96-964F-43C3-9966-BB26D7279287}" srcOrd="0" destOrd="0" presId="urn:microsoft.com/office/officeart/2018/2/layout/IconCircleList"/>
    <dgm:cxn modelId="{0B964464-0A98-4891-AFC8-F19993F676C4}" type="presParOf" srcId="{3462DD28-643E-4BE8-BD99-81E6A790909F}" destId="{6C3D257B-1B31-447A-952F-DCC9080AC6B6}" srcOrd="1" destOrd="0" presId="urn:microsoft.com/office/officeart/2018/2/layout/IconCircleList"/>
    <dgm:cxn modelId="{434EA883-7205-4ACA-9D4A-81D92F3F2C06}" type="presParOf" srcId="{3462DD28-643E-4BE8-BD99-81E6A790909F}" destId="{34922B80-C834-4CB0-BB5F-1B267FC96860}" srcOrd="2" destOrd="0" presId="urn:microsoft.com/office/officeart/2018/2/layout/IconCircleList"/>
    <dgm:cxn modelId="{A98C2B58-5401-4C1E-8539-5E3398270EDC}" type="presParOf" srcId="{3462DD28-643E-4BE8-BD99-81E6A790909F}" destId="{9B2D2481-7093-4BA2-BBB7-A62B94EFEED1}" srcOrd="3" destOrd="0" presId="urn:microsoft.com/office/officeart/2018/2/layout/IconCircleList"/>
    <dgm:cxn modelId="{A78E8AAD-D564-4535-B2F4-714551D2F4E8}" type="presParOf" srcId="{32FBD989-13A0-4F8B-B971-E4E83288D569}" destId="{22DF8CA7-2B03-4CD2-B4B8-B1E18571C42E}" srcOrd="5" destOrd="0" presId="urn:microsoft.com/office/officeart/2018/2/layout/IconCircleList"/>
    <dgm:cxn modelId="{96DC4021-9A60-4B84-9BD8-0C7D02F3B91D}" type="presParOf" srcId="{32FBD989-13A0-4F8B-B971-E4E83288D569}" destId="{48B98621-988A-482A-B253-DCB75EC52D9B}" srcOrd="6" destOrd="0" presId="urn:microsoft.com/office/officeart/2018/2/layout/IconCircleList"/>
    <dgm:cxn modelId="{6E6EFD37-2D0E-474F-AE1D-7F6EDBBA93FB}" type="presParOf" srcId="{48B98621-988A-482A-B253-DCB75EC52D9B}" destId="{C63F7107-8C76-4E4F-B84D-33512E8E9127}" srcOrd="0" destOrd="0" presId="urn:microsoft.com/office/officeart/2018/2/layout/IconCircleList"/>
    <dgm:cxn modelId="{5C42F320-E99F-4E8D-9761-CAB288146157}" type="presParOf" srcId="{48B98621-988A-482A-B253-DCB75EC52D9B}" destId="{C0A69EF2-EC30-412B-A2EB-2E0A6C3E6567}" srcOrd="1" destOrd="0" presId="urn:microsoft.com/office/officeart/2018/2/layout/IconCircleList"/>
    <dgm:cxn modelId="{97ED8936-AC76-46AB-AF02-0DC8A0EB250E}" type="presParOf" srcId="{48B98621-988A-482A-B253-DCB75EC52D9B}" destId="{7B86C8D5-319F-48C9-8A49-FDB5E81DDA60}" srcOrd="2" destOrd="0" presId="urn:microsoft.com/office/officeart/2018/2/layout/IconCircleList"/>
    <dgm:cxn modelId="{3A2B9B80-0D98-412E-ABFF-3FB342703204}" type="presParOf" srcId="{48B98621-988A-482A-B253-DCB75EC52D9B}" destId="{65DB50A3-2B10-420D-98E2-ADFBE7B5171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4E43F3B-BBB6-42A3-AAC3-88ECDABD625D}" type="doc">
      <dgm:prSet loTypeId="urn:microsoft.com/office/officeart/2005/8/layout/vList5" loCatId="list" qsTypeId="urn:microsoft.com/office/officeart/2005/8/quickstyle/simple4" qsCatId="simple" csTypeId="urn:microsoft.com/office/officeart/2005/8/colors/colorful2" csCatId="colorful" phldr="1"/>
      <dgm:spPr/>
      <dgm:t>
        <a:bodyPr/>
        <a:lstStyle/>
        <a:p>
          <a:endParaRPr lang="en-US"/>
        </a:p>
      </dgm:t>
    </dgm:pt>
    <dgm:pt modelId="{4771AEFE-5CDD-486E-92D9-8BC48DE74F80}">
      <dgm:prSet/>
      <dgm:spPr/>
      <dgm:t>
        <a:bodyPr/>
        <a:lstStyle/>
        <a:p>
          <a:r>
            <a:rPr lang="en-GB"/>
            <a:t>As the CBE manually refills the cryostorage unit spills and accidental burns can easily occur.</a:t>
          </a:r>
          <a:endParaRPr lang="en-US"/>
        </a:p>
      </dgm:t>
    </dgm:pt>
    <dgm:pt modelId="{39D05B07-E7E2-4F8C-8105-EFC5571ED509}" type="parTrans" cxnId="{AF372530-7A24-432F-8B78-2B3E1694D7FC}">
      <dgm:prSet/>
      <dgm:spPr/>
      <dgm:t>
        <a:bodyPr/>
        <a:lstStyle/>
        <a:p>
          <a:endParaRPr lang="en-US"/>
        </a:p>
      </dgm:t>
    </dgm:pt>
    <dgm:pt modelId="{D3369F65-B14B-4AE4-9862-80498FE240F5}" type="sibTrans" cxnId="{AF372530-7A24-432F-8B78-2B3E1694D7FC}">
      <dgm:prSet/>
      <dgm:spPr/>
      <dgm:t>
        <a:bodyPr/>
        <a:lstStyle/>
        <a:p>
          <a:endParaRPr lang="en-US"/>
        </a:p>
      </dgm:t>
    </dgm:pt>
    <dgm:pt modelId="{BCFC6A67-882C-4FF0-B009-FE4C8A8153BA}">
      <dgm:prSet/>
      <dgm:spPr/>
      <dgm:t>
        <a:bodyPr/>
        <a:lstStyle/>
        <a:p>
          <a:r>
            <a:rPr lang="en-GB"/>
            <a:t>Each worker must know what to do in an emergency.</a:t>
          </a:r>
          <a:endParaRPr lang="en-US"/>
        </a:p>
      </dgm:t>
    </dgm:pt>
    <dgm:pt modelId="{A13EC108-C907-4C8F-96A7-A050F8E84BDD}" type="parTrans" cxnId="{19D573B4-0226-4F78-99C2-3FC2649A1794}">
      <dgm:prSet/>
      <dgm:spPr/>
      <dgm:t>
        <a:bodyPr/>
        <a:lstStyle/>
        <a:p>
          <a:endParaRPr lang="en-US"/>
        </a:p>
      </dgm:t>
    </dgm:pt>
    <dgm:pt modelId="{580FE134-E75C-490F-A248-DC34AF3D3E83}" type="sibTrans" cxnId="{19D573B4-0226-4F78-99C2-3FC2649A1794}">
      <dgm:prSet/>
      <dgm:spPr/>
      <dgm:t>
        <a:bodyPr/>
        <a:lstStyle/>
        <a:p>
          <a:endParaRPr lang="en-US"/>
        </a:p>
      </dgm:t>
    </dgm:pt>
    <dgm:pt modelId="{6CA3611F-EA37-423D-B510-129B2D4D2D91}">
      <dgm:prSet/>
      <dgm:spPr/>
      <dgm:t>
        <a:bodyPr/>
        <a:lstStyle/>
        <a:p>
          <a:r>
            <a:rPr lang="en-GB"/>
            <a:t>External Spillages</a:t>
          </a:r>
          <a:endParaRPr lang="en-US"/>
        </a:p>
      </dgm:t>
    </dgm:pt>
    <dgm:pt modelId="{E9809DDD-302F-4A58-87DC-27CA67EDF24A}" type="parTrans" cxnId="{3F2A0EC3-F77B-4CD3-B3E5-6AFDA23AD37E}">
      <dgm:prSet/>
      <dgm:spPr/>
      <dgm:t>
        <a:bodyPr/>
        <a:lstStyle/>
        <a:p>
          <a:endParaRPr lang="en-US"/>
        </a:p>
      </dgm:t>
    </dgm:pt>
    <dgm:pt modelId="{A2AB5AC4-B4BB-497F-B839-FDEE90118356}" type="sibTrans" cxnId="{3F2A0EC3-F77B-4CD3-B3E5-6AFDA23AD37E}">
      <dgm:prSet/>
      <dgm:spPr/>
      <dgm:t>
        <a:bodyPr/>
        <a:lstStyle/>
        <a:p>
          <a:endParaRPr lang="en-US"/>
        </a:p>
      </dgm:t>
    </dgm:pt>
    <dgm:pt modelId="{955291B2-D212-45F0-86A7-CC2CABBF94D6}">
      <dgm:prSet/>
      <dgm:spPr/>
      <dgm:t>
        <a:bodyPr/>
        <a:lstStyle/>
        <a:p>
          <a:r>
            <a:rPr lang="en-GB" dirty="0"/>
            <a:t>Evacuated and suitably cordoned-off area.</a:t>
          </a:r>
          <a:endParaRPr lang="en-US" dirty="0"/>
        </a:p>
      </dgm:t>
    </dgm:pt>
    <dgm:pt modelId="{B56F6245-8A93-440C-92A7-6DBDDDC49E4E}" type="parTrans" cxnId="{7D2541E7-2F01-412D-991A-C9DDF253A6A3}">
      <dgm:prSet/>
      <dgm:spPr/>
      <dgm:t>
        <a:bodyPr/>
        <a:lstStyle/>
        <a:p>
          <a:endParaRPr lang="en-US"/>
        </a:p>
      </dgm:t>
    </dgm:pt>
    <dgm:pt modelId="{56F67831-4C6C-4CEE-B8D2-37A65AD23210}" type="sibTrans" cxnId="{7D2541E7-2F01-412D-991A-C9DDF253A6A3}">
      <dgm:prSet/>
      <dgm:spPr/>
      <dgm:t>
        <a:bodyPr/>
        <a:lstStyle/>
        <a:p>
          <a:endParaRPr lang="en-US"/>
        </a:p>
      </dgm:t>
    </dgm:pt>
    <dgm:pt modelId="{4E27F64A-50FA-4B24-B552-696F4967041E}">
      <dgm:prSet/>
      <dgm:spPr/>
      <dgm:t>
        <a:bodyPr/>
        <a:lstStyle/>
        <a:p>
          <a:r>
            <a:rPr lang="en-GB" dirty="0"/>
            <a:t>Simply allow LN</a:t>
          </a:r>
          <a:r>
            <a:rPr lang="en-GB" baseline="-25000" dirty="0"/>
            <a:t>2</a:t>
          </a:r>
          <a:r>
            <a:rPr lang="en-GB" dirty="0"/>
            <a:t> to evaporate into the atmosphere.</a:t>
          </a:r>
          <a:endParaRPr lang="en-US" dirty="0"/>
        </a:p>
      </dgm:t>
    </dgm:pt>
    <dgm:pt modelId="{F95E253D-2933-4341-B76F-3F822E037607}" type="parTrans" cxnId="{73466718-CAC8-4EE9-8DC2-725DF780B029}">
      <dgm:prSet/>
      <dgm:spPr/>
      <dgm:t>
        <a:bodyPr/>
        <a:lstStyle/>
        <a:p>
          <a:endParaRPr lang="en-US"/>
        </a:p>
      </dgm:t>
    </dgm:pt>
    <dgm:pt modelId="{BEE04042-E41C-47C3-A0AC-FBC82C8B0954}" type="sibTrans" cxnId="{73466718-CAC8-4EE9-8DC2-725DF780B029}">
      <dgm:prSet/>
      <dgm:spPr/>
      <dgm:t>
        <a:bodyPr/>
        <a:lstStyle/>
        <a:p>
          <a:endParaRPr lang="en-US"/>
        </a:p>
      </dgm:t>
    </dgm:pt>
    <dgm:pt modelId="{88130FAF-6350-4B6E-855B-2B658A236DD8}">
      <dgm:prSet/>
      <dgm:spPr/>
      <dgm:t>
        <a:bodyPr/>
        <a:lstStyle/>
        <a:p>
          <a:r>
            <a:rPr lang="en-GB"/>
            <a:t>Internal Spillages</a:t>
          </a:r>
          <a:endParaRPr lang="en-US"/>
        </a:p>
      </dgm:t>
    </dgm:pt>
    <dgm:pt modelId="{D1013B8C-32B6-4809-A53D-34C74E01E526}" type="parTrans" cxnId="{53AC292E-0532-47FB-89B3-93A1844D41B1}">
      <dgm:prSet/>
      <dgm:spPr/>
      <dgm:t>
        <a:bodyPr/>
        <a:lstStyle/>
        <a:p>
          <a:endParaRPr lang="en-US"/>
        </a:p>
      </dgm:t>
    </dgm:pt>
    <dgm:pt modelId="{B9D9EB9E-B601-4C27-9397-C9F18AFF0B05}" type="sibTrans" cxnId="{53AC292E-0532-47FB-89B3-93A1844D41B1}">
      <dgm:prSet/>
      <dgm:spPr/>
      <dgm:t>
        <a:bodyPr/>
        <a:lstStyle/>
        <a:p>
          <a:endParaRPr lang="en-US"/>
        </a:p>
      </dgm:t>
    </dgm:pt>
    <dgm:pt modelId="{3B20A568-B3A5-4861-AD8B-F0D84FB56E00}">
      <dgm:prSet/>
      <dgm:spPr/>
      <dgm:t>
        <a:bodyPr/>
        <a:lstStyle/>
        <a:p>
          <a:r>
            <a:rPr lang="en-GB"/>
            <a:t>Spillages of LN</a:t>
          </a:r>
          <a:r>
            <a:rPr lang="en-GB" baseline="-25000"/>
            <a:t>2</a:t>
          </a:r>
          <a:r>
            <a:rPr lang="en-GB"/>
            <a:t> to be not cleaned up!!! Allow to evaporate.</a:t>
          </a:r>
          <a:endParaRPr lang="en-US"/>
        </a:p>
      </dgm:t>
    </dgm:pt>
    <dgm:pt modelId="{DA84E66D-32C9-4379-A8CD-381D302B6147}" type="parTrans" cxnId="{7ABA9B78-7892-4C3A-863B-67D40BDF41D3}">
      <dgm:prSet/>
      <dgm:spPr/>
      <dgm:t>
        <a:bodyPr/>
        <a:lstStyle/>
        <a:p>
          <a:endParaRPr lang="en-US"/>
        </a:p>
      </dgm:t>
    </dgm:pt>
    <dgm:pt modelId="{E14B20D9-5912-4338-89E7-C21ABDF3AF93}" type="sibTrans" cxnId="{7ABA9B78-7892-4C3A-863B-67D40BDF41D3}">
      <dgm:prSet/>
      <dgm:spPr/>
      <dgm:t>
        <a:bodyPr/>
        <a:lstStyle/>
        <a:p>
          <a:endParaRPr lang="en-US"/>
        </a:p>
      </dgm:t>
    </dgm:pt>
    <dgm:pt modelId="{9864C790-FCDB-43A1-BA5C-9EF8DED105B5}">
      <dgm:prSet/>
      <dgm:spPr/>
      <dgm:t>
        <a:bodyPr/>
        <a:lstStyle/>
        <a:p>
          <a:r>
            <a:rPr lang="en-GB"/>
            <a:t>ALL personnel must be IMMEDIATELY EVACUATED from the surrounding area.</a:t>
          </a:r>
          <a:endParaRPr lang="en-US"/>
        </a:p>
      </dgm:t>
    </dgm:pt>
    <dgm:pt modelId="{5CAD416B-C8D9-475B-8584-937894F2A370}" type="parTrans" cxnId="{745C07E2-A860-49B0-8E7D-FC1D77D450BF}">
      <dgm:prSet/>
      <dgm:spPr/>
      <dgm:t>
        <a:bodyPr/>
        <a:lstStyle/>
        <a:p>
          <a:endParaRPr lang="en-US"/>
        </a:p>
      </dgm:t>
    </dgm:pt>
    <dgm:pt modelId="{E758D05D-8C20-4608-83A6-9C81F4123CFE}" type="sibTrans" cxnId="{745C07E2-A860-49B0-8E7D-FC1D77D450BF}">
      <dgm:prSet/>
      <dgm:spPr/>
      <dgm:t>
        <a:bodyPr/>
        <a:lstStyle/>
        <a:p>
          <a:endParaRPr lang="en-US"/>
        </a:p>
      </dgm:t>
    </dgm:pt>
    <dgm:pt modelId="{74C838BC-2251-4E86-8BD5-A4F24583757A}">
      <dgm:prSet/>
      <dgm:spPr/>
      <dgm:t>
        <a:bodyPr/>
        <a:lstStyle/>
        <a:p>
          <a:r>
            <a:rPr lang="en-GB" dirty="0"/>
            <a:t>Consult Lab Manager and Departmental Safety Officer.</a:t>
          </a:r>
          <a:endParaRPr lang="en-US" dirty="0"/>
        </a:p>
      </dgm:t>
    </dgm:pt>
    <dgm:pt modelId="{0453A65F-1FDA-4398-942D-623BA818BE17}" type="parTrans" cxnId="{2E94C5A9-6C1B-4985-8461-1DE7A1C03B53}">
      <dgm:prSet/>
      <dgm:spPr/>
      <dgm:t>
        <a:bodyPr/>
        <a:lstStyle/>
        <a:p>
          <a:endParaRPr lang="en-US"/>
        </a:p>
      </dgm:t>
    </dgm:pt>
    <dgm:pt modelId="{5069297F-40C6-4AF7-B35C-78FBFB887009}" type="sibTrans" cxnId="{2E94C5A9-6C1B-4985-8461-1DE7A1C03B53}">
      <dgm:prSet/>
      <dgm:spPr/>
      <dgm:t>
        <a:bodyPr/>
        <a:lstStyle/>
        <a:p>
          <a:endParaRPr lang="en-US"/>
        </a:p>
      </dgm:t>
    </dgm:pt>
    <dgm:pt modelId="{2BFBB3E8-3C1F-45F8-B5A0-AC70FF5044B0}">
      <dgm:prSet/>
      <dgm:spPr/>
      <dgm:t>
        <a:bodyPr/>
        <a:lstStyle/>
        <a:p>
          <a:r>
            <a:rPr lang="en-GB" dirty="0"/>
            <a:t>DO NOT enter/re-enter the laboratory until the oxygen levels have returned to safe levels .</a:t>
          </a:r>
          <a:endParaRPr lang="en-US" dirty="0"/>
        </a:p>
      </dgm:t>
    </dgm:pt>
    <dgm:pt modelId="{33B538CA-D6AD-4172-BF8C-B0BE97367C39}" type="parTrans" cxnId="{9FECFFCF-A267-4FD5-8CAB-7EBF34643FDD}">
      <dgm:prSet/>
      <dgm:spPr/>
      <dgm:t>
        <a:bodyPr/>
        <a:lstStyle/>
        <a:p>
          <a:endParaRPr lang="en-US"/>
        </a:p>
      </dgm:t>
    </dgm:pt>
    <dgm:pt modelId="{65045ECF-E41A-46F6-B35D-33FB1E50F422}" type="sibTrans" cxnId="{9FECFFCF-A267-4FD5-8CAB-7EBF34643FDD}">
      <dgm:prSet/>
      <dgm:spPr/>
      <dgm:t>
        <a:bodyPr/>
        <a:lstStyle/>
        <a:p>
          <a:endParaRPr lang="en-US"/>
        </a:p>
      </dgm:t>
    </dgm:pt>
    <dgm:pt modelId="{44657302-D416-4015-B133-633EFC7BD9A1}" type="pres">
      <dgm:prSet presAssocID="{44E43F3B-BBB6-42A3-AAC3-88ECDABD625D}" presName="Name0" presStyleCnt="0">
        <dgm:presLayoutVars>
          <dgm:dir/>
          <dgm:animLvl val="lvl"/>
          <dgm:resizeHandles val="exact"/>
        </dgm:presLayoutVars>
      </dgm:prSet>
      <dgm:spPr/>
    </dgm:pt>
    <dgm:pt modelId="{E1718EAB-0C61-44B8-996B-F516905347B1}" type="pres">
      <dgm:prSet presAssocID="{4771AEFE-5CDD-486E-92D9-8BC48DE74F80}" presName="linNode" presStyleCnt="0"/>
      <dgm:spPr/>
    </dgm:pt>
    <dgm:pt modelId="{0798A77F-9C12-4813-BD36-38CC8492758E}" type="pres">
      <dgm:prSet presAssocID="{4771AEFE-5CDD-486E-92D9-8BC48DE74F80}" presName="parentText" presStyleLbl="node1" presStyleIdx="0" presStyleCnt="4">
        <dgm:presLayoutVars>
          <dgm:chMax val="1"/>
          <dgm:bulletEnabled val="1"/>
        </dgm:presLayoutVars>
      </dgm:prSet>
      <dgm:spPr/>
    </dgm:pt>
    <dgm:pt modelId="{1AFC08CD-3925-4A30-A9E4-F927DFABCE7F}" type="pres">
      <dgm:prSet presAssocID="{D3369F65-B14B-4AE4-9862-80498FE240F5}" presName="sp" presStyleCnt="0"/>
      <dgm:spPr/>
    </dgm:pt>
    <dgm:pt modelId="{F94F365D-A65F-443E-9FDD-DE18CC3F99F1}" type="pres">
      <dgm:prSet presAssocID="{BCFC6A67-882C-4FF0-B009-FE4C8A8153BA}" presName="linNode" presStyleCnt="0"/>
      <dgm:spPr/>
    </dgm:pt>
    <dgm:pt modelId="{384E1B5F-ADE7-440B-92C7-F4331C1B8DBE}" type="pres">
      <dgm:prSet presAssocID="{BCFC6A67-882C-4FF0-B009-FE4C8A8153BA}" presName="parentText" presStyleLbl="node1" presStyleIdx="1" presStyleCnt="4">
        <dgm:presLayoutVars>
          <dgm:chMax val="1"/>
          <dgm:bulletEnabled val="1"/>
        </dgm:presLayoutVars>
      </dgm:prSet>
      <dgm:spPr/>
    </dgm:pt>
    <dgm:pt modelId="{D2D1E838-9A33-44F7-8F31-64C9B5BFB9F5}" type="pres">
      <dgm:prSet presAssocID="{580FE134-E75C-490F-A248-DC34AF3D3E83}" presName="sp" presStyleCnt="0"/>
      <dgm:spPr/>
    </dgm:pt>
    <dgm:pt modelId="{6B09883F-005C-4F78-B07D-FEC8B2EB87A4}" type="pres">
      <dgm:prSet presAssocID="{6CA3611F-EA37-423D-B510-129B2D4D2D91}" presName="linNode" presStyleCnt="0"/>
      <dgm:spPr/>
    </dgm:pt>
    <dgm:pt modelId="{26FE0BF1-B86E-4153-B2F3-3F93E55E9B14}" type="pres">
      <dgm:prSet presAssocID="{6CA3611F-EA37-423D-B510-129B2D4D2D91}" presName="parentText" presStyleLbl="node1" presStyleIdx="2" presStyleCnt="4">
        <dgm:presLayoutVars>
          <dgm:chMax val="1"/>
          <dgm:bulletEnabled val="1"/>
        </dgm:presLayoutVars>
      </dgm:prSet>
      <dgm:spPr/>
    </dgm:pt>
    <dgm:pt modelId="{210E521C-AFFF-4758-B51B-E66EE534E1E9}" type="pres">
      <dgm:prSet presAssocID="{6CA3611F-EA37-423D-B510-129B2D4D2D91}" presName="descendantText" presStyleLbl="alignAccFollowNode1" presStyleIdx="0" presStyleCnt="2" custScaleY="149380">
        <dgm:presLayoutVars>
          <dgm:bulletEnabled val="1"/>
        </dgm:presLayoutVars>
      </dgm:prSet>
      <dgm:spPr/>
    </dgm:pt>
    <dgm:pt modelId="{0D9F4BB5-AE58-4B2D-A60C-D0B3726D49CA}" type="pres">
      <dgm:prSet presAssocID="{A2AB5AC4-B4BB-497F-B839-FDEE90118356}" presName="sp" presStyleCnt="0"/>
      <dgm:spPr/>
    </dgm:pt>
    <dgm:pt modelId="{C0B7ACBA-F940-40A7-901E-C6965251A0C3}" type="pres">
      <dgm:prSet presAssocID="{88130FAF-6350-4B6E-855B-2B658A236DD8}" presName="linNode" presStyleCnt="0"/>
      <dgm:spPr/>
    </dgm:pt>
    <dgm:pt modelId="{88699556-7D36-4794-ABFB-AD8D5D2CD69A}" type="pres">
      <dgm:prSet presAssocID="{88130FAF-6350-4B6E-855B-2B658A236DD8}" presName="parentText" presStyleLbl="node1" presStyleIdx="3" presStyleCnt="4">
        <dgm:presLayoutVars>
          <dgm:chMax val="1"/>
          <dgm:bulletEnabled val="1"/>
        </dgm:presLayoutVars>
      </dgm:prSet>
      <dgm:spPr/>
    </dgm:pt>
    <dgm:pt modelId="{93B41ADD-30B3-4EA4-B058-CB1A4B594D4B}" type="pres">
      <dgm:prSet presAssocID="{88130FAF-6350-4B6E-855B-2B658A236DD8}" presName="descendantText" presStyleLbl="alignAccFollowNode1" presStyleIdx="1" presStyleCnt="2" custScaleY="170921">
        <dgm:presLayoutVars>
          <dgm:bulletEnabled val="1"/>
        </dgm:presLayoutVars>
      </dgm:prSet>
      <dgm:spPr/>
    </dgm:pt>
  </dgm:ptLst>
  <dgm:cxnLst>
    <dgm:cxn modelId="{F5F6B50A-E8DC-470B-88E6-4229640487AE}" type="presOf" srcId="{74C838BC-2251-4E86-8BD5-A4F24583757A}" destId="{93B41ADD-30B3-4EA4-B058-CB1A4B594D4B}" srcOrd="0" destOrd="2" presId="urn:microsoft.com/office/officeart/2005/8/layout/vList5"/>
    <dgm:cxn modelId="{BDCE4F12-FC45-4EFC-AAA1-8402FF73C668}" type="presOf" srcId="{4E27F64A-50FA-4B24-B552-696F4967041E}" destId="{210E521C-AFFF-4758-B51B-E66EE534E1E9}" srcOrd="0" destOrd="1" presId="urn:microsoft.com/office/officeart/2005/8/layout/vList5"/>
    <dgm:cxn modelId="{73466718-CAC8-4EE9-8DC2-725DF780B029}" srcId="{6CA3611F-EA37-423D-B510-129B2D4D2D91}" destId="{4E27F64A-50FA-4B24-B552-696F4967041E}" srcOrd="1" destOrd="0" parTransId="{F95E253D-2933-4341-B76F-3F822E037607}" sibTransId="{BEE04042-E41C-47C3-A0AC-FBC82C8B0954}"/>
    <dgm:cxn modelId="{135BF520-4676-4C03-8D37-F1E876A306FF}" type="presOf" srcId="{44E43F3B-BBB6-42A3-AAC3-88ECDABD625D}" destId="{44657302-D416-4015-B133-633EFC7BD9A1}" srcOrd="0" destOrd="0" presId="urn:microsoft.com/office/officeart/2005/8/layout/vList5"/>
    <dgm:cxn modelId="{53AC292E-0532-47FB-89B3-93A1844D41B1}" srcId="{44E43F3B-BBB6-42A3-AAC3-88ECDABD625D}" destId="{88130FAF-6350-4B6E-855B-2B658A236DD8}" srcOrd="3" destOrd="0" parTransId="{D1013B8C-32B6-4809-A53D-34C74E01E526}" sibTransId="{B9D9EB9E-B601-4C27-9397-C9F18AFF0B05}"/>
    <dgm:cxn modelId="{AF372530-7A24-432F-8B78-2B3E1694D7FC}" srcId="{44E43F3B-BBB6-42A3-AAC3-88ECDABD625D}" destId="{4771AEFE-5CDD-486E-92D9-8BC48DE74F80}" srcOrd="0" destOrd="0" parTransId="{39D05B07-E7E2-4F8C-8105-EFC5571ED509}" sibTransId="{D3369F65-B14B-4AE4-9862-80498FE240F5}"/>
    <dgm:cxn modelId="{F313B33A-13BF-4D21-B87B-EC471EFC67AE}" type="presOf" srcId="{4771AEFE-5CDD-486E-92D9-8BC48DE74F80}" destId="{0798A77F-9C12-4813-BD36-38CC8492758E}" srcOrd="0" destOrd="0" presId="urn:microsoft.com/office/officeart/2005/8/layout/vList5"/>
    <dgm:cxn modelId="{8C644E4E-51B5-492D-8C65-C450D9B740AB}" type="presOf" srcId="{88130FAF-6350-4B6E-855B-2B658A236DD8}" destId="{88699556-7D36-4794-ABFB-AD8D5D2CD69A}" srcOrd="0" destOrd="0" presId="urn:microsoft.com/office/officeart/2005/8/layout/vList5"/>
    <dgm:cxn modelId="{29425575-CEF9-4173-8F12-9DB77626B137}" type="presOf" srcId="{2BFBB3E8-3C1F-45F8-B5A0-AC70FF5044B0}" destId="{93B41ADD-30B3-4EA4-B058-CB1A4B594D4B}" srcOrd="0" destOrd="3" presId="urn:microsoft.com/office/officeart/2005/8/layout/vList5"/>
    <dgm:cxn modelId="{7ABA9B78-7892-4C3A-863B-67D40BDF41D3}" srcId="{88130FAF-6350-4B6E-855B-2B658A236DD8}" destId="{3B20A568-B3A5-4861-AD8B-F0D84FB56E00}" srcOrd="0" destOrd="0" parTransId="{DA84E66D-32C9-4379-A8CD-381D302B6147}" sibTransId="{E14B20D9-5912-4338-89E7-C21ABDF3AF93}"/>
    <dgm:cxn modelId="{D40D447E-2EB6-4A3A-B270-B3340940A2C3}" type="presOf" srcId="{6CA3611F-EA37-423D-B510-129B2D4D2D91}" destId="{26FE0BF1-B86E-4153-B2F3-3F93E55E9B14}" srcOrd="0" destOrd="0" presId="urn:microsoft.com/office/officeart/2005/8/layout/vList5"/>
    <dgm:cxn modelId="{87698B88-4122-4B67-B686-013EAB2851FB}" type="presOf" srcId="{BCFC6A67-882C-4FF0-B009-FE4C8A8153BA}" destId="{384E1B5F-ADE7-440B-92C7-F4331C1B8DBE}" srcOrd="0" destOrd="0" presId="urn:microsoft.com/office/officeart/2005/8/layout/vList5"/>
    <dgm:cxn modelId="{B3524D8E-5C4B-4D59-9442-46011298667C}" type="presOf" srcId="{3B20A568-B3A5-4861-AD8B-F0D84FB56E00}" destId="{93B41ADD-30B3-4EA4-B058-CB1A4B594D4B}" srcOrd="0" destOrd="0" presId="urn:microsoft.com/office/officeart/2005/8/layout/vList5"/>
    <dgm:cxn modelId="{08958A92-9E7C-4C04-A9E3-6D6109FC480C}" type="presOf" srcId="{9864C790-FCDB-43A1-BA5C-9EF8DED105B5}" destId="{93B41ADD-30B3-4EA4-B058-CB1A4B594D4B}" srcOrd="0" destOrd="1" presId="urn:microsoft.com/office/officeart/2005/8/layout/vList5"/>
    <dgm:cxn modelId="{6326D89A-4926-40E6-9E25-E9C4C152D541}" type="presOf" srcId="{955291B2-D212-45F0-86A7-CC2CABBF94D6}" destId="{210E521C-AFFF-4758-B51B-E66EE534E1E9}" srcOrd="0" destOrd="0" presId="urn:microsoft.com/office/officeart/2005/8/layout/vList5"/>
    <dgm:cxn modelId="{2E94C5A9-6C1B-4985-8461-1DE7A1C03B53}" srcId="{88130FAF-6350-4B6E-855B-2B658A236DD8}" destId="{74C838BC-2251-4E86-8BD5-A4F24583757A}" srcOrd="2" destOrd="0" parTransId="{0453A65F-1FDA-4398-942D-623BA818BE17}" sibTransId="{5069297F-40C6-4AF7-B35C-78FBFB887009}"/>
    <dgm:cxn modelId="{19D573B4-0226-4F78-99C2-3FC2649A1794}" srcId="{44E43F3B-BBB6-42A3-AAC3-88ECDABD625D}" destId="{BCFC6A67-882C-4FF0-B009-FE4C8A8153BA}" srcOrd="1" destOrd="0" parTransId="{A13EC108-C907-4C8F-96A7-A050F8E84BDD}" sibTransId="{580FE134-E75C-490F-A248-DC34AF3D3E83}"/>
    <dgm:cxn modelId="{3F2A0EC3-F77B-4CD3-B3E5-6AFDA23AD37E}" srcId="{44E43F3B-BBB6-42A3-AAC3-88ECDABD625D}" destId="{6CA3611F-EA37-423D-B510-129B2D4D2D91}" srcOrd="2" destOrd="0" parTransId="{E9809DDD-302F-4A58-87DC-27CA67EDF24A}" sibTransId="{A2AB5AC4-B4BB-497F-B839-FDEE90118356}"/>
    <dgm:cxn modelId="{9FECFFCF-A267-4FD5-8CAB-7EBF34643FDD}" srcId="{88130FAF-6350-4B6E-855B-2B658A236DD8}" destId="{2BFBB3E8-3C1F-45F8-B5A0-AC70FF5044B0}" srcOrd="3" destOrd="0" parTransId="{33B538CA-D6AD-4172-BF8C-B0BE97367C39}" sibTransId="{65045ECF-E41A-46F6-B35D-33FB1E50F422}"/>
    <dgm:cxn modelId="{745C07E2-A860-49B0-8E7D-FC1D77D450BF}" srcId="{88130FAF-6350-4B6E-855B-2B658A236DD8}" destId="{9864C790-FCDB-43A1-BA5C-9EF8DED105B5}" srcOrd="1" destOrd="0" parTransId="{5CAD416B-C8D9-475B-8584-937894F2A370}" sibTransId="{E758D05D-8C20-4608-83A6-9C81F4123CFE}"/>
    <dgm:cxn modelId="{7D2541E7-2F01-412D-991A-C9DDF253A6A3}" srcId="{6CA3611F-EA37-423D-B510-129B2D4D2D91}" destId="{955291B2-D212-45F0-86A7-CC2CABBF94D6}" srcOrd="0" destOrd="0" parTransId="{B56F6245-8A93-440C-92A7-6DBDDDC49E4E}" sibTransId="{56F67831-4C6C-4CEE-B8D2-37A65AD23210}"/>
    <dgm:cxn modelId="{E3C4D9D0-495F-46E2-9BE9-30FF2FC7A46B}" type="presParOf" srcId="{44657302-D416-4015-B133-633EFC7BD9A1}" destId="{E1718EAB-0C61-44B8-996B-F516905347B1}" srcOrd="0" destOrd="0" presId="urn:microsoft.com/office/officeart/2005/8/layout/vList5"/>
    <dgm:cxn modelId="{79D77341-D0A2-4233-A2D3-982EF6B1F700}" type="presParOf" srcId="{E1718EAB-0C61-44B8-996B-F516905347B1}" destId="{0798A77F-9C12-4813-BD36-38CC8492758E}" srcOrd="0" destOrd="0" presId="urn:microsoft.com/office/officeart/2005/8/layout/vList5"/>
    <dgm:cxn modelId="{EF008557-8DAA-4AE5-A062-1A8724A6BB2D}" type="presParOf" srcId="{44657302-D416-4015-B133-633EFC7BD9A1}" destId="{1AFC08CD-3925-4A30-A9E4-F927DFABCE7F}" srcOrd="1" destOrd="0" presId="urn:microsoft.com/office/officeart/2005/8/layout/vList5"/>
    <dgm:cxn modelId="{4226D6B4-5D21-489E-A81B-B3E899F71385}" type="presParOf" srcId="{44657302-D416-4015-B133-633EFC7BD9A1}" destId="{F94F365D-A65F-443E-9FDD-DE18CC3F99F1}" srcOrd="2" destOrd="0" presId="urn:microsoft.com/office/officeart/2005/8/layout/vList5"/>
    <dgm:cxn modelId="{9B3E4091-E28A-4246-ACC2-B3185EE2585C}" type="presParOf" srcId="{F94F365D-A65F-443E-9FDD-DE18CC3F99F1}" destId="{384E1B5F-ADE7-440B-92C7-F4331C1B8DBE}" srcOrd="0" destOrd="0" presId="urn:microsoft.com/office/officeart/2005/8/layout/vList5"/>
    <dgm:cxn modelId="{3C4A1DF4-EEF3-44ED-B409-4CBB755FF6FE}" type="presParOf" srcId="{44657302-D416-4015-B133-633EFC7BD9A1}" destId="{D2D1E838-9A33-44F7-8F31-64C9B5BFB9F5}" srcOrd="3" destOrd="0" presId="urn:microsoft.com/office/officeart/2005/8/layout/vList5"/>
    <dgm:cxn modelId="{74074DBE-B218-45DC-ADE1-E6DB60520AA8}" type="presParOf" srcId="{44657302-D416-4015-B133-633EFC7BD9A1}" destId="{6B09883F-005C-4F78-B07D-FEC8B2EB87A4}" srcOrd="4" destOrd="0" presId="urn:microsoft.com/office/officeart/2005/8/layout/vList5"/>
    <dgm:cxn modelId="{8EDD69FC-E66E-4050-B1DF-B08B0D7F5B57}" type="presParOf" srcId="{6B09883F-005C-4F78-B07D-FEC8B2EB87A4}" destId="{26FE0BF1-B86E-4153-B2F3-3F93E55E9B14}" srcOrd="0" destOrd="0" presId="urn:microsoft.com/office/officeart/2005/8/layout/vList5"/>
    <dgm:cxn modelId="{D18845FB-AE49-42C3-B889-541BDC08EEFA}" type="presParOf" srcId="{6B09883F-005C-4F78-B07D-FEC8B2EB87A4}" destId="{210E521C-AFFF-4758-B51B-E66EE534E1E9}" srcOrd="1" destOrd="0" presId="urn:microsoft.com/office/officeart/2005/8/layout/vList5"/>
    <dgm:cxn modelId="{AB2F75EB-E415-46B5-BE93-2353CABA3520}" type="presParOf" srcId="{44657302-D416-4015-B133-633EFC7BD9A1}" destId="{0D9F4BB5-AE58-4B2D-A60C-D0B3726D49CA}" srcOrd="5" destOrd="0" presId="urn:microsoft.com/office/officeart/2005/8/layout/vList5"/>
    <dgm:cxn modelId="{DFD8C870-EFFE-4D29-80CA-C82EB3F1676E}" type="presParOf" srcId="{44657302-D416-4015-B133-633EFC7BD9A1}" destId="{C0B7ACBA-F940-40A7-901E-C6965251A0C3}" srcOrd="6" destOrd="0" presId="urn:microsoft.com/office/officeart/2005/8/layout/vList5"/>
    <dgm:cxn modelId="{51130EB1-EE05-4ABB-B11F-15D0E82C9D6F}" type="presParOf" srcId="{C0B7ACBA-F940-40A7-901E-C6965251A0C3}" destId="{88699556-7D36-4794-ABFB-AD8D5D2CD69A}" srcOrd="0" destOrd="0" presId="urn:microsoft.com/office/officeart/2005/8/layout/vList5"/>
    <dgm:cxn modelId="{DC389A67-637F-4649-81BB-FB9BCBBE637F}" type="presParOf" srcId="{C0B7ACBA-F940-40A7-901E-C6965251A0C3}" destId="{93B41ADD-30B3-4EA4-B058-CB1A4B594D4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D1EA856-6DBF-4169-8639-586DA47D3A0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9C2378B-0068-479F-A577-5CD1BB643E52}">
      <dgm:prSet/>
      <dgm:spPr/>
      <dgm:t>
        <a:bodyPr/>
        <a:lstStyle/>
        <a:p>
          <a:r>
            <a:rPr lang="en-GB"/>
            <a:t>Power failure when working in the BSC  - the device is no longer operative :</a:t>
          </a:r>
          <a:endParaRPr lang="en-US"/>
        </a:p>
      </dgm:t>
    </dgm:pt>
    <dgm:pt modelId="{A787CD90-6405-4470-9C10-847289CE7D9D}" type="parTrans" cxnId="{B3BBD9CD-2B33-4CDE-9394-ECE8D6E8E93F}">
      <dgm:prSet/>
      <dgm:spPr/>
      <dgm:t>
        <a:bodyPr/>
        <a:lstStyle/>
        <a:p>
          <a:endParaRPr lang="en-US"/>
        </a:p>
      </dgm:t>
    </dgm:pt>
    <dgm:pt modelId="{EF5ED0CF-714E-447D-A214-C3269088D6E9}" type="sibTrans" cxnId="{B3BBD9CD-2B33-4CDE-9394-ECE8D6E8E93F}">
      <dgm:prSet/>
      <dgm:spPr/>
      <dgm:t>
        <a:bodyPr/>
        <a:lstStyle/>
        <a:p>
          <a:endParaRPr lang="en-US"/>
        </a:p>
      </dgm:t>
    </dgm:pt>
    <dgm:pt modelId="{965E790D-1151-444D-8826-E653D31A782E}">
      <dgm:prSet/>
      <dgm:spPr/>
      <dgm:t>
        <a:bodyPr/>
        <a:lstStyle/>
        <a:p>
          <a:r>
            <a:rPr lang="en-GB"/>
            <a:t>Immediately cap all culture vessels and media bottles that have been handled in the BSC. Leave all vessels in the BSC and discontinue the experiment.</a:t>
          </a:r>
          <a:endParaRPr lang="en-US"/>
        </a:p>
      </dgm:t>
    </dgm:pt>
    <dgm:pt modelId="{20ABD784-F796-4A8D-B02E-344A4B5A24A0}" type="parTrans" cxnId="{4A77A4E7-96BD-40AC-BE1B-4DE8FEEB6049}">
      <dgm:prSet/>
      <dgm:spPr/>
      <dgm:t>
        <a:bodyPr/>
        <a:lstStyle/>
        <a:p>
          <a:endParaRPr lang="en-US"/>
        </a:p>
      </dgm:t>
    </dgm:pt>
    <dgm:pt modelId="{7D3B1135-F6D2-495C-AD71-2E7F7662CC0A}" type="sibTrans" cxnId="{4A77A4E7-96BD-40AC-BE1B-4DE8FEEB6049}">
      <dgm:prSet/>
      <dgm:spPr/>
      <dgm:t>
        <a:bodyPr/>
        <a:lstStyle/>
        <a:p>
          <a:endParaRPr lang="en-US"/>
        </a:p>
      </dgm:t>
    </dgm:pt>
    <dgm:pt modelId="{D7C227D0-A78C-4A4D-AAB4-5F2BDF71296B}">
      <dgm:prSet/>
      <dgm:spPr/>
      <dgm:t>
        <a:bodyPr/>
        <a:lstStyle/>
        <a:p>
          <a:r>
            <a:rPr lang="en-GB"/>
            <a:t>Place a “Do Not Use” label on the BSC.</a:t>
          </a:r>
          <a:endParaRPr lang="en-US"/>
        </a:p>
      </dgm:t>
    </dgm:pt>
    <dgm:pt modelId="{C457768D-7FC1-4E8F-9A25-C6AFA58E33C5}" type="parTrans" cxnId="{F4145BE7-827F-4CD1-A25D-D0F7EAD469B9}">
      <dgm:prSet/>
      <dgm:spPr/>
      <dgm:t>
        <a:bodyPr/>
        <a:lstStyle/>
        <a:p>
          <a:endParaRPr lang="en-US"/>
        </a:p>
      </dgm:t>
    </dgm:pt>
    <dgm:pt modelId="{830FA67A-262B-4EF2-8922-2B29993A3883}" type="sibTrans" cxnId="{F4145BE7-827F-4CD1-A25D-D0F7EAD469B9}">
      <dgm:prSet/>
      <dgm:spPr/>
      <dgm:t>
        <a:bodyPr/>
        <a:lstStyle/>
        <a:p>
          <a:endParaRPr lang="en-US"/>
        </a:p>
      </dgm:t>
    </dgm:pt>
    <dgm:pt modelId="{DDFEA5F6-FE53-4067-A3A4-7AECF988B448}">
      <dgm:prSet/>
      <dgm:spPr/>
      <dgm:t>
        <a:bodyPr/>
        <a:lstStyle/>
        <a:p>
          <a:r>
            <a:rPr lang="en-GB"/>
            <a:t>When power supply returns, leave the BSC switched on for 30 minutes before commencing any work within the cabinet.</a:t>
          </a:r>
          <a:endParaRPr lang="en-US"/>
        </a:p>
      </dgm:t>
    </dgm:pt>
    <dgm:pt modelId="{DC2EE4A9-EC2A-43E4-8F56-E7A77F6C02FE}" type="parTrans" cxnId="{A61EE569-B92B-432C-9899-2F312DB393AE}">
      <dgm:prSet/>
      <dgm:spPr/>
      <dgm:t>
        <a:bodyPr/>
        <a:lstStyle/>
        <a:p>
          <a:endParaRPr lang="en-US"/>
        </a:p>
      </dgm:t>
    </dgm:pt>
    <dgm:pt modelId="{4900F984-A5BE-4A3E-A535-5E41A342ED7C}" type="sibTrans" cxnId="{A61EE569-B92B-432C-9899-2F312DB393AE}">
      <dgm:prSet/>
      <dgm:spPr/>
      <dgm:t>
        <a:bodyPr/>
        <a:lstStyle/>
        <a:p>
          <a:endParaRPr lang="en-US"/>
        </a:p>
      </dgm:t>
    </dgm:pt>
    <dgm:pt modelId="{15C1C129-D2FB-422E-AA97-11F35EEF1C2B}" type="pres">
      <dgm:prSet presAssocID="{AD1EA856-6DBF-4169-8639-586DA47D3A06}" presName="root" presStyleCnt="0">
        <dgm:presLayoutVars>
          <dgm:dir/>
          <dgm:resizeHandles val="exact"/>
        </dgm:presLayoutVars>
      </dgm:prSet>
      <dgm:spPr/>
    </dgm:pt>
    <dgm:pt modelId="{2229103F-07AA-4B1B-B40E-CE7C6BEAAF49}" type="pres">
      <dgm:prSet presAssocID="{79C2378B-0068-479F-A577-5CD1BB643E52}" presName="compNode" presStyleCnt="0"/>
      <dgm:spPr/>
    </dgm:pt>
    <dgm:pt modelId="{C2635668-B387-4B00-9521-CA0CCEBA0A01}" type="pres">
      <dgm:prSet presAssocID="{79C2378B-0068-479F-A577-5CD1BB643E52}" presName="bgRect" presStyleLbl="bgShp" presStyleIdx="0" presStyleCnt="4"/>
      <dgm:spPr/>
    </dgm:pt>
    <dgm:pt modelId="{252E29E6-E66E-4F96-9390-7205CC079107}" type="pres">
      <dgm:prSet presAssocID="{79C2378B-0068-479F-A577-5CD1BB643E5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gh Voltage"/>
        </a:ext>
      </dgm:extLst>
    </dgm:pt>
    <dgm:pt modelId="{FB054425-D24A-4C2B-BBB7-023BC50A1E4E}" type="pres">
      <dgm:prSet presAssocID="{79C2378B-0068-479F-A577-5CD1BB643E52}" presName="spaceRect" presStyleCnt="0"/>
      <dgm:spPr/>
    </dgm:pt>
    <dgm:pt modelId="{44653344-4383-4201-9E8D-5DAF6846C14F}" type="pres">
      <dgm:prSet presAssocID="{79C2378B-0068-479F-A577-5CD1BB643E52}" presName="parTx" presStyleLbl="revTx" presStyleIdx="0" presStyleCnt="4">
        <dgm:presLayoutVars>
          <dgm:chMax val="0"/>
          <dgm:chPref val="0"/>
        </dgm:presLayoutVars>
      </dgm:prSet>
      <dgm:spPr/>
    </dgm:pt>
    <dgm:pt modelId="{95C9D459-4859-41B3-9696-DE8193A330E0}" type="pres">
      <dgm:prSet presAssocID="{EF5ED0CF-714E-447D-A214-C3269088D6E9}" presName="sibTrans" presStyleCnt="0"/>
      <dgm:spPr/>
    </dgm:pt>
    <dgm:pt modelId="{42E0BBA6-463D-486E-A6A7-66992FA04FEB}" type="pres">
      <dgm:prSet presAssocID="{965E790D-1151-444D-8826-E653D31A782E}" presName="compNode" presStyleCnt="0"/>
      <dgm:spPr/>
    </dgm:pt>
    <dgm:pt modelId="{EDCB6C53-8F4F-4016-8EA1-50C335D17464}" type="pres">
      <dgm:prSet presAssocID="{965E790D-1151-444D-8826-E653D31A782E}" presName="bgRect" presStyleLbl="bgShp" presStyleIdx="1" presStyleCnt="4"/>
      <dgm:spPr/>
    </dgm:pt>
    <dgm:pt modelId="{5914CDB0-3ECF-4BE4-BD98-D6CE56A5352B}" type="pres">
      <dgm:prSet presAssocID="{965E790D-1151-444D-8826-E653D31A782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ientist"/>
        </a:ext>
      </dgm:extLst>
    </dgm:pt>
    <dgm:pt modelId="{682E0010-4C87-47C5-9272-29D5F03D35EA}" type="pres">
      <dgm:prSet presAssocID="{965E790D-1151-444D-8826-E653D31A782E}" presName="spaceRect" presStyleCnt="0"/>
      <dgm:spPr/>
    </dgm:pt>
    <dgm:pt modelId="{539F932F-989C-4586-8C71-29D42682EB84}" type="pres">
      <dgm:prSet presAssocID="{965E790D-1151-444D-8826-E653D31A782E}" presName="parTx" presStyleLbl="revTx" presStyleIdx="1" presStyleCnt="4">
        <dgm:presLayoutVars>
          <dgm:chMax val="0"/>
          <dgm:chPref val="0"/>
        </dgm:presLayoutVars>
      </dgm:prSet>
      <dgm:spPr/>
    </dgm:pt>
    <dgm:pt modelId="{610390F5-6BF8-4F1D-9754-23100C0DE97E}" type="pres">
      <dgm:prSet presAssocID="{7D3B1135-F6D2-495C-AD71-2E7F7662CC0A}" presName="sibTrans" presStyleCnt="0"/>
      <dgm:spPr/>
    </dgm:pt>
    <dgm:pt modelId="{D61FBE0D-94CB-4B5B-A8AA-80FA73EFE644}" type="pres">
      <dgm:prSet presAssocID="{D7C227D0-A78C-4A4D-AAB4-5F2BDF71296B}" presName="compNode" presStyleCnt="0"/>
      <dgm:spPr/>
    </dgm:pt>
    <dgm:pt modelId="{004D759A-5AFD-48C3-963A-9C01DFDBE36B}" type="pres">
      <dgm:prSet presAssocID="{D7C227D0-A78C-4A4D-AAB4-5F2BDF71296B}" presName="bgRect" presStyleLbl="bgShp" presStyleIdx="2" presStyleCnt="4"/>
      <dgm:spPr/>
    </dgm:pt>
    <dgm:pt modelId="{522EDF74-AA9F-498A-AC8D-B086F30B0636}" type="pres">
      <dgm:prSet presAssocID="{D7C227D0-A78C-4A4D-AAB4-5F2BDF71296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fused Face with No Fill"/>
        </a:ext>
      </dgm:extLst>
    </dgm:pt>
    <dgm:pt modelId="{4E55E097-F6B6-40E4-92D6-9B874EA28A8C}" type="pres">
      <dgm:prSet presAssocID="{D7C227D0-A78C-4A4D-AAB4-5F2BDF71296B}" presName="spaceRect" presStyleCnt="0"/>
      <dgm:spPr/>
    </dgm:pt>
    <dgm:pt modelId="{2640C073-A51A-48EC-8512-3185842D5B25}" type="pres">
      <dgm:prSet presAssocID="{D7C227D0-A78C-4A4D-AAB4-5F2BDF71296B}" presName="parTx" presStyleLbl="revTx" presStyleIdx="2" presStyleCnt="4">
        <dgm:presLayoutVars>
          <dgm:chMax val="0"/>
          <dgm:chPref val="0"/>
        </dgm:presLayoutVars>
      </dgm:prSet>
      <dgm:spPr/>
    </dgm:pt>
    <dgm:pt modelId="{7E5E1AC7-24B5-45EE-888C-3F2021D2CE7A}" type="pres">
      <dgm:prSet presAssocID="{830FA67A-262B-4EF2-8922-2B29993A3883}" presName="sibTrans" presStyleCnt="0"/>
      <dgm:spPr/>
    </dgm:pt>
    <dgm:pt modelId="{88E6B79F-70E9-4AB0-93D9-0839B80E65DA}" type="pres">
      <dgm:prSet presAssocID="{DDFEA5F6-FE53-4067-A3A4-7AECF988B448}" presName="compNode" presStyleCnt="0"/>
      <dgm:spPr/>
    </dgm:pt>
    <dgm:pt modelId="{8BE9B031-55EA-44C5-98E6-CB1DC67ECFA5}" type="pres">
      <dgm:prSet presAssocID="{DDFEA5F6-FE53-4067-A3A4-7AECF988B448}" presName="bgRect" presStyleLbl="bgShp" presStyleIdx="3" presStyleCnt="4"/>
      <dgm:spPr/>
    </dgm:pt>
    <dgm:pt modelId="{2A758464-CB5D-4EDA-AA48-F0BFDD3DDEFF}" type="pres">
      <dgm:prSet presAssocID="{DDFEA5F6-FE53-4067-A3A4-7AECF988B44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ocessor"/>
        </a:ext>
      </dgm:extLst>
    </dgm:pt>
    <dgm:pt modelId="{DF2ED119-7BCE-48A9-98FE-871802B28F3C}" type="pres">
      <dgm:prSet presAssocID="{DDFEA5F6-FE53-4067-A3A4-7AECF988B448}" presName="spaceRect" presStyleCnt="0"/>
      <dgm:spPr/>
    </dgm:pt>
    <dgm:pt modelId="{AA4B7740-2A78-43F2-BC94-7E8BEF9294C8}" type="pres">
      <dgm:prSet presAssocID="{DDFEA5F6-FE53-4067-A3A4-7AECF988B448}" presName="parTx" presStyleLbl="revTx" presStyleIdx="3" presStyleCnt="4">
        <dgm:presLayoutVars>
          <dgm:chMax val="0"/>
          <dgm:chPref val="0"/>
        </dgm:presLayoutVars>
      </dgm:prSet>
      <dgm:spPr/>
    </dgm:pt>
  </dgm:ptLst>
  <dgm:cxnLst>
    <dgm:cxn modelId="{F108DA14-5307-4E77-938C-A1F75583EAA9}" type="presOf" srcId="{AD1EA856-6DBF-4169-8639-586DA47D3A06}" destId="{15C1C129-D2FB-422E-AA97-11F35EEF1C2B}" srcOrd="0" destOrd="0" presId="urn:microsoft.com/office/officeart/2018/2/layout/IconVerticalSolidList"/>
    <dgm:cxn modelId="{9156422A-D4D0-4558-90B1-4A5D1B42E770}" type="presOf" srcId="{D7C227D0-A78C-4A4D-AAB4-5F2BDF71296B}" destId="{2640C073-A51A-48EC-8512-3185842D5B25}" srcOrd="0" destOrd="0" presId="urn:microsoft.com/office/officeart/2018/2/layout/IconVerticalSolidList"/>
    <dgm:cxn modelId="{A61EE569-B92B-432C-9899-2F312DB393AE}" srcId="{AD1EA856-6DBF-4169-8639-586DA47D3A06}" destId="{DDFEA5F6-FE53-4067-A3A4-7AECF988B448}" srcOrd="3" destOrd="0" parTransId="{DC2EE4A9-EC2A-43E4-8F56-E7A77F6C02FE}" sibTransId="{4900F984-A5BE-4A3E-A535-5E41A342ED7C}"/>
    <dgm:cxn modelId="{432DA36A-7B05-4AEB-97F3-2FA96ED9457F}" type="presOf" srcId="{DDFEA5F6-FE53-4067-A3A4-7AECF988B448}" destId="{AA4B7740-2A78-43F2-BC94-7E8BEF9294C8}" srcOrd="0" destOrd="0" presId="urn:microsoft.com/office/officeart/2018/2/layout/IconVerticalSolidList"/>
    <dgm:cxn modelId="{6D894C71-6764-4430-ADA5-70C3538031EC}" type="presOf" srcId="{965E790D-1151-444D-8826-E653D31A782E}" destId="{539F932F-989C-4586-8C71-29D42682EB84}" srcOrd="0" destOrd="0" presId="urn:microsoft.com/office/officeart/2018/2/layout/IconVerticalSolidList"/>
    <dgm:cxn modelId="{B3BBD9CD-2B33-4CDE-9394-ECE8D6E8E93F}" srcId="{AD1EA856-6DBF-4169-8639-586DA47D3A06}" destId="{79C2378B-0068-479F-A577-5CD1BB643E52}" srcOrd="0" destOrd="0" parTransId="{A787CD90-6405-4470-9C10-847289CE7D9D}" sibTransId="{EF5ED0CF-714E-447D-A214-C3269088D6E9}"/>
    <dgm:cxn modelId="{15E6BCD5-96A4-4140-9027-153865A3C569}" type="presOf" srcId="{79C2378B-0068-479F-A577-5CD1BB643E52}" destId="{44653344-4383-4201-9E8D-5DAF6846C14F}" srcOrd="0" destOrd="0" presId="urn:microsoft.com/office/officeart/2018/2/layout/IconVerticalSolidList"/>
    <dgm:cxn modelId="{F4145BE7-827F-4CD1-A25D-D0F7EAD469B9}" srcId="{AD1EA856-6DBF-4169-8639-586DA47D3A06}" destId="{D7C227D0-A78C-4A4D-AAB4-5F2BDF71296B}" srcOrd="2" destOrd="0" parTransId="{C457768D-7FC1-4E8F-9A25-C6AFA58E33C5}" sibTransId="{830FA67A-262B-4EF2-8922-2B29993A3883}"/>
    <dgm:cxn modelId="{4A77A4E7-96BD-40AC-BE1B-4DE8FEEB6049}" srcId="{AD1EA856-6DBF-4169-8639-586DA47D3A06}" destId="{965E790D-1151-444D-8826-E653D31A782E}" srcOrd="1" destOrd="0" parTransId="{20ABD784-F796-4A8D-B02E-344A4B5A24A0}" sibTransId="{7D3B1135-F6D2-495C-AD71-2E7F7662CC0A}"/>
    <dgm:cxn modelId="{17966BCA-6190-402D-8283-43CDF09F8F9A}" type="presParOf" srcId="{15C1C129-D2FB-422E-AA97-11F35EEF1C2B}" destId="{2229103F-07AA-4B1B-B40E-CE7C6BEAAF49}" srcOrd="0" destOrd="0" presId="urn:microsoft.com/office/officeart/2018/2/layout/IconVerticalSolidList"/>
    <dgm:cxn modelId="{000D452C-E0AD-426F-BED6-762A7F77987D}" type="presParOf" srcId="{2229103F-07AA-4B1B-B40E-CE7C6BEAAF49}" destId="{C2635668-B387-4B00-9521-CA0CCEBA0A01}" srcOrd="0" destOrd="0" presId="urn:microsoft.com/office/officeart/2018/2/layout/IconVerticalSolidList"/>
    <dgm:cxn modelId="{13C46209-1FBF-416E-B399-E829ABB7781C}" type="presParOf" srcId="{2229103F-07AA-4B1B-B40E-CE7C6BEAAF49}" destId="{252E29E6-E66E-4F96-9390-7205CC079107}" srcOrd="1" destOrd="0" presId="urn:microsoft.com/office/officeart/2018/2/layout/IconVerticalSolidList"/>
    <dgm:cxn modelId="{A7D68342-B8CD-49BE-8F01-99653E26DB22}" type="presParOf" srcId="{2229103F-07AA-4B1B-B40E-CE7C6BEAAF49}" destId="{FB054425-D24A-4C2B-BBB7-023BC50A1E4E}" srcOrd="2" destOrd="0" presId="urn:microsoft.com/office/officeart/2018/2/layout/IconVerticalSolidList"/>
    <dgm:cxn modelId="{15B2A693-AABA-4C1F-8DDA-AA93F68E3DE3}" type="presParOf" srcId="{2229103F-07AA-4B1B-B40E-CE7C6BEAAF49}" destId="{44653344-4383-4201-9E8D-5DAF6846C14F}" srcOrd="3" destOrd="0" presId="urn:microsoft.com/office/officeart/2018/2/layout/IconVerticalSolidList"/>
    <dgm:cxn modelId="{C4B9D797-9E93-4D3B-A61F-2C52B451FE8B}" type="presParOf" srcId="{15C1C129-D2FB-422E-AA97-11F35EEF1C2B}" destId="{95C9D459-4859-41B3-9696-DE8193A330E0}" srcOrd="1" destOrd="0" presId="urn:microsoft.com/office/officeart/2018/2/layout/IconVerticalSolidList"/>
    <dgm:cxn modelId="{C3BEF3D7-8B1B-40ED-B657-D5796324B13B}" type="presParOf" srcId="{15C1C129-D2FB-422E-AA97-11F35EEF1C2B}" destId="{42E0BBA6-463D-486E-A6A7-66992FA04FEB}" srcOrd="2" destOrd="0" presId="urn:microsoft.com/office/officeart/2018/2/layout/IconVerticalSolidList"/>
    <dgm:cxn modelId="{9B4B4213-31AE-40F2-999F-EB016E076D01}" type="presParOf" srcId="{42E0BBA6-463D-486E-A6A7-66992FA04FEB}" destId="{EDCB6C53-8F4F-4016-8EA1-50C335D17464}" srcOrd="0" destOrd="0" presId="urn:microsoft.com/office/officeart/2018/2/layout/IconVerticalSolidList"/>
    <dgm:cxn modelId="{735C1531-101E-4B88-A95B-41A95EFA25B1}" type="presParOf" srcId="{42E0BBA6-463D-486E-A6A7-66992FA04FEB}" destId="{5914CDB0-3ECF-4BE4-BD98-D6CE56A5352B}" srcOrd="1" destOrd="0" presId="urn:microsoft.com/office/officeart/2018/2/layout/IconVerticalSolidList"/>
    <dgm:cxn modelId="{8510E9D8-01B3-4AB5-A2D0-9567FC7CC5BF}" type="presParOf" srcId="{42E0BBA6-463D-486E-A6A7-66992FA04FEB}" destId="{682E0010-4C87-47C5-9272-29D5F03D35EA}" srcOrd="2" destOrd="0" presId="urn:microsoft.com/office/officeart/2018/2/layout/IconVerticalSolidList"/>
    <dgm:cxn modelId="{9043EB76-4295-4B03-BD69-37F82A3AA457}" type="presParOf" srcId="{42E0BBA6-463D-486E-A6A7-66992FA04FEB}" destId="{539F932F-989C-4586-8C71-29D42682EB84}" srcOrd="3" destOrd="0" presId="urn:microsoft.com/office/officeart/2018/2/layout/IconVerticalSolidList"/>
    <dgm:cxn modelId="{92D59DC9-5E1F-4DCB-81EC-07CB0626C1FF}" type="presParOf" srcId="{15C1C129-D2FB-422E-AA97-11F35EEF1C2B}" destId="{610390F5-6BF8-4F1D-9754-23100C0DE97E}" srcOrd="3" destOrd="0" presId="urn:microsoft.com/office/officeart/2018/2/layout/IconVerticalSolidList"/>
    <dgm:cxn modelId="{1C28F7C6-4339-4329-ABFA-1E23355F0BB6}" type="presParOf" srcId="{15C1C129-D2FB-422E-AA97-11F35EEF1C2B}" destId="{D61FBE0D-94CB-4B5B-A8AA-80FA73EFE644}" srcOrd="4" destOrd="0" presId="urn:microsoft.com/office/officeart/2018/2/layout/IconVerticalSolidList"/>
    <dgm:cxn modelId="{4BB9B867-1483-4980-92DA-6EEDF2B85504}" type="presParOf" srcId="{D61FBE0D-94CB-4B5B-A8AA-80FA73EFE644}" destId="{004D759A-5AFD-48C3-963A-9C01DFDBE36B}" srcOrd="0" destOrd="0" presId="urn:microsoft.com/office/officeart/2018/2/layout/IconVerticalSolidList"/>
    <dgm:cxn modelId="{FB50E88B-33D3-4B19-9479-6480C6DC983F}" type="presParOf" srcId="{D61FBE0D-94CB-4B5B-A8AA-80FA73EFE644}" destId="{522EDF74-AA9F-498A-AC8D-B086F30B0636}" srcOrd="1" destOrd="0" presId="urn:microsoft.com/office/officeart/2018/2/layout/IconVerticalSolidList"/>
    <dgm:cxn modelId="{FA020700-2EC8-4448-9CD6-6209EE364938}" type="presParOf" srcId="{D61FBE0D-94CB-4B5B-A8AA-80FA73EFE644}" destId="{4E55E097-F6B6-40E4-92D6-9B874EA28A8C}" srcOrd="2" destOrd="0" presId="urn:microsoft.com/office/officeart/2018/2/layout/IconVerticalSolidList"/>
    <dgm:cxn modelId="{8E7A3931-7B9D-4B9E-ABCE-0F3C2D0C45F0}" type="presParOf" srcId="{D61FBE0D-94CB-4B5B-A8AA-80FA73EFE644}" destId="{2640C073-A51A-48EC-8512-3185842D5B25}" srcOrd="3" destOrd="0" presId="urn:microsoft.com/office/officeart/2018/2/layout/IconVerticalSolidList"/>
    <dgm:cxn modelId="{7BB4654C-C9C2-4E65-B65D-97B8591B24C0}" type="presParOf" srcId="{15C1C129-D2FB-422E-AA97-11F35EEF1C2B}" destId="{7E5E1AC7-24B5-45EE-888C-3F2021D2CE7A}" srcOrd="5" destOrd="0" presId="urn:microsoft.com/office/officeart/2018/2/layout/IconVerticalSolidList"/>
    <dgm:cxn modelId="{BD53C07E-B626-4137-A2AB-1B53622F18F8}" type="presParOf" srcId="{15C1C129-D2FB-422E-AA97-11F35EEF1C2B}" destId="{88E6B79F-70E9-4AB0-93D9-0839B80E65DA}" srcOrd="6" destOrd="0" presId="urn:microsoft.com/office/officeart/2018/2/layout/IconVerticalSolidList"/>
    <dgm:cxn modelId="{14D151C3-DA9A-44B5-ADC6-9602D283410F}" type="presParOf" srcId="{88E6B79F-70E9-4AB0-93D9-0839B80E65DA}" destId="{8BE9B031-55EA-44C5-98E6-CB1DC67ECFA5}" srcOrd="0" destOrd="0" presId="urn:microsoft.com/office/officeart/2018/2/layout/IconVerticalSolidList"/>
    <dgm:cxn modelId="{5125374F-4142-4D52-847A-78800A3AE120}" type="presParOf" srcId="{88E6B79F-70E9-4AB0-93D9-0839B80E65DA}" destId="{2A758464-CB5D-4EDA-AA48-F0BFDD3DDEFF}" srcOrd="1" destOrd="0" presId="urn:microsoft.com/office/officeart/2018/2/layout/IconVerticalSolidList"/>
    <dgm:cxn modelId="{6875D344-8A58-442C-8E82-75C66B19D05E}" type="presParOf" srcId="{88E6B79F-70E9-4AB0-93D9-0839B80E65DA}" destId="{DF2ED119-7BCE-48A9-98FE-871802B28F3C}" srcOrd="2" destOrd="0" presId="urn:microsoft.com/office/officeart/2018/2/layout/IconVerticalSolidList"/>
    <dgm:cxn modelId="{1147D3ED-22CE-4940-B530-628781A61C01}" type="presParOf" srcId="{88E6B79F-70E9-4AB0-93D9-0839B80E65DA}" destId="{AA4B7740-2A78-43F2-BC94-7E8BEF9294C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BBA219C-9AB9-49BF-A2EA-8CCD0FE9C663}"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4AD0B32C-922D-4ADD-9A87-FBF54BD1EDC2}">
      <dgm:prSet/>
      <dgm:spPr/>
      <dgm:t>
        <a:bodyPr/>
        <a:lstStyle/>
        <a:p>
          <a:r>
            <a:rPr lang="en-GB"/>
            <a:t>A CAPA  is required to be written if a non conformity or adverse event takes place. The author should be the person who  encounters the problem.</a:t>
          </a:r>
          <a:endParaRPr lang="en-US"/>
        </a:p>
      </dgm:t>
    </dgm:pt>
    <dgm:pt modelId="{D961DB87-7593-4B6A-9E94-4300BF4EBF02}" type="parTrans" cxnId="{6CE39FE5-D138-4C25-B9BE-4AE89F975CDB}">
      <dgm:prSet/>
      <dgm:spPr/>
      <dgm:t>
        <a:bodyPr/>
        <a:lstStyle/>
        <a:p>
          <a:endParaRPr lang="en-US"/>
        </a:p>
      </dgm:t>
    </dgm:pt>
    <dgm:pt modelId="{56D2AE10-6E32-4D3C-8BAD-93D0F4986C57}" type="sibTrans" cxnId="{6CE39FE5-D138-4C25-B9BE-4AE89F975CDB}">
      <dgm:prSet/>
      <dgm:spPr/>
      <dgm:t>
        <a:bodyPr/>
        <a:lstStyle/>
        <a:p>
          <a:endParaRPr lang="en-US"/>
        </a:p>
      </dgm:t>
    </dgm:pt>
    <dgm:pt modelId="{9DCDD765-580D-4974-9CDD-F3C7FAD78C00}">
      <dgm:prSet/>
      <dgm:spPr/>
      <dgm:t>
        <a:bodyPr/>
        <a:lstStyle/>
        <a:p>
          <a:r>
            <a:rPr lang="en-GB" dirty="0"/>
            <a:t>Reasons for a CAPA might be a fire, accidental defrost of a freezer, lost samples etc.</a:t>
          </a:r>
          <a:endParaRPr lang="en-US" dirty="0"/>
        </a:p>
      </dgm:t>
    </dgm:pt>
    <dgm:pt modelId="{54A015E7-7D8B-4BF2-8F01-7DDA4A20D99A}" type="parTrans" cxnId="{515D602F-65C1-48B0-892A-54AE03E7C9B2}">
      <dgm:prSet/>
      <dgm:spPr/>
      <dgm:t>
        <a:bodyPr/>
        <a:lstStyle/>
        <a:p>
          <a:endParaRPr lang="en-US"/>
        </a:p>
      </dgm:t>
    </dgm:pt>
    <dgm:pt modelId="{00E3FD33-2910-4790-8BBE-91317E528012}" type="sibTrans" cxnId="{515D602F-65C1-48B0-892A-54AE03E7C9B2}">
      <dgm:prSet/>
      <dgm:spPr/>
      <dgm:t>
        <a:bodyPr/>
        <a:lstStyle/>
        <a:p>
          <a:endParaRPr lang="en-US"/>
        </a:p>
      </dgm:t>
    </dgm:pt>
    <dgm:pt modelId="{FF649294-8B4F-4040-A17A-CC3E397BB579}">
      <dgm:prSet/>
      <dgm:spPr/>
      <dgm:t>
        <a:bodyPr/>
        <a:lstStyle/>
        <a:p>
          <a:r>
            <a:rPr lang="en-GB"/>
            <a:t>Obtain a reference number from Quality Manager</a:t>
          </a:r>
          <a:endParaRPr lang="en-US"/>
        </a:p>
      </dgm:t>
    </dgm:pt>
    <dgm:pt modelId="{E75CFF3F-1C3A-461A-839D-695D91DD6934}" type="parTrans" cxnId="{14597CF3-4AA3-4C47-8BA0-9887BBFF826F}">
      <dgm:prSet/>
      <dgm:spPr/>
      <dgm:t>
        <a:bodyPr/>
        <a:lstStyle/>
        <a:p>
          <a:endParaRPr lang="en-US"/>
        </a:p>
      </dgm:t>
    </dgm:pt>
    <dgm:pt modelId="{0779B3F5-B4EE-4E69-BF64-D4270ADAB107}" type="sibTrans" cxnId="{14597CF3-4AA3-4C47-8BA0-9887BBFF826F}">
      <dgm:prSet/>
      <dgm:spPr/>
      <dgm:t>
        <a:bodyPr/>
        <a:lstStyle/>
        <a:p>
          <a:endParaRPr lang="en-US"/>
        </a:p>
      </dgm:t>
    </dgm:pt>
    <dgm:pt modelId="{634220D1-FB64-4B62-9A8C-27F0C26E2139}">
      <dgm:prSet/>
      <dgm:spPr/>
      <dgm:t>
        <a:bodyPr/>
        <a:lstStyle/>
        <a:p>
          <a:r>
            <a:rPr lang="en-GB"/>
            <a:t>Start the CAPA form ( form available on the CBE LEARN page ) </a:t>
          </a:r>
          <a:endParaRPr lang="en-US"/>
        </a:p>
      </dgm:t>
    </dgm:pt>
    <dgm:pt modelId="{0ABFE6D2-CDAA-4D67-9FFD-FB75473B9A14}" type="parTrans" cxnId="{EEDBCD2C-4AF5-4C95-BCDA-54E3527A180C}">
      <dgm:prSet/>
      <dgm:spPr/>
      <dgm:t>
        <a:bodyPr/>
        <a:lstStyle/>
        <a:p>
          <a:endParaRPr lang="en-US"/>
        </a:p>
      </dgm:t>
    </dgm:pt>
    <dgm:pt modelId="{3A6C4433-0C63-4414-9A7D-2FAEC793DFEA}" type="sibTrans" cxnId="{EEDBCD2C-4AF5-4C95-BCDA-54E3527A180C}">
      <dgm:prSet/>
      <dgm:spPr/>
      <dgm:t>
        <a:bodyPr/>
        <a:lstStyle/>
        <a:p>
          <a:endParaRPr lang="en-US"/>
        </a:p>
      </dgm:t>
    </dgm:pt>
    <dgm:pt modelId="{DCBD6D82-4ED9-4037-8B39-A28E13E0794F}">
      <dgm:prSet/>
      <dgm:spPr/>
      <dgm:t>
        <a:bodyPr/>
        <a:lstStyle/>
        <a:p>
          <a:r>
            <a:rPr lang="en-GB"/>
            <a:t>Identify,track &amp; investigate the problem</a:t>
          </a:r>
          <a:endParaRPr lang="en-US"/>
        </a:p>
      </dgm:t>
    </dgm:pt>
    <dgm:pt modelId="{3BF87C03-767D-4657-BA4D-8CEC6CD0F5CE}" type="parTrans" cxnId="{32F125AC-75E2-4D9B-BB5D-6C66AE6B88B4}">
      <dgm:prSet/>
      <dgm:spPr/>
      <dgm:t>
        <a:bodyPr/>
        <a:lstStyle/>
        <a:p>
          <a:endParaRPr lang="en-US"/>
        </a:p>
      </dgm:t>
    </dgm:pt>
    <dgm:pt modelId="{00795BDB-E5D2-404C-BC2A-4D2C1543D938}" type="sibTrans" cxnId="{32F125AC-75E2-4D9B-BB5D-6C66AE6B88B4}">
      <dgm:prSet/>
      <dgm:spPr/>
      <dgm:t>
        <a:bodyPr/>
        <a:lstStyle/>
        <a:p>
          <a:endParaRPr lang="en-US"/>
        </a:p>
      </dgm:t>
    </dgm:pt>
    <dgm:pt modelId="{2E07D0D0-FC60-4064-9315-79A8F4047F5C}">
      <dgm:prSet/>
      <dgm:spPr/>
      <dgm:t>
        <a:bodyPr/>
        <a:lstStyle/>
        <a:p>
          <a:r>
            <a:rPr lang="en-GB"/>
            <a:t>Submit to the quality manager </a:t>
          </a:r>
          <a:endParaRPr lang="en-US"/>
        </a:p>
      </dgm:t>
    </dgm:pt>
    <dgm:pt modelId="{26F9DB8E-1FFA-469C-BB15-82016B7403D3}" type="parTrans" cxnId="{6B792DBB-05F2-4235-AEBF-606A37FF3D8E}">
      <dgm:prSet/>
      <dgm:spPr/>
      <dgm:t>
        <a:bodyPr/>
        <a:lstStyle/>
        <a:p>
          <a:endParaRPr lang="en-US"/>
        </a:p>
      </dgm:t>
    </dgm:pt>
    <dgm:pt modelId="{0C83B7CE-624D-4F82-B0E7-2553BA6D8374}" type="sibTrans" cxnId="{6B792DBB-05F2-4235-AEBF-606A37FF3D8E}">
      <dgm:prSet/>
      <dgm:spPr/>
      <dgm:t>
        <a:bodyPr/>
        <a:lstStyle/>
        <a:p>
          <a:endParaRPr lang="en-US"/>
        </a:p>
      </dgm:t>
    </dgm:pt>
    <dgm:pt modelId="{9CDE79A9-152E-4A80-B478-A154DBDC23E1}">
      <dgm:prSet/>
      <dgm:spPr/>
      <dgm:t>
        <a:bodyPr/>
        <a:lstStyle/>
        <a:p>
          <a:r>
            <a:rPr lang="en-GB"/>
            <a:t>Cell culture contamination – complete cell culture investigation sheet and follow guidance.</a:t>
          </a:r>
          <a:endParaRPr lang="en-US"/>
        </a:p>
      </dgm:t>
    </dgm:pt>
    <dgm:pt modelId="{915DB99D-9A18-4F29-9657-CE66860E6AE5}" type="parTrans" cxnId="{1BBB4CCB-CBED-4612-AC2A-152B4A5D4252}">
      <dgm:prSet/>
      <dgm:spPr/>
      <dgm:t>
        <a:bodyPr/>
        <a:lstStyle/>
        <a:p>
          <a:endParaRPr lang="en-US"/>
        </a:p>
      </dgm:t>
    </dgm:pt>
    <dgm:pt modelId="{6AD373A6-335F-4D13-A70A-81C5CC55892F}" type="sibTrans" cxnId="{1BBB4CCB-CBED-4612-AC2A-152B4A5D4252}">
      <dgm:prSet/>
      <dgm:spPr/>
      <dgm:t>
        <a:bodyPr/>
        <a:lstStyle/>
        <a:p>
          <a:endParaRPr lang="en-US"/>
        </a:p>
      </dgm:t>
    </dgm:pt>
    <dgm:pt modelId="{568F8C41-1472-465F-BA40-29CCC9572C22}" type="pres">
      <dgm:prSet presAssocID="{0BBA219C-9AB9-49BF-A2EA-8CCD0FE9C663}" presName="linear" presStyleCnt="0">
        <dgm:presLayoutVars>
          <dgm:animLvl val="lvl"/>
          <dgm:resizeHandles val="exact"/>
        </dgm:presLayoutVars>
      </dgm:prSet>
      <dgm:spPr/>
    </dgm:pt>
    <dgm:pt modelId="{6DBCE0AD-1A03-4BCE-9796-98DE2982C276}" type="pres">
      <dgm:prSet presAssocID="{4AD0B32C-922D-4ADD-9A87-FBF54BD1EDC2}" presName="parentText" presStyleLbl="node1" presStyleIdx="0" presStyleCnt="6">
        <dgm:presLayoutVars>
          <dgm:chMax val="0"/>
          <dgm:bulletEnabled val="1"/>
        </dgm:presLayoutVars>
      </dgm:prSet>
      <dgm:spPr/>
    </dgm:pt>
    <dgm:pt modelId="{28899ABA-352A-493A-881B-B22222685D22}" type="pres">
      <dgm:prSet presAssocID="{4AD0B32C-922D-4ADD-9A87-FBF54BD1EDC2}" presName="childText" presStyleLbl="revTx" presStyleIdx="0" presStyleCnt="1">
        <dgm:presLayoutVars>
          <dgm:bulletEnabled val="1"/>
        </dgm:presLayoutVars>
      </dgm:prSet>
      <dgm:spPr/>
    </dgm:pt>
    <dgm:pt modelId="{7D38DC24-5F43-4F89-8C3D-D6B024E4CCA8}" type="pres">
      <dgm:prSet presAssocID="{FF649294-8B4F-4040-A17A-CC3E397BB579}" presName="parentText" presStyleLbl="node1" presStyleIdx="1" presStyleCnt="6">
        <dgm:presLayoutVars>
          <dgm:chMax val="0"/>
          <dgm:bulletEnabled val="1"/>
        </dgm:presLayoutVars>
      </dgm:prSet>
      <dgm:spPr/>
    </dgm:pt>
    <dgm:pt modelId="{4CB3CBED-8A55-4D2D-A631-A9A9F8E4B6D5}" type="pres">
      <dgm:prSet presAssocID="{0779B3F5-B4EE-4E69-BF64-D4270ADAB107}" presName="spacer" presStyleCnt="0"/>
      <dgm:spPr/>
    </dgm:pt>
    <dgm:pt modelId="{5B5A3845-F0D3-42D9-B72D-103D4128F06A}" type="pres">
      <dgm:prSet presAssocID="{634220D1-FB64-4B62-9A8C-27F0C26E2139}" presName="parentText" presStyleLbl="node1" presStyleIdx="2" presStyleCnt="6">
        <dgm:presLayoutVars>
          <dgm:chMax val="0"/>
          <dgm:bulletEnabled val="1"/>
        </dgm:presLayoutVars>
      </dgm:prSet>
      <dgm:spPr/>
    </dgm:pt>
    <dgm:pt modelId="{28B0DC3E-ADEF-47B3-B4BD-B5286E245F4C}" type="pres">
      <dgm:prSet presAssocID="{3A6C4433-0C63-4414-9A7D-2FAEC793DFEA}" presName="spacer" presStyleCnt="0"/>
      <dgm:spPr/>
    </dgm:pt>
    <dgm:pt modelId="{498C327E-D255-4D20-84F9-467C10F5F772}" type="pres">
      <dgm:prSet presAssocID="{DCBD6D82-4ED9-4037-8B39-A28E13E0794F}" presName="parentText" presStyleLbl="node1" presStyleIdx="3" presStyleCnt="6">
        <dgm:presLayoutVars>
          <dgm:chMax val="0"/>
          <dgm:bulletEnabled val="1"/>
        </dgm:presLayoutVars>
      </dgm:prSet>
      <dgm:spPr/>
    </dgm:pt>
    <dgm:pt modelId="{1D4BF8BC-31DB-465C-9D5E-D45CCBF5A974}" type="pres">
      <dgm:prSet presAssocID="{00795BDB-E5D2-404C-BC2A-4D2C1543D938}" presName="spacer" presStyleCnt="0"/>
      <dgm:spPr/>
    </dgm:pt>
    <dgm:pt modelId="{5BDB32C0-A2E3-4129-BDE8-C970CEABCA2A}" type="pres">
      <dgm:prSet presAssocID="{2E07D0D0-FC60-4064-9315-79A8F4047F5C}" presName="parentText" presStyleLbl="node1" presStyleIdx="4" presStyleCnt="6">
        <dgm:presLayoutVars>
          <dgm:chMax val="0"/>
          <dgm:bulletEnabled val="1"/>
        </dgm:presLayoutVars>
      </dgm:prSet>
      <dgm:spPr/>
    </dgm:pt>
    <dgm:pt modelId="{11BB0923-EEF2-4524-A308-8F0D779E2822}" type="pres">
      <dgm:prSet presAssocID="{0C83B7CE-624D-4F82-B0E7-2553BA6D8374}" presName="spacer" presStyleCnt="0"/>
      <dgm:spPr/>
    </dgm:pt>
    <dgm:pt modelId="{0B92DDBD-0759-4135-8BA3-C74DAAD2A8DB}" type="pres">
      <dgm:prSet presAssocID="{9CDE79A9-152E-4A80-B478-A154DBDC23E1}" presName="parentText" presStyleLbl="node1" presStyleIdx="5" presStyleCnt="6">
        <dgm:presLayoutVars>
          <dgm:chMax val="0"/>
          <dgm:bulletEnabled val="1"/>
        </dgm:presLayoutVars>
      </dgm:prSet>
      <dgm:spPr/>
    </dgm:pt>
  </dgm:ptLst>
  <dgm:cxnLst>
    <dgm:cxn modelId="{EEDBCD2C-4AF5-4C95-BCDA-54E3527A180C}" srcId="{0BBA219C-9AB9-49BF-A2EA-8CCD0FE9C663}" destId="{634220D1-FB64-4B62-9A8C-27F0C26E2139}" srcOrd="2" destOrd="0" parTransId="{0ABFE6D2-CDAA-4D67-9FFD-FB75473B9A14}" sibTransId="{3A6C4433-0C63-4414-9A7D-2FAEC793DFEA}"/>
    <dgm:cxn modelId="{515D602F-65C1-48B0-892A-54AE03E7C9B2}" srcId="{4AD0B32C-922D-4ADD-9A87-FBF54BD1EDC2}" destId="{9DCDD765-580D-4974-9CDD-F3C7FAD78C00}" srcOrd="0" destOrd="0" parTransId="{54A015E7-7D8B-4BF2-8F01-7DDA4A20D99A}" sibTransId="{00E3FD33-2910-4790-8BBE-91317E528012}"/>
    <dgm:cxn modelId="{4634F54A-07DC-4ED7-BBD2-1132A255036D}" type="presOf" srcId="{634220D1-FB64-4B62-9A8C-27F0C26E2139}" destId="{5B5A3845-F0D3-42D9-B72D-103D4128F06A}" srcOrd="0" destOrd="0" presId="urn:microsoft.com/office/officeart/2005/8/layout/vList2"/>
    <dgm:cxn modelId="{AA66084F-BBA9-47C3-A8EB-00EA804CA256}" type="presOf" srcId="{0BBA219C-9AB9-49BF-A2EA-8CCD0FE9C663}" destId="{568F8C41-1472-465F-BA40-29CCC9572C22}" srcOrd="0" destOrd="0" presId="urn:microsoft.com/office/officeart/2005/8/layout/vList2"/>
    <dgm:cxn modelId="{6755F44F-3002-4847-85D5-727EAF5E56BD}" type="presOf" srcId="{9CDE79A9-152E-4A80-B478-A154DBDC23E1}" destId="{0B92DDBD-0759-4135-8BA3-C74DAAD2A8DB}" srcOrd="0" destOrd="0" presId="urn:microsoft.com/office/officeart/2005/8/layout/vList2"/>
    <dgm:cxn modelId="{C27E4F85-E767-474B-8261-17F4C001D04B}" type="presOf" srcId="{9DCDD765-580D-4974-9CDD-F3C7FAD78C00}" destId="{28899ABA-352A-493A-881B-B22222685D22}" srcOrd="0" destOrd="0" presId="urn:microsoft.com/office/officeart/2005/8/layout/vList2"/>
    <dgm:cxn modelId="{6F3D1096-915A-483B-A05E-3614D20DEA91}" type="presOf" srcId="{4AD0B32C-922D-4ADD-9A87-FBF54BD1EDC2}" destId="{6DBCE0AD-1A03-4BCE-9796-98DE2982C276}" srcOrd="0" destOrd="0" presId="urn:microsoft.com/office/officeart/2005/8/layout/vList2"/>
    <dgm:cxn modelId="{0D09EA9C-8923-4D6D-8113-908F89733218}" type="presOf" srcId="{FF649294-8B4F-4040-A17A-CC3E397BB579}" destId="{7D38DC24-5F43-4F89-8C3D-D6B024E4CCA8}" srcOrd="0" destOrd="0" presId="urn:microsoft.com/office/officeart/2005/8/layout/vList2"/>
    <dgm:cxn modelId="{32F125AC-75E2-4D9B-BB5D-6C66AE6B88B4}" srcId="{0BBA219C-9AB9-49BF-A2EA-8CCD0FE9C663}" destId="{DCBD6D82-4ED9-4037-8B39-A28E13E0794F}" srcOrd="3" destOrd="0" parTransId="{3BF87C03-767D-4657-BA4D-8CEC6CD0F5CE}" sibTransId="{00795BDB-E5D2-404C-BC2A-4D2C1543D938}"/>
    <dgm:cxn modelId="{6B792DBB-05F2-4235-AEBF-606A37FF3D8E}" srcId="{0BBA219C-9AB9-49BF-A2EA-8CCD0FE9C663}" destId="{2E07D0D0-FC60-4064-9315-79A8F4047F5C}" srcOrd="4" destOrd="0" parTransId="{26F9DB8E-1FFA-469C-BB15-82016B7403D3}" sibTransId="{0C83B7CE-624D-4F82-B0E7-2553BA6D8374}"/>
    <dgm:cxn modelId="{128612BE-D8C1-44BC-8518-31C9A1B38F55}" type="presOf" srcId="{2E07D0D0-FC60-4064-9315-79A8F4047F5C}" destId="{5BDB32C0-A2E3-4129-BDE8-C970CEABCA2A}" srcOrd="0" destOrd="0" presId="urn:microsoft.com/office/officeart/2005/8/layout/vList2"/>
    <dgm:cxn modelId="{1BBB4CCB-CBED-4612-AC2A-152B4A5D4252}" srcId="{0BBA219C-9AB9-49BF-A2EA-8CCD0FE9C663}" destId="{9CDE79A9-152E-4A80-B478-A154DBDC23E1}" srcOrd="5" destOrd="0" parTransId="{915DB99D-9A18-4F29-9657-CE66860E6AE5}" sibTransId="{6AD373A6-335F-4D13-A70A-81C5CC55892F}"/>
    <dgm:cxn modelId="{BFD6DFE1-6E9C-4057-B2A4-C847750114BA}" type="presOf" srcId="{DCBD6D82-4ED9-4037-8B39-A28E13E0794F}" destId="{498C327E-D255-4D20-84F9-467C10F5F772}" srcOrd="0" destOrd="0" presId="urn:microsoft.com/office/officeart/2005/8/layout/vList2"/>
    <dgm:cxn modelId="{6CE39FE5-D138-4C25-B9BE-4AE89F975CDB}" srcId="{0BBA219C-9AB9-49BF-A2EA-8CCD0FE9C663}" destId="{4AD0B32C-922D-4ADD-9A87-FBF54BD1EDC2}" srcOrd="0" destOrd="0" parTransId="{D961DB87-7593-4B6A-9E94-4300BF4EBF02}" sibTransId="{56D2AE10-6E32-4D3C-8BAD-93D0F4986C57}"/>
    <dgm:cxn modelId="{14597CF3-4AA3-4C47-8BA0-9887BBFF826F}" srcId="{0BBA219C-9AB9-49BF-A2EA-8CCD0FE9C663}" destId="{FF649294-8B4F-4040-A17A-CC3E397BB579}" srcOrd="1" destOrd="0" parTransId="{E75CFF3F-1C3A-461A-839D-695D91DD6934}" sibTransId="{0779B3F5-B4EE-4E69-BF64-D4270ADAB107}"/>
    <dgm:cxn modelId="{8150E234-4CD3-419F-914A-EA075C985C41}" type="presParOf" srcId="{568F8C41-1472-465F-BA40-29CCC9572C22}" destId="{6DBCE0AD-1A03-4BCE-9796-98DE2982C276}" srcOrd="0" destOrd="0" presId="urn:microsoft.com/office/officeart/2005/8/layout/vList2"/>
    <dgm:cxn modelId="{8BDCF8A5-A6E2-4E20-BD6E-74033659D14D}" type="presParOf" srcId="{568F8C41-1472-465F-BA40-29CCC9572C22}" destId="{28899ABA-352A-493A-881B-B22222685D22}" srcOrd="1" destOrd="0" presId="urn:microsoft.com/office/officeart/2005/8/layout/vList2"/>
    <dgm:cxn modelId="{1A037925-FE14-4D27-9A25-19E74E9CF251}" type="presParOf" srcId="{568F8C41-1472-465F-BA40-29CCC9572C22}" destId="{7D38DC24-5F43-4F89-8C3D-D6B024E4CCA8}" srcOrd="2" destOrd="0" presId="urn:microsoft.com/office/officeart/2005/8/layout/vList2"/>
    <dgm:cxn modelId="{0EAF30EC-69D4-41A0-863B-0CDC34469DD7}" type="presParOf" srcId="{568F8C41-1472-465F-BA40-29CCC9572C22}" destId="{4CB3CBED-8A55-4D2D-A631-A9A9F8E4B6D5}" srcOrd="3" destOrd="0" presId="urn:microsoft.com/office/officeart/2005/8/layout/vList2"/>
    <dgm:cxn modelId="{BF87CB79-C43D-4CCE-BD6C-E8D9B9C592EF}" type="presParOf" srcId="{568F8C41-1472-465F-BA40-29CCC9572C22}" destId="{5B5A3845-F0D3-42D9-B72D-103D4128F06A}" srcOrd="4" destOrd="0" presId="urn:microsoft.com/office/officeart/2005/8/layout/vList2"/>
    <dgm:cxn modelId="{11E740AE-ACE9-48A3-870F-7B6FE6816EA9}" type="presParOf" srcId="{568F8C41-1472-465F-BA40-29CCC9572C22}" destId="{28B0DC3E-ADEF-47B3-B4BD-B5286E245F4C}" srcOrd="5" destOrd="0" presId="urn:microsoft.com/office/officeart/2005/8/layout/vList2"/>
    <dgm:cxn modelId="{C87312FF-4069-4F5D-8AA8-B48B95C1FD56}" type="presParOf" srcId="{568F8C41-1472-465F-BA40-29CCC9572C22}" destId="{498C327E-D255-4D20-84F9-467C10F5F772}" srcOrd="6" destOrd="0" presId="urn:microsoft.com/office/officeart/2005/8/layout/vList2"/>
    <dgm:cxn modelId="{92871734-28A0-4157-8AC1-D2A1B997169C}" type="presParOf" srcId="{568F8C41-1472-465F-BA40-29CCC9572C22}" destId="{1D4BF8BC-31DB-465C-9D5E-D45CCBF5A974}" srcOrd="7" destOrd="0" presId="urn:microsoft.com/office/officeart/2005/8/layout/vList2"/>
    <dgm:cxn modelId="{4E32A446-C8C3-448C-9290-8C622A91945A}" type="presParOf" srcId="{568F8C41-1472-465F-BA40-29CCC9572C22}" destId="{5BDB32C0-A2E3-4129-BDE8-C970CEABCA2A}" srcOrd="8" destOrd="0" presId="urn:microsoft.com/office/officeart/2005/8/layout/vList2"/>
    <dgm:cxn modelId="{A1CBDF5F-0313-4416-B820-739A95456BE1}" type="presParOf" srcId="{568F8C41-1472-465F-BA40-29CCC9572C22}" destId="{11BB0923-EEF2-4524-A308-8F0D779E2822}" srcOrd="9" destOrd="0" presId="urn:microsoft.com/office/officeart/2005/8/layout/vList2"/>
    <dgm:cxn modelId="{B3AF6F27-42F6-4FFC-B85B-5BB209A42459}" type="presParOf" srcId="{568F8C41-1472-465F-BA40-29CCC9572C22}" destId="{0B92DDBD-0759-4135-8BA3-C74DAAD2A8D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77164D2-5187-42E8-A481-B9B3ADDDC2DC}"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EB36762A-7EE4-4BB9-8FDB-4DB624F53896}">
      <dgm:prSet/>
      <dgm:spPr/>
      <dgm:t>
        <a:bodyPr/>
        <a:lstStyle/>
        <a:p>
          <a:r>
            <a:rPr lang="en-GB"/>
            <a:t>The Code of Practice</a:t>
          </a:r>
          <a:endParaRPr lang="en-US"/>
        </a:p>
      </dgm:t>
    </dgm:pt>
    <dgm:pt modelId="{854862A0-2487-4C82-8FA0-FE1DE2469F6A}" type="parTrans" cxnId="{AD008938-BBE4-4C86-AB01-C4A31FD7C0CF}">
      <dgm:prSet/>
      <dgm:spPr/>
      <dgm:t>
        <a:bodyPr/>
        <a:lstStyle/>
        <a:p>
          <a:endParaRPr lang="en-US"/>
        </a:p>
      </dgm:t>
    </dgm:pt>
    <dgm:pt modelId="{AE16739B-FFD4-489D-87F6-CF2E5B0AF65B}" type="sibTrans" cxnId="{AD008938-BBE4-4C86-AB01-C4A31FD7C0CF}">
      <dgm:prSet/>
      <dgm:spPr/>
      <dgm:t>
        <a:bodyPr/>
        <a:lstStyle/>
        <a:p>
          <a:endParaRPr lang="en-US"/>
        </a:p>
      </dgm:t>
    </dgm:pt>
    <dgm:pt modelId="{A6658C60-0D29-4778-86BB-8458D3E86FC4}">
      <dgm:prSet/>
      <dgm:spPr/>
      <dgm:t>
        <a:bodyPr/>
        <a:lstStyle/>
        <a:p>
          <a:r>
            <a:rPr lang="en-GB"/>
            <a:t>SOPs</a:t>
          </a:r>
          <a:endParaRPr lang="en-US"/>
        </a:p>
      </dgm:t>
    </dgm:pt>
    <dgm:pt modelId="{7FB06361-9B50-4BD0-9C20-D5B6C7FC49D7}" type="parTrans" cxnId="{2AD8DE36-8EBC-41BA-9621-C2678A07FDFF}">
      <dgm:prSet/>
      <dgm:spPr/>
      <dgm:t>
        <a:bodyPr/>
        <a:lstStyle/>
        <a:p>
          <a:endParaRPr lang="en-US"/>
        </a:p>
      </dgm:t>
    </dgm:pt>
    <dgm:pt modelId="{2B6AAB52-770E-4B2F-9FAE-9EF13086C103}" type="sibTrans" cxnId="{2AD8DE36-8EBC-41BA-9621-C2678A07FDFF}">
      <dgm:prSet/>
      <dgm:spPr/>
      <dgm:t>
        <a:bodyPr/>
        <a:lstStyle/>
        <a:p>
          <a:endParaRPr lang="en-US"/>
        </a:p>
      </dgm:t>
    </dgm:pt>
    <dgm:pt modelId="{8C5DF741-BD05-424A-B041-AAEE0AA04699}">
      <dgm:prSet/>
      <dgm:spPr/>
      <dgm:t>
        <a:bodyPr/>
        <a:lstStyle/>
        <a:p>
          <a:r>
            <a:rPr lang="en-GB"/>
            <a:t>CBE LEARN  page</a:t>
          </a:r>
          <a:endParaRPr lang="en-US"/>
        </a:p>
      </dgm:t>
    </dgm:pt>
    <dgm:pt modelId="{718A040F-719C-4050-8247-951BCC82FFFB}" type="parTrans" cxnId="{307D7950-2217-4FC6-8F30-732D3882E629}">
      <dgm:prSet/>
      <dgm:spPr/>
      <dgm:t>
        <a:bodyPr/>
        <a:lstStyle/>
        <a:p>
          <a:endParaRPr lang="en-US"/>
        </a:p>
      </dgm:t>
    </dgm:pt>
    <dgm:pt modelId="{9B4FD9C0-2F9F-4C1F-9C65-A642EAAB6DC7}" type="sibTrans" cxnId="{307D7950-2217-4FC6-8F30-732D3882E629}">
      <dgm:prSet/>
      <dgm:spPr/>
      <dgm:t>
        <a:bodyPr/>
        <a:lstStyle/>
        <a:p>
          <a:endParaRPr lang="en-US"/>
        </a:p>
      </dgm:t>
    </dgm:pt>
    <dgm:pt modelId="{7FACCA98-12ED-4377-A5C7-E67D3FC57B3B}">
      <dgm:prSet/>
      <dgm:spPr/>
      <dgm:t>
        <a:bodyPr/>
        <a:lstStyle/>
        <a:p>
          <a:r>
            <a:rPr lang="en-GB"/>
            <a:t>Health, Safety &amp; Environmental Department.</a:t>
          </a:r>
          <a:endParaRPr lang="en-US"/>
        </a:p>
      </dgm:t>
    </dgm:pt>
    <dgm:pt modelId="{3913655B-5C18-4B8A-8100-56C016B7A307}" type="parTrans" cxnId="{1858A677-FC96-4DC6-9E6C-2CCC33449204}">
      <dgm:prSet/>
      <dgm:spPr/>
      <dgm:t>
        <a:bodyPr/>
        <a:lstStyle/>
        <a:p>
          <a:endParaRPr lang="en-US"/>
        </a:p>
      </dgm:t>
    </dgm:pt>
    <dgm:pt modelId="{15E2CBE1-9E5E-4A3D-AF31-742E26596643}" type="sibTrans" cxnId="{1858A677-FC96-4DC6-9E6C-2CCC33449204}">
      <dgm:prSet/>
      <dgm:spPr/>
      <dgm:t>
        <a:bodyPr/>
        <a:lstStyle/>
        <a:p>
          <a:endParaRPr lang="en-US"/>
        </a:p>
      </dgm:t>
    </dgm:pt>
    <dgm:pt modelId="{3F156444-7884-41EB-873A-093C742B410C}">
      <dgm:prSet/>
      <dgm:spPr/>
      <dgm:t>
        <a:bodyPr/>
        <a:lstStyle/>
        <a:p>
          <a:r>
            <a:rPr lang="en-GB" b="1"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http://www.lboro.ac.uk/admin/hse/</a:t>
          </a:r>
          <a:endParaRPr lang="en-US" dirty="0">
            <a:solidFill>
              <a:schemeClr val="tx1"/>
            </a:solidFill>
          </a:endParaRPr>
        </a:p>
      </dgm:t>
    </dgm:pt>
    <dgm:pt modelId="{18827D7A-05CC-4750-9D92-65E93DEFD41C}" type="parTrans" cxnId="{19337FA7-B35A-4B87-98CB-01D4FCDC9F68}">
      <dgm:prSet/>
      <dgm:spPr/>
      <dgm:t>
        <a:bodyPr/>
        <a:lstStyle/>
        <a:p>
          <a:endParaRPr lang="en-US"/>
        </a:p>
      </dgm:t>
    </dgm:pt>
    <dgm:pt modelId="{D9A825ED-62E0-41E7-AF84-EA06739EA2CF}" type="sibTrans" cxnId="{19337FA7-B35A-4B87-98CB-01D4FCDC9F68}">
      <dgm:prSet/>
      <dgm:spPr/>
      <dgm:t>
        <a:bodyPr/>
        <a:lstStyle/>
        <a:p>
          <a:endParaRPr lang="en-US"/>
        </a:p>
      </dgm:t>
    </dgm:pt>
    <dgm:pt modelId="{732D44B6-BC47-482E-92A4-0ECC2825D1E6}">
      <dgm:prSet/>
      <dgm:spPr/>
      <dgm:t>
        <a:bodyPr/>
        <a:lstStyle/>
        <a:p>
          <a:r>
            <a:rPr lang="en-GB"/>
            <a:t>Asking questions!!</a:t>
          </a:r>
          <a:endParaRPr lang="en-US"/>
        </a:p>
      </dgm:t>
    </dgm:pt>
    <dgm:pt modelId="{C74967B5-528E-47FF-B639-1A6BD92C3BA9}" type="parTrans" cxnId="{6F57ACBD-01DD-43D2-B160-A5EC37769DBD}">
      <dgm:prSet/>
      <dgm:spPr/>
      <dgm:t>
        <a:bodyPr/>
        <a:lstStyle/>
        <a:p>
          <a:endParaRPr lang="en-US"/>
        </a:p>
      </dgm:t>
    </dgm:pt>
    <dgm:pt modelId="{436305ED-B133-44D9-AD0A-2775EA4E45E6}" type="sibTrans" cxnId="{6F57ACBD-01DD-43D2-B160-A5EC37769DBD}">
      <dgm:prSet/>
      <dgm:spPr/>
      <dgm:t>
        <a:bodyPr/>
        <a:lstStyle/>
        <a:p>
          <a:endParaRPr lang="en-US"/>
        </a:p>
      </dgm:t>
    </dgm:pt>
    <dgm:pt modelId="{F27DFF6A-05C8-41FF-B707-FE16A6B5FA43}" type="pres">
      <dgm:prSet presAssocID="{977164D2-5187-42E8-A481-B9B3ADDDC2DC}" presName="linear" presStyleCnt="0">
        <dgm:presLayoutVars>
          <dgm:animLvl val="lvl"/>
          <dgm:resizeHandles val="exact"/>
        </dgm:presLayoutVars>
      </dgm:prSet>
      <dgm:spPr/>
    </dgm:pt>
    <dgm:pt modelId="{C7FF68BC-3B05-44F9-8588-CEA4CD56232E}" type="pres">
      <dgm:prSet presAssocID="{EB36762A-7EE4-4BB9-8FDB-4DB624F53896}" presName="parentText" presStyleLbl="node1" presStyleIdx="0" presStyleCnt="6">
        <dgm:presLayoutVars>
          <dgm:chMax val="0"/>
          <dgm:bulletEnabled val="1"/>
        </dgm:presLayoutVars>
      </dgm:prSet>
      <dgm:spPr/>
    </dgm:pt>
    <dgm:pt modelId="{7E2347F1-F269-41F9-A5CF-FA1B4F89363B}" type="pres">
      <dgm:prSet presAssocID="{AE16739B-FFD4-489D-87F6-CF2E5B0AF65B}" presName="spacer" presStyleCnt="0"/>
      <dgm:spPr/>
    </dgm:pt>
    <dgm:pt modelId="{A8FA3485-909E-4067-B0D9-A33748B5823F}" type="pres">
      <dgm:prSet presAssocID="{A6658C60-0D29-4778-86BB-8458D3E86FC4}" presName="parentText" presStyleLbl="node1" presStyleIdx="1" presStyleCnt="6">
        <dgm:presLayoutVars>
          <dgm:chMax val="0"/>
          <dgm:bulletEnabled val="1"/>
        </dgm:presLayoutVars>
      </dgm:prSet>
      <dgm:spPr/>
    </dgm:pt>
    <dgm:pt modelId="{93C942E4-A9E3-4AD1-A92A-A8783027A880}" type="pres">
      <dgm:prSet presAssocID="{2B6AAB52-770E-4B2F-9FAE-9EF13086C103}" presName="spacer" presStyleCnt="0"/>
      <dgm:spPr/>
    </dgm:pt>
    <dgm:pt modelId="{995A35BB-7D6A-47AB-8A9F-64F6CB7F1F49}" type="pres">
      <dgm:prSet presAssocID="{8C5DF741-BD05-424A-B041-AAEE0AA04699}" presName="parentText" presStyleLbl="node1" presStyleIdx="2" presStyleCnt="6">
        <dgm:presLayoutVars>
          <dgm:chMax val="0"/>
          <dgm:bulletEnabled val="1"/>
        </dgm:presLayoutVars>
      </dgm:prSet>
      <dgm:spPr/>
    </dgm:pt>
    <dgm:pt modelId="{52A01ACE-71FD-4737-B996-9C24083B6BCC}" type="pres">
      <dgm:prSet presAssocID="{9B4FD9C0-2F9F-4C1F-9C65-A642EAAB6DC7}" presName="spacer" presStyleCnt="0"/>
      <dgm:spPr/>
    </dgm:pt>
    <dgm:pt modelId="{D2B7EF11-492D-42C0-BFBF-E79CECD6B945}" type="pres">
      <dgm:prSet presAssocID="{7FACCA98-12ED-4377-A5C7-E67D3FC57B3B}" presName="parentText" presStyleLbl="node1" presStyleIdx="3" presStyleCnt="6">
        <dgm:presLayoutVars>
          <dgm:chMax val="0"/>
          <dgm:bulletEnabled val="1"/>
        </dgm:presLayoutVars>
      </dgm:prSet>
      <dgm:spPr/>
    </dgm:pt>
    <dgm:pt modelId="{6CF92DD2-741B-4285-9365-1B216D8F9A75}" type="pres">
      <dgm:prSet presAssocID="{15E2CBE1-9E5E-4A3D-AF31-742E26596643}" presName="spacer" presStyleCnt="0"/>
      <dgm:spPr/>
    </dgm:pt>
    <dgm:pt modelId="{BFE065AF-9AB6-435E-BB44-DCEDCD0EEA9A}" type="pres">
      <dgm:prSet presAssocID="{3F156444-7884-41EB-873A-093C742B410C}" presName="parentText" presStyleLbl="node1" presStyleIdx="4" presStyleCnt="6">
        <dgm:presLayoutVars>
          <dgm:chMax val="0"/>
          <dgm:bulletEnabled val="1"/>
        </dgm:presLayoutVars>
      </dgm:prSet>
      <dgm:spPr/>
    </dgm:pt>
    <dgm:pt modelId="{68EF7111-9CE8-408A-B466-C9721742392E}" type="pres">
      <dgm:prSet presAssocID="{D9A825ED-62E0-41E7-AF84-EA06739EA2CF}" presName="spacer" presStyleCnt="0"/>
      <dgm:spPr/>
    </dgm:pt>
    <dgm:pt modelId="{7A3DE9A0-F405-4FDD-BA74-C455AF81E189}" type="pres">
      <dgm:prSet presAssocID="{732D44B6-BC47-482E-92A4-0ECC2825D1E6}" presName="parentText" presStyleLbl="node1" presStyleIdx="5" presStyleCnt="6">
        <dgm:presLayoutVars>
          <dgm:chMax val="0"/>
          <dgm:bulletEnabled val="1"/>
        </dgm:presLayoutVars>
      </dgm:prSet>
      <dgm:spPr/>
    </dgm:pt>
  </dgm:ptLst>
  <dgm:cxnLst>
    <dgm:cxn modelId="{D718820E-F8FC-4F19-8A19-FE0B08362983}" type="presOf" srcId="{A6658C60-0D29-4778-86BB-8458D3E86FC4}" destId="{A8FA3485-909E-4067-B0D9-A33748B5823F}" srcOrd="0" destOrd="0" presId="urn:microsoft.com/office/officeart/2005/8/layout/vList2"/>
    <dgm:cxn modelId="{37FBF825-E772-4285-8800-97D4D4F34B7A}" type="presOf" srcId="{8C5DF741-BD05-424A-B041-AAEE0AA04699}" destId="{995A35BB-7D6A-47AB-8A9F-64F6CB7F1F49}" srcOrd="0" destOrd="0" presId="urn:microsoft.com/office/officeart/2005/8/layout/vList2"/>
    <dgm:cxn modelId="{50F35F2E-A509-4ADD-A1E2-7F4EC6D3C92D}" type="presOf" srcId="{EB36762A-7EE4-4BB9-8FDB-4DB624F53896}" destId="{C7FF68BC-3B05-44F9-8588-CEA4CD56232E}" srcOrd="0" destOrd="0" presId="urn:microsoft.com/office/officeart/2005/8/layout/vList2"/>
    <dgm:cxn modelId="{2AD8DE36-8EBC-41BA-9621-C2678A07FDFF}" srcId="{977164D2-5187-42E8-A481-B9B3ADDDC2DC}" destId="{A6658C60-0D29-4778-86BB-8458D3E86FC4}" srcOrd="1" destOrd="0" parTransId="{7FB06361-9B50-4BD0-9C20-D5B6C7FC49D7}" sibTransId="{2B6AAB52-770E-4B2F-9FAE-9EF13086C103}"/>
    <dgm:cxn modelId="{AD008938-BBE4-4C86-AB01-C4A31FD7C0CF}" srcId="{977164D2-5187-42E8-A481-B9B3ADDDC2DC}" destId="{EB36762A-7EE4-4BB9-8FDB-4DB624F53896}" srcOrd="0" destOrd="0" parTransId="{854862A0-2487-4C82-8FA0-FE1DE2469F6A}" sibTransId="{AE16739B-FFD4-489D-87F6-CF2E5B0AF65B}"/>
    <dgm:cxn modelId="{307D7950-2217-4FC6-8F30-732D3882E629}" srcId="{977164D2-5187-42E8-A481-B9B3ADDDC2DC}" destId="{8C5DF741-BD05-424A-B041-AAEE0AA04699}" srcOrd="2" destOrd="0" parTransId="{718A040F-719C-4050-8247-951BCC82FFFB}" sibTransId="{9B4FD9C0-2F9F-4C1F-9C65-A642EAAB6DC7}"/>
    <dgm:cxn modelId="{1858A677-FC96-4DC6-9E6C-2CCC33449204}" srcId="{977164D2-5187-42E8-A481-B9B3ADDDC2DC}" destId="{7FACCA98-12ED-4377-A5C7-E67D3FC57B3B}" srcOrd="3" destOrd="0" parTransId="{3913655B-5C18-4B8A-8100-56C016B7A307}" sibTransId="{15E2CBE1-9E5E-4A3D-AF31-742E26596643}"/>
    <dgm:cxn modelId="{6136EE89-FDFC-4739-8094-59722A39082B}" type="presOf" srcId="{3F156444-7884-41EB-873A-093C742B410C}" destId="{BFE065AF-9AB6-435E-BB44-DCEDCD0EEA9A}" srcOrd="0" destOrd="0" presId="urn:microsoft.com/office/officeart/2005/8/layout/vList2"/>
    <dgm:cxn modelId="{19337FA7-B35A-4B87-98CB-01D4FCDC9F68}" srcId="{977164D2-5187-42E8-A481-B9B3ADDDC2DC}" destId="{3F156444-7884-41EB-873A-093C742B410C}" srcOrd="4" destOrd="0" parTransId="{18827D7A-05CC-4750-9D92-65E93DEFD41C}" sibTransId="{D9A825ED-62E0-41E7-AF84-EA06739EA2CF}"/>
    <dgm:cxn modelId="{6F57ACBD-01DD-43D2-B160-A5EC37769DBD}" srcId="{977164D2-5187-42E8-A481-B9B3ADDDC2DC}" destId="{732D44B6-BC47-482E-92A4-0ECC2825D1E6}" srcOrd="5" destOrd="0" parTransId="{C74967B5-528E-47FF-B639-1A6BD92C3BA9}" sibTransId="{436305ED-B133-44D9-AD0A-2775EA4E45E6}"/>
    <dgm:cxn modelId="{155F7DC1-B29F-46DE-8C36-5DA4EC773A9B}" type="presOf" srcId="{732D44B6-BC47-482E-92A4-0ECC2825D1E6}" destId="{7A3DE9A0-F405-4FDD-BA74-C455AF81E189}" srcOrd="0" destOrd="0" presId="urn:microsoft.com/office/officeart/2005/8/layout/vList2"/>
    <dgm:cxn modelId="{9D8A45E6-A3F0-43E8-B32D-28F12F76721D}" type="presOf" srcId="{7FACCA98-12ED-4377-A5C7-E67D3FC57B3B}" destId="{D2B7EF11-492D-42C0-BFBF-E79CECD6B945}" srcOrd="0" destOrd="0" presId="urn:microsoft.com/office/officeart/2005/8/layout/vList2"/>
    <dgm:cxn modelId="{73681AEA-3354-4C78-A4E9-DDEACDCBFD16}" type="presOf" srcId="{977164D2-5187-42E8-A481-B9B3ADDDC2DC}" destId="{F27DFF6A-05C8-41FF-B707-FE16A6B5FA43}" srcOrd="0" destOrd="0" presId="urn:microsoft.com/office/officeart/2005/8/layout/vList2"/>
    <dgm:cxn modelId="{57339084-C802-4DC3-A25A-F92B26B12069}" type="presParOf" srcId="{F27DFF6A-05C8-41FF-B707-FE16A6B5FA43}" destId="{C7FF68BC-3B05-44F9-8588-CEA4CD56232E}" srcOrd="0" destOrd="0" presId="urn:microsoft.com/office/officeart/2005/8/layout/vList2"/>
    <dgm:cxn modelId="{105173BC-C4EC-44A9-9E8A-0FE7C25B4DFA}" type="presParOf" srcId="{F27DFF6A-05C8-41FF-B707-FE16A6B5FA43}" destId="{7E2347F1-F269-41F9-A5CF-FA1B4F89363B}" srcOrd="1" destOrd="0" presId="urn:microsoft.com/office/officeart/2005/8/layout/vList2"/>
    <dgm:cxn modelId="{014C1E4D-38DA-4FA0-9AC6-D8FF54493AA2}" type="presParOf" srcId="{F27DFF6A-05C8-41FF-B707-FE16A6B5FA43}" destId="{A8FA3485-909E-4067-B0D9-A33748B5823F}" srcOrd="2" destOrd="0" presId="urn:microsoft.com/office/officeart/2005/8/layout/vList2"/>
    <dgm:cxn modelId="{65CB3F74-254A-4BFC-96AE-DFD965F17879}" type="presParOf" srcId="{F27DFF6A-05C8-41FF-B707-FE16A6B5FA43}" destId="{93C942E4-A9E3-4AD1-A92A-A8783027A880}" srcOrd="3" destOrd="0" presId="urn:microsoft.com/office/officeart/2005/8/layout/vList2"/>
    <dgm:cxn modelId="{192E0700-84D6-4BC4-AE19-9FBE7F124CDB}" type="presParOf" srcId="{F27DFF6A-05C8-41FF-B707-FE16A6B5FA43}" destId="{995A35BB-7D6A-47AB-8A9F-64F6CB7F1F49}" srcOrd="4" destOrd="0" presId="urn:microsoft.com/office/officeart/2005/8/layout/vList2"/>
    <dgm:cxn modelId="{6434789C-4ABE-4E7D-A7CA-7B39E15D2CB1}" type="presParOf" srcId="{F27DFF6A-05C8-41FF-B707-FE16A6B5FA43}" destId="{52A01ACE-71FD-4737-B996-9C24083B6BCC}" srcOrd="5" destOrd="0" presId="urn:microsoft.com/office/officeart/2005/8/layout/vList2"/>
    <dgm:cxn modelId="{D5280459-92CF-4013-8B00-59BE8CDBE923}" type="presParOf" srcId="{F27DFF6A-05C8-41FF-B707-FE16A6B5FA43}" destId="{D2B7EF11-492D-42C0-BFBF-E79CECD6B945}" srcOrd="6" destOrd="0" presId="urn:microsoft.com/office/officeart/2005/8/layout/vList2"/>
    <dgm:cxn modelId="{121A1236-E95B-47B1-9CB6-1318F765998A}" type="presParOf" srcId="{F27DFF6A-05C8-41FF-B707-FE16A6B5FA43}" destId="{6CF92DD2-741B-4285-9365-1B216D8F9A75}" srcOrd="7" destOrd="0" presId="urn:microsoft.com/office/officeart/2005/8/layout/vList2"/>
    <dgm:cxn modelId="{A9DCC08A-00A2-4466-82EA-9C5C969F3196}" type="presParOf" srcId="{F27DFF6A-05C8-41FF-B707-FE16A6B5FA43}" destId="{BFE065AF-9AB6-435E-BB44-DCEDCD0EEA9A}" srcOrd="8" destOrd="0" presId="urn:microsoft.com/office/officeart/2005/8/layout/vList2"/>
    <dgm:cxn modelId="{4765894F-2B4E-482E-A233-F56236B08D42}" type="presParOf" srcId="{F27DFF6A-05C8-41FF-B707-FE16A6B5FA43}" destId="{68EF7111-9CE8-408A-B466-C9721742392E}" srcOrd="9" destOrd="0" presId="urn:microsoft.com/office/officeart/2005/8/layout/vList2"/>
    <dgm:cxn modelId="{EF0F348D-FE30-47C4-8EFE-68BA283ABC54}" type="presParOf" srcId="{F27DFF6A-05C8-41FF-B707-FE16A6B5FA43}" destId="{7A3DE9A0-F405-4FDD-BA74-C455AF81E189}"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4D2F7B-1205-4159-AA3B-AE24AABF113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1F48AF2-05B6-4C55-999D-D8FE6C6325FF}">
      <dgm:prSet/>
      <dgm:spPr/>
      <dgm:t>
        <a:bodyPr/>
        <a:lstStyle/>
        <a:p>
          <a:r>
            <a:rPr lang="en-GB"/>
            <a:t>Individual Risk Assessments highlight appropriate PPE for work undertaken.</a:t>
          </a:r>
          <a:endParaRPr lang="en-US"/>
        </a:p>
      </dgm:t>
    </dgm:pt>
    <dgm:pt modelId="{A0D07ABC-C731-4457-BA02-86D8EE0E32CF}" type="parTrans" cxnId="{782F6703-A1D5-4557-B298-FDD0E14896A0}">
      <dgm:prSet/>
      <dgm:spPr/>
      <dgm:t>
        <a:bodyPr/>
        <a:lstStyle/>
        <a:p>
          <a:endParaRPr lang="en-US"/>
        </a:p>
      </dgm:t>
    </dgm:pt>
    <dgm:pt modelId="{1E68A891-2870-4FE6-A417-48B1F2BBD06E}" type="sibTrans" cxnId="{782F6703-A1D5-4557-B298-FDD0E14896A0}">
      <dgm:prSet/>
      <dgm:spPr/>
      <dgm:t>
        <a:bodyPr/>
        <a:lstStyle/>
        <a:p>
          <a:endParaRPr lang="en-US"/>
        </a:p>
      </dgm:t>
    </dgm:pt>
    <dgm:pt modelId="{C051DD77-68A0-41F5-A48A-7A13E94954FB}">
      <dgm:prSet/>
      <dgm:spPr/>
      <dgm:t>
        <a:bodyPr/>
        <a:lstStyle/>
        <a:p>
          <a:r>
            <a:rPr lang="en-GB"/>
            <a:t>Minimum PPE for CBE is Laboratory coat, gloves, enclosed shoes &amp; shoe covers.</a:t>
          </a:r>
          <a:endParaRPr lang="en-US"/>
        </a:p>
      </dgm:t>
    </dgm:pt>
    <dgm:pt modelId="{3C396A95-11C5-4244-90DB-23D58A6D4244}" type="parTrans" cxnId="{0BFEC5F2-1FEB-4AAC-8EAD-F1BFB1039C24}">
      <dgm:prSet/>
      <dgm:spPr/>
      <dgm:t>
        <a:bodyPr/>
        <a:lstStyle/>
        <a:p>
          <a:endParaRPr lang="en-US"/>
        </a:p>
      </dgm:t>
    </dgm:pt>
    <dgm:pt modelId="{225839CC-191D-424D-9D8E-DC98ABAEFF71}" type="sibTrans" cxnId="{0BFEC5F2-1FEB-4AAC-8EAD-F1BFB1039C24}">
      <dgm:prSet/>
      <dgm:spPr/>
      <dgm:t>
        <a:bodyPr/>
        <a:lstStyle/>
        <a:p>
          <a:endParaRPr lang="en-US"/>
        </a:p>
      </dgm:t>
    </dgm:pt>
    <dgm:pt modelId="{D5F1BE4A-91F3-40EE-8A4F-35F9AAF6763E}">
      <dgm:prSet/>
      <dgm:spPr/>
      <dgm:t>
        <a:bodyPr/>
        <a:lstStyle/>
        <a:p>
          <a:r>
            <a:rPr lang="en-GB"/>
            <a:t>Safety glasses are mandatory in some areas of the CBE &amp; for certain activities.</a:t>
          </a:r>
          <a:endParaRPr lang="en-US"/>
        </a:p>
      </dgm:t>
    </dgm:pt>
    <dgm:pt modelId="{C6302DB6-A4A4-4417-A4E9-5B40A56D8658}" type="parTrans" cxnId="{FFC734A1-612C-4EE2-ABA7-6DB560C464C6}">
      <dgm:prSet/>
      <dgm:spPr/>
      <dgm:t>
        <a:bodyPr/>
        <a:lstStyle/>
        <a:p>
          <a:endParaRPr lang="en-US"/>
        </a:p>
      </dgm:t>
    </dgm:pt>
    <dgm:pt modelId="{7EC7FF78-A3B2-4490-A4CF-F85A031DF4E6}" type="sibTrans" cxnId="{FFC734A1-612C-4EE2-ABA7-6DB560C464C6}">
      <dgm:prSet/>
      <dgm:spPr/>
      <dgm:t>
        <a:bodyPr/>
        <a:lstStyle/>
        <a:p>
          <a:endParaRPr lang="en-US"/>
        </a:p>
      </dgm:t>
    </dgm:pt>
    <dgm:pt modelId="{41131A2E-6293-415F-969A-4ABA4EBCE9E6}">
      <dgm:prSet/>
      <dgm:spPr/>
      <dgm:t>
        <a:bodyPr/>
        <a:lstStyle/>
        <a:p>
          <a:r>
            <a:rPr lang="en-GB"/>
            <a:t>Other PPE includes face visors, cryogenic gloves &amp; autoclave gloves.</a:t>
          </a:r>
          <a:endParaRPr lang="en-US"/>
        </a:p>
      </dgm:t>
    </dgm:pt>
    <dgm:pt modelId="{9CA024CA-3642-433C-ACA6-3A304A43846E}" type="parTrans" cxnId="{BC4A1148-D4A4-497B-998B-BBCEA3247C24}">
      <dgm:prSet/>
      <dgm:spPr/>
      <dgm:t>
        <a:bodyPr/>
        <a:lstStyle/>
        <a:p>
          <a:endParaRPr lang="en-US"/>
        </a:p>
      </dgm:t>
    </dgm:pt>
    <dgm:pt modelId="{F69C27F5-605B-4194-B90C-FB3009AC486D}" type="sibTrans" cxnId="{BC4A1148-D4A4-497B-998B-BBCEA3247C24}">
      <dgm:prSet/>
      <dgm:spPr/>
      <dgm:t>
        <a:bodyPr/>
        <a:lstStyle/>
        <a:p>
          <a:endParaRPr lang="en-US"/>
        </a:p>
      </dgm:t>
    </dgm:pt>
    <dgm:pt modelId="{0B0DA8AE-F236-4922-A37B-073C004705A5}">
      <dgm:prSet/>
      <dgm:spPr/>
      <dgm:t>
        <a:bodyPr/>
        <a:lstStyle/>
        <a:p>
          <a:r>
            <a:rPr lang="en-GB"/>
            <a:t>Remove all PPE before leaving CBE.</a:t>
          </a:r>
          <a:endParaRPr lang="en-US"/>
        </a:p>
      </dgm:t>
    </dgm:pt>
    <dgm:pt modelId="{E44201C8-4DBC-4CCF-8FFF-49E89A8A09F7}" type="parTrans" cxnId="{B4909E19-13D4-4E2E-9763-F016D9F99A16}">
      <dgm:prSet/>
      <dgm:spPr/>
      <dgm:t>
        <a:bodyPr/>
        <a:lstStyle/>
        <a:p>
          <a:endParaRPr lang="en-US"/>
        </a:p>
      </dgm:t>
    </dgm:pt>
    <dgm:pt modelId="{A12AEACA-8419-4480-9A90-BF4101DEA13F}" type="sibTrans" cxnId="{B4909E19-13D4-4E2E-9763-F016D9F99A16}">
      <dgm:prSet/>
      <dgm:spPr/>
      <dgm:t>
        <a:bodyPr/>
        <a:lstStyle/>
        <a:p>
          <a:endParaRPr lang="en-US"/>
        </a:p>
      </dgm:t>
    </dgm:pt>
    <dgm:pt modelId="{8FCC9ED7-CC6F-4EFF-A29C-0DC8D7087290}">
      <dgm:prSet/>
      <dgm:spPr/>
      <dgm:t>
        <a:bodyPr/>
        <a:lstStyle/>
        <a:p>
          <a:r>
            <a:rPr lang="en-GB"/>
            <a:t>PPE is there for your protection and should be worn as instructed.</a:t>
          </a:r>
          <a:endParaRPr lang="en-US"/>
        </a:p>
      </dgm:t>
    </dgm:pt>
    <dgm:pt modelId="{BC89181C-87B6-4DA1-8E1C-D0DF6C8E24EE}" type="parTrans" cxnId="{6457C49F-4A1C-48BF-BC29-6F70818F225C}">
      <dgm:prSet/>
      <dgm:spPr/>
      <dgm:t>
        <a:bodyPr/>
        <a:lstStyle/>
        <a:p>
          <a:endParaRPr lang="en-US"/>
        </a:p>
      </dgm:t>
    </dgm:pt>
    <dgm:pt modelId="{941E194E-AB4B-4DB0-BF41-6C3E78584F20}" type="sibTrans" cxnId="{6457C49F-4A1C-48BF-BC29-6F70818F225C}">
      <dgm:prSet/>
      <dgm:spPr/>
      <dgm:t>
        <a:bodyPr/>
        <a:lstStyle/>
        <a:p>
          <a:endParaRPr lang="en-US"/>
        </a:p>
      </dgm:t>
    </dgm:pt>
    <dgm:pt modelId="{B754F8D7-8D4C-41ED-816D-5B496A59DECC}" type="pres">
      <dgm:prSet presAssocID="{094D2F7B-1205-4159-AA3B-AE24AABF113D}" presName="root" presStyleCnt="0">
        <dgm:presLayoutVars>
          <dgm:dir/>
          <dgm:resizeHandles val="exact"/>
        </dgm:presLayoutVars>
      </dgm:prSet>
      <dgm:spPr/>
    </dgm:pt>
    <dgm:pt modelId="{52341017-F3CA-4E43-9BB4-08FA61C1B6F1}" type="pres">
      <dgm:prSet presAssocID="{51F48AF2-05B6-4C55-999D-D8FE6C6325FF}" presName="compNode" presStyleCnt="0"/>
      <dgm:spPr/>
    </dgm:pt>
    <dgm:pt modelId="{FA5E1160-5CF8-4849-A3FD-39C1D4DCE4F5}" type="pres">
      <dgm:prSet presAssocID="{51F48AF2-05B6-4C55-999D-D8FE6C6325FF}" presName="bgRect" presStyleLbl="bgShp" presStyleIdx="0" presStyleCnt="6"/>
      <dgm:spPr/>
    </dgm:pt>
    <dgm:pt modelId="{9FB83DD0-CE3D-4C5C-873A-63D1B5674B57}" type="pres">
      <dgm:prSet presAssocID="{51F48AF2-05B6-4C55-999D-D8FE6C6325F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0DAAB61C-4792-4C90-9361-FF04A449247F}" type="pres">
      <dgm:prSet presAssocID="{51F48AF2-05B6-4C55-999D-D8FE6C6325FF}" presName="spaceRect" presStyleCnt="0"/>
      <dgm:spPr/>
    </dgm:pt>
    <dgm:pt modelId="{E035A3AA-CC57-43E4-8FF3-DAC0711CA1C1}" type="pres">
      <dgm:prSet presAssocID="{51F48AF2-05B6-4C55-999D-D8FE6C6325FF}" presName="parTx" presStyleLbl="revTx" presStyleIdx="0" presStyleCnt="6">
        <dgm:presLayoutVars>
          <dgm:chMax val="0"/>
          <dgm:chPref val="0"/>
        </dgm:presLayoutVars>
      </dgm:prSet>
      <dgm:spPr/>
    </dgm:pt>
    <dgm:pt modelId="{6B31ED9A-FA52-4050-8969-770CBD4E0A5A}" type="pres">
      <dgm:prSet presAssocID="{1E68A891-2870-4FE6-A417-48B1F2BBD06E}" presName="sibTrans" presStyleCnt="0"/>
      <dgm:spPr/>
    </dgm:pt>
    <dgm:pt modelId="{8E082359-B78D-42E8-9B14-2C62462BCB21}" type="pres">
      <dgm:prSet presAssocID="{C051DD77-68A0-41F5-A48A-7A13E94954FB}" presName="compNode" presStyleCnt="0"/>
      <dgm:spPr/>
    </dgm:pt>
    <dgm:pt modelId="{0B1F0BE1-254A-48D6-BFBB-A0A8442FE328}" type="pres">
      <dgm:prSet presAssocID="{C051DD77-68A0-41F5-A48A-7A13E94954FB}" presName="bgRect" presStyleLbl="bgShp" presStyleIdx="1" presStyleCnt="6"/>
      <dgm:spPr/>
    </dgm:pt>
    <dgm:pt modelId="{04B61994-E3A9-4033-BDB5-32E998096B63}" type="pres">
      <dgm:prSet presAssocID="{C051DD77-68A0-41F5-A48A-7A13E94954F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hoe"/>
        </a:ext>
      </dgm:extLst>
    </dgm:pt>
    <dgm:pt modelId="{2638F327-F007-4B38-A751-0311869124ED}" type="pres">
      <dgm:prSet presAssocID="{C051DD77-68A0-41F5-A48A-7A13E94954FB}" presName="spaceRect" presStyleCnt="0"/>
      <dgm:spPr/>
    </dgm:pt>
    <dgm:pt modelId="{2094DF4D-CC6F-4398-8056-6D794893A459}" type="pres">
      <dgm:prSet presAssocID="{C051DD77-68A0-41F5-A48A-7A13E94954FB}" presName="parTx" presStyleLbl="revTx" presStyleIdx="1" presStyleCnt="6">
        <dgm:presLayoutVars>
          <dgm:chMax val="0"/>
          <dgm:chPref val="0"/>
        </dgm:presLayoutVars>
      </dgm:prSet>
      <dgm:spPr/>
    </dgm:pt>
    <dgm:pt modelId="{E6F794C1-99D5-4B19-90ED-BDFC0D1A1BC1}" type="pres">
      <dgm:prSet presAssocID="{225839CC-191D-424D-9D8E-DC98ABAEFF71}" presName="sibTrans" presStyleCnt="0"/>
      <dgm:spPr/>
    </dgm:pt>
    <dgm:pt modelId="{1C8D070B-414B-4B07-9C7B-E742F1466FCB}" type="pres">
      <dgm:prSet presAssocID="{D5F1BE4A-91F3-40EE-8A4F-35F9AAF6763E}" presName="compNode" presStyleCnt="0"/>
      <dgm:spPr/>
    </dgm:pt>
    <dgm:pt modelId="{1C1C21A0-3228-41D4-BE72-B199A6BAE367}" type="pres">
      <dgm:prSet presAssocID="{D5F1BE4A-91F3-40EE-8A4F-35F9AAF6763E}" presName="bgRect" presStyleLbl="bgShp" presStyleIdx="2" presStyleCnt="6"/>
      <dgm:spPr/>
    </dgm:pt>
    <dgm:pt modelId="{8D5B69C5-559E-4856-8664-73498DA66A51}" type="pres">
      <dgm:prSet presAssocID="{D5F1BE4A-91F3-40EE-8A4F-35F9AAF6763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lasses"/>
        </a:ext>
      </dgm:extLst>
    </dgm:pt>
    <dgm:pt modelId="{6AABFDA4-B8BB-4494-92D0-6C03E5E959C4}" type="pres">
      <dgm:prSet presAssocID="{D5F1BE4A-91F3-40EE-8A4F-35F9AAF6763E}" presName="spaceRect" presStyleCnt="0"/>
      <dgm:spPr/>
    </dgm:pt>
    <dgm:pt modelId="{1494E743-4899-4467-877A-EEACAEEA6A8B}" type="pres">
      <dgm:prSet presAssocID="{D5F1BE4A-91F3-40EE-8A4F-35F9AAF6763E}" presName="parTx" presStyleLbl="revTx" presStyleIdx="2" presStyleCnt="6">
        <dgm:presLayoutVars>
          <dgm:chMax val="0"/>
          <dgm:chPref val="0"/>
        </dgm:presLayoutVars>
      </dgm:prSet>
      <dgm:spPr/>
    </dgm:pt>
    <dgm:pt modelId="{7E0834B0-8637-4FCF-9410-1060CA830135}" type="pres">
      <dgm:prSet presAssocID="{7EC7FF78-A3B2-4490-A4CF-F85A031DF4E6}" presName="sibTrans" presStyleCnt="0"/>
      <dgm:spPr/>
    </dgm:pt>
    <dgm:pt modelId="{69DF2470-58C8-4BFF-86B6-9A1CF0DB1F88}" type="pres">
      <dgm:prSet presAssocID="{41131A2E-6293-415F-969A-4ABA4EBCE9E6}" presName="compNode" presStyleCnt="0"/>
      <dgm:spPr/>
    </dgm:pt>
    <dgm:pt modelId="{F8006FA9-7CAA-4B99-AD35-656F4D8BF65D}" type="pres">
      <dgm:prSet presAssocID="{41131A2E-6293-415F-969A-4ABA4EBCE9E6}" presName="bgRect" presStyleLbl="bgShp" presStyleIdx="3" presStyleCnt="6"/>
      <dgm:spPr/>
    </dgm:pt>
    <dgm:pt modelId="{60A98D7F-6165-4D78-9592-54834D46F78A}" type="pres">
      <dgm:prSet presAssocID="{41131A2E-6293-415F-969A-4ABA4EBCE9E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ittens"/>
        </a:ext>
      </dgm:extLst>
    </dgm:pt>
    <dgm:pt modelId="{79319959-0217-4523-9114-0AF66C9FB8BF}" type="pres">
      <dgm:prSet presAssocID="{41131A2E-6293-415F-969A-4ABA4EBCE9E6}" presName="spaceRect" presStyleCnt="0"/>
      <dgm:spPr/>
    </dgm:pt>
    <dgm:pt modelId="{F028B910-D1D1-490B-9BA6-3C01ABC41537}" type="pres">
      <dgm:prSet presAssocID="{41131A2E-6293-415F-969A-4ABA4EBCE9E6}" presName="parTx" presStyleLbl="revTx" presStyleIdx="3" presStyleCnt="6">
        <dgm:presLayoutVars>
          <dgm:chMax val="0"/>
          <dgm:chPref val="0"/>
        </dgm:presLayoutVars>
      </dgm:prSet>
      <dgm:spPr/>
    </dgm:pt>
    <dgm:pt modelId="{C3EF7718-0292-4F1B-B095-0155214E0B08}" type="pres">
      <dgm:prSet presAssocID="{F69C27F5-605B-4194-B90C-FB3009AC486D}" presName="sibTrans" presStyleCnt="0"/>
      <dgm:spPr/>
    </dgm:pt>
    <dgm:pt modelId="{7F610076-C411-4DA3-8782-C15A7FA748CC}" type="pres">
      <dgm:prSet presAssocID="{0B0DA8AE-F236-4922-A37B-073C004705A5}" presName="compNode" presStyleCnt="0"/>
      <dgm:spPr/>
    </dgm:pt>
    <dgm:pt modelId="{F328D162-5AE6-46A5-B0A8-7CDDCE2B8E9B}" type="pres">
      <dgm:prSet presAssocID="{0B0DA8AE-F236-4922-A37B-073C004705A5}" presName="bgRect" presStyleLbl="bgShp" presStyleIdx="4" presStyleCnt="6"/>
      <dgm:spPr/>
    </dgm:pt>
    <dgm:pt modelId="{217B61B7-8609-40E1-8663-DD75DBB4E9AD}" type="pres">
      <dgm:prSet presAssocID="{0B0DA8AE-F236-4922-A37B-073C004705A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ose"/>
        </a:ext>
      </dgm:extLst>
    </dgm:pt>
    <dgm:pt modelId="{7E9AEEAF-0F5A-4AAF-A36D-E8C1FD28AFA1}" type="pres">
      <dgm:prSet presAssocID="{0B0DA8AE-F236-4922-A37B-073C004705A5}" presName="spaceRect" presStyleCnt="0"/>
      <dgm:spPr/>
    </dgm:pt>
    <dgm:pt modelId="{C879C1E4-4396-4E9C-BE25-AA7107A2DC6A}" type="pres">
      <dgm:prSet presAssocID="{0B0DA8AE-F236-4922-A37B-073C004705A5}" presName="parTx" presStyleLbl="revTx" presStyleIdx="4" presStyleCnt="6">
        <dgm:presLayoutVars>
          <dgm:chMax val="0"/>
          <dgm:chPref val="0"/>
        </dgm:presLayoutVars>
      </dgm:prSet>
      <dgm:spPr/>
    </dgm:pt>
    <dgm:pt modelId="{20AEB17C-5DAA-42A5-A1D5-06F819AF0C6B}" type="pres">
      <dgm:prSet presAssocID="{A12AEACA-8419-4480-9A90-BF4101DEA13F}" presName="sibTrans" presStyleCnt="0"/>
      <dgm:spPr/>
    </dgm:pt>
    <dgm:pt modelId="{F1E42B4F-7D27-494E-A9E2-B16E21A681B3}" type="pres">
      <dgm:prSet presAssocID="{8FCC9ED7-CC6F-4EFF-A29C-0DC8D7087290}" presName="compNode" presStyleCnt="0"/>
      <dgm:spPr/>
    </dgm:pt>
    <dgm:pt modelId="{E151A1EE-053A-418A-8C8C-90BFB171495E}" type="pres">
      <dgm:prSet presAssocID="{8FCC9ED7-CC6F-4EFF-A29C-0DC8D7087290}" presName="bgRect" presStyleLbl="bgShp" presStyleIdx="5" presStyleCnt="6"/>
      <dgm:spPr/>
    </dgm:pt>
    <dgm:pt modelId="{4E117489-9DFE-4F54-930B-23F19AD00CD1}" type="pres">
      <dgm:prSet presAssocID="{8FCC9ED7-CC6F-4EFF-A29C-0DC8D708729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onstruction Worker"/>
        </a:ext>
      </dgm:extLst>
    </dgm:pt>
    <dgm:pt modelId="{53F51358-A2A1-4629-BEB5-76843F0C74AB}" type="pres">
      <dgm:prSet presAssocID="{8FCC9ED7-CC6F-4EFF-A29C-0DC8D7087290}" presName="spaceRect" presStyleCnt="0"/>
      <dgm:spPr/>
    </dgm:pt>
    <dgm:pt modelId="{DA4D4542-CCD7-423E-8E58-966F4EEF0538}" type="pres">
      <dgm:prSet presAssocID="{8FCC9ED7-CC6F-4EFF-A29C-0DC8D7087290}" presName="parTx" presStyleLbl="revTx" presStyleIdx="5" presStyleCnt="6">
        <dgm:presLayoutVars>
          <dgm:chMax val="0"/>
          <dgm:chPref val="0"/>
        </dgm:presLayoutVars>
      </dgm:prSet>
      <dgm:spPr/>
    </dgm:pt>
  </dgm:ptLst>
  <dgm:cxnLst>
    <dgm:cxn modelId="{782F6703-A1D5-4557-B298-FDD0E14896A0}" srcId="{094D2F7B-1205-4159-AA3B-AE24AABF113D}" destId="{51F48AF2-05B6-4C55-999D-D8FE6C6325FF}" srcOrd="0" destOrd="0" parTransId="{A0D07ABC-C731-4457-BA02-86D8EE0E32CF}" sibTransId="{1E68A891-2870-4FE6-A417-48B1F2BBD06E}"/>
    <dgm:cxn modelId="{D544BE12-5A0C-4817-A7FD-57F6C6CA81F8}" type="presOf" srcId="{41131A2E-6293-415F-969A-4ABA4EBCE9E6}" destId="{F028B910-D1D1-490B-9BA6-3C01ABC41537}" srcOrd="0" destOrd="0" presId="urn:microsoft.com/office/officeart/2018/2/layout/IconVerticalSolidList"/>
    <dgm:cxn modelId="{B4909E19-13D4-4E2E-9763-F016D9F99A16}" srcId="{094D2F7B-1205-4159-AA3B-AE24AABF113D}" destId="{0B0DA8AE-F236-4922-A37B-073C004705A5}" srcOrd="4" destOrd="0" parTransId="{E44201C8-4DBC-4CCF-8FFF-49E89A8A09F7}" sibTransId="{A12AEACA-8419-4480-9A90-BF4101DEA13F}"/>
    <dgm:cxn modelId="{9F31F35B-E4EF-473D-89ED-4BB86FD4094C}" type="presOf" srcId="{D5F1BE4A-91F3-40EE-8A4F-35F9AAF6763E}" destId="{1494E743-4899-4467-877A-EEACAEEA6A8B}" srcOrd="0" destOrd="0" presId="urn:microsoft.com/office/officeart/2018/2/layout/IconVerticalSolidList"/>
    <dgm:cxn modelId="{BC4A1148-D4A4-497B-998B-BBCEA3247C24}" srcId="{094D2F7B-1205-4159-AA3B-AE24AABF113D}" destId="{41131A2E-6293-415F-969A-4ABA4EBCE9E6}" srcOrd="3" destOrd="0" parTransId="{9CA024CA-3642-433C-ACA6-3A304A43846E}" sibTransId="{F69C27F5-605B-4194-B90C-FB3009AC486D}"/>
    <dgm:cxn modelId="{C8A0FD7A-91E5-46DD-B6B8-EADFEB27A9BF}" type="presOf" srcId="{0B0DA8AE-F236-4922-A37B-073C004705A5}" destId="{C879C1E4-4396-4E9C-BE25-AA7107A2DC6A}" srcOrd="0" destOrd="0" presId="urn:microsoft.com/office/officeart/2018/2/layout/IconVerticalSolidList"/>
    <dgm:cxn modelId="{6457C49F-4A1C-48BF-BC29-6F70818F225C}" srcId="{094D2F7B-1205-4159-AA3B-AE24AABF113D}" destId="{8FCC9ED7-CC6F-4EFF-A29C-0DC8D7087290}" srcOrd="5" destOrd="0" parTransId="{BC89181C-87B6-4DA1-8E1C-D0DF6C8E24EE}" sibTransId="{941E194E-AB4B-4DB0-BF41-6C3E78584F20}"/>
    <dgm:cxn modelId="{FFC734A1-612C-4EE2-ABA7-6DB560C464C6}" srcId="{094D2F7B-1205-4159-AA3B-AE24AABF113D}" destId="{D5F1BE4A-91F3-40EE-8A4F-35F9AAF6763E}" srcOrd="2" destOrd="0" parTransId="{C6302DB6-A4A4-4417-A4E9-5B40A56D8658}" sibTransId="{7EC7FF78-A3B2-4490-A4CF-F85A031DF4E6}"/>
    <dgm:cxn modelId="{3F8212B2-1C2A-4EB4-940F-29AF8E5047F6}" type="presOf" srcId="{51F48AF2-05B6-4C55-999D-D8FE6C6325FF}" destId="{E035A3AA-CC57-43E4-8FF3-DAC0711CA1C1}" srcOrd="0" destOrd="0" presId="urn:microsoft.com/office/officeart/2018/2/layout/IconVerticalSolidList"/>
    <dgm:cxn modelId="{57C599B8-5A79-4AAB-9549-2607C9DD03E1}" type="presOf" srcId="{094D2F7B-1205-4159-AA3B-AE24AABF113D}" destId="{B754F8D7-8D4C-41ED-816D-5B496A59DECC}" srcOrd="0" destOrd="0" presId="urn:microsoft.com/office/officeart/2018/2/layout/IconVerticalSolidList"/>
    <dgm:cxn modelId="{2B0A24EC-D320-403E-8A1A-77878B85B3E0}" type="presOf" srcId="{8FCC9ED7-CC6F-4EFF-A29C-0DC8D7087290}" destId="{DA4D4542-CCD7-423E-8E58-966F4EEF0538}" srcOrd="0" destOrd="0" presId="urn:microsoft.com/office/officeart/2018/2/layout/IconVerticalSolidList"/>
    <dgm:cxn modelId="{0BFEC5F2-1FEB-4AAC-8EAD-F1BFB1039C24}" srcId="{094D2F7B-1205-4159-AA3B-AE24AABF113D}" destId="{C051DD77-68A0-41F5-A48A-7A13E94954FB}" srcOrd="1" destOrd="0" parTransId="{3C396A95-11C5-4244-90DB-23D58A6D4244}" sibTransId="{225839CC-191D-424D-9D8E-DC98ABAEFF71}"/>
    <dgm:cxn modelId="{E1D2D4F8-1D01-4BDE-BFC3-2B3027312F07}" type="presOf" srcId="{C051DD77-68A0-41F5-A48A-7A13E94954FB}" destId="{2094DF4D-CC6F-4398-8056-6D794893A459}" srcOrd="0" destOrd="0" presId="urn:microsoft.com/office/officeart/2018/2/layout/IconVerticalSolidList"/>
    <dgm:cxn modelId="{4F746693-4FDF-44ED-A898-DEA380D52E98}" type="presParOf" srcId="{B754F8D7-8D4C-41ED-816D-5B496A59DECC}" destId="{52341017-F3CA-4E43-9BB4-08FA61C1B6F1}" srcOrd="0" destOrd="0" presId="urn:microsoft.com/office/officeart/2018/2/layout/IconVerticalSolidList"/>
    <dgm:cxn modelId="{987DC762-EC84-4469-90E5-DBB42192D87D}" type="presParOf" srcId="{52341017-F3CA-4E43-9BB4-08FA61C1B6F1}" destId="{FA5E1160-5CF8-4849-A3FD-39C1D4DCE4F5}" srcOrd="0" destOrd="0" presId="urn:microsoft.com/office/officeart/2018/2/layout/IconVerticalSolidList"/>
    <dgm:cxn modelId="{9B71F2C5-1238-4C55-97A5-F5007AA2EC94}" type="presParOf" srcId="{52341017-F3CA-4E43-9BB4-08FA61C1B6F1}" destId="{9FB83DD0-CE3D-4C5C-873A-63D1B5674B57}" srcOrd="1" destOrd="0" presId="urn:microsoft.com/office/officeart/2018/2/layout/IconVerticalSolidList"/>
    <dgm:cxn modelId="{3D5F0A75-34CC-46F5-A902-5C4AA5D020ED}" type="presParOf" srcId="{52341017-F3CA-4E43-9BB4-08FA61C1B6F1}" destId="{0DAAB61C-4792-4C90-9361-FF04A449247F}" srcOrd="2" destOrd="0" presId="urn:microsoft.com/office/officeart/2018/2/layout/IconVerticalSolidList"/>
    <dgm:cxn modelId="{E25CB1C7-4075-4DD6-94E1-9529F76CE743}" type="presParOf" srcId="{52341017-F3CA-4E43-9BB4-08FA61C1B6F1}" destId="{E035A3AA-CC57-43E4-8FF3-DAC0711CA1C1}" srcOrd="3" destOrd="0" presId="urn:microsoft.com/office/officeart/2018/2/layout/IconVerticalSolidList"/>
    <dgm:cxn modelId="{BF3545E0-3CDE-4DBD-831E-08C45B3C0488}" type="presParOf" srcId="{B754F8D7-8D4C-41ED-816D-5B496A59DECC}" destId="{6B31ED9A-FA52-4050-8969-770CBD4E0A5A}" srcOrd="1" destOrd="0" presId="urn:microsoft.com/office/officeart/2018/2/layout/IconVerticalSolidList"/>
    <dgm:cxn modelId="{6C169FF6-9B9D-4082-A218-95861520FD96}" type="presParOf" srcId="{B754F8D7-8D4C-41ED-816D-5B496A59DECC}" destId="{8E082359-B78D-42E8-9B14-2C62462BCB21}" srcOrd="2" destOrd="0" presId="urn:microsoft.com/office/officeart/2018/2/layout/IconVerticalSolidList"/>
    <dgm:cxn modelId="{974D5286-2C58-4B4F-A596-43F25EF8B4A9}" type="presParOf" srcId="{8E082359-B78D-42E8-9B14-2C62462BCB21}" destId="{0B1F0BE1-254A-48D6-BFBB-A0A8442FE328}" srcOrd="0" destOrd="0" presId="urn:microsoft.com/office/officeart/2018/2/layout/IconVerticalSolidList"/>
    <dgm:cxn modelId="{E6C589D2-B6D3-4492-BB49-F19C74B27FA6}" type="presParOf" srcId="{8E082359-B78D-42E8-9B14-2C62462BCB21}" destId="{04B61994-E3A9-4033-BDB5-32E998096B63}" srcOrd="1" destOrd="0" presId="urn:microsoft.com/office/officeart/2018/2/layout/IconVerticalSolidList"/>
    <dgm:cxn modelId="{360DD343-A4E0-4D51-BEF8-BF29C6EF89DD}" type="presParOf" srcId="{8E082359-B78D-42E8-9B14-2C62462BCB21}" destId="{2638F327-F007-4B38-A751-0311869124ED}" srcOrd="2" destOrd="0" presId="urn:microsoft.com/office/officeart/2018/2/layout/IconVerticalSolidList"/>
    <dgm:cxn modelId="{68A168FA-9EF3-4B07-B966-B500654D7E82}" type="presParOf" srcId="{8E082359-B78D-42E8-9B14-2C62462BCB21}" destId="{2094DF4D-CC6F-4398-8056-6D794893A459}" srcOrd="3" destOrd="0" presId="urn:microsoft.com/office/officeart/2018/2/layout/IconVerticalSolidList"/>
    <dgm:cxn modelId="{B8D41AAD-97D5-44FF-80A2-20512B05254D}" type="presParOf" srcId="{B754F8D7-8D4C-41ED-816D-5B496A59DECC}" destId="{E6F794C1-99D5-4B19-90ED-BDFC0D1A1BC1}" srcOrd="3" destOrd="0" presId="urn:microsoft.com/office/officeart/2018/2/layout/IconVerticalSolidList"/>
    <dgm:cxn modelId="{DF564699-99E7-4CDB-9E1B-3465C9D4B87F}" type="presParOf" srcId="{B754F8D7-8D4C-41ED-816D-5B496A59DECC}" destId="{1C8D070B-414B-4B07-9C7B-E742F1466FCB}" srcOrd="4" destOrd="0" presId="urn:microsoft.com/office/officeart/2018/2/layout/IconVerticalSolidList"/>
    <dgm:cxn modelId="{9AB41F90-353B-40AE-9480-1CB0B7DA9902}" type="presParOf" srcId="{1C8D070B-414B-4B07-9C7B-E742F1466FCB}" destId="{1C1C21A0-3228-41D4-BE72-B199A6BAE367}" srcOrd="0" destOrd="0" presId="urn:microsoft.com/office/officeart/2018/2/layout/IconVerticalSolidList"/>
    <dgm:cxn modelId="{0F92677A-525E-4DF2-9F6B-6DC7ED30F6EB}" type="presParOf" srcId="{1C8D070B-414B-4B07-9C7B-E742F1466FCB}" destId="{8D5B69C5-559E-4856-8664-73498DA66A51}" srcOrd="1" destOrd="0" presId="urn:microsoft.com/office/officeart/2018/2/layout/IconVerticalSolidList"/>
    <dgm:cxn modelId="{B465E60C-38E3-4457-BC67-96CC6ECBBA34}" type="presParOf" srcId="{1C8D070B-414B-4B07-9C7B-E742F1466FCB}" destId="{6AABFDA4-B8BB-4494-92D0-6C03E5E959C4}" srcOrd="2" destOrd="0" presId="urn:microsoft.com/office/officeart/2018/2/layout/IconVerticalSolidList"/>
    <dgm:cxn modelId="{D268194E-10B5-488A-889C-349375503639}" type="presParOf" srcId="{1C8D070B-414B-4B07-9C7B-E742F1466FCB}" destId="{1494E743-4899-4467-877A-EEACAEEA6A8B}" srcOrd="3" destOrd="0" presId="urn:microsoft.com/office/officeart/2018/2/layout/IconVerticalSolidList"/>
    <dgm:cxn modelId="{C46B7E56-2032-40B4-AE5A-7E30AFD6AB00}" type="presParOf" srcId="{B754F8D7-8D4C-41ED-816D-5B496A59DECC}" destId="{7E0834B0-8637-4FCF-9410-1060CA830135}" srcOrd="5" destOrd="0" presId="urn:microsoft.com/office/officeart/2018/2/layout/IconVerticalSolidList"/>
    <dgm:cxn modelId="{20975F10-A8BC-4F32-83C8-4EC7B6F1DF03}" type="presParOf" srcId="{B754F8D7-8D4C-41ED-816D-5B496A59DECC}" destId="{69DF2470-58C8-4BFF-86B6-9A1CF0DB1F88}" srcOrd="6" destOrd="0" presId="urn:microsoft.com/office/officeart/2018/2/layout/IconVerticalSolidList"/>
    <dgm:cxn modelId="{9497021D-2F8B-44CC-B6D5-D5ED570D10DF}" type="presParOf" srcId="{69DF2470-58C8-4BFF-86B6-9A1CF0DB1F88}" destId="{F8006FA9-7CAA-4B99-AD35-656F4D8BF65D}" srcOrd="0" destOrd="0" presId="urn:microsoft.com/office/officeart/2018/2/layout/IconVerticalSolidList"/>
    <dgm:cxn modelId="{2DEAA919-F893-4BA8-9C16-22EB8091BA34}" type="presParOf" srcId="{69DF2470-58C8-4BFF-86B6-9A1CF0DB1F88}" destId="{60A98D7F-6165-4D78-9592-54834D46F78A}" srcOrd="1" destOrd="0" presId="urn:microsoft.com/office/officeart/2018/2/layout/IconVerticalSolidList"/>
    <dgm:cxn modelId="{7770A62C-FB6B-4BBF-9DEA-A7CF49081F50}" type="presParOf" srcId="{69DF2470-58C8-4BFF-86B6-9A1CF0DB1F88}" destId="{79319959-0217-4523-9114-0AF66C9FB8BF}" srcOrd="2" destOrd="0" presId="urn:microsoft.com/office/officeart/2018/2/layout/IconVerticalSolidList"/>
    <dgm:cxn modelId="{B01B486C-945E-4B4F-AA34-942D2EFC6338}" type="presParOf" srcId="{69DF2470-58C8-4BFF-86B6-9A1CF0DB1F88}" destId="{F028B910-D1D1-490B-9BA6-3C01ABC41537}" srcOrd="3" destOrd="0" presId="urn:microsoft.com/office/officeart/2018/2/layout/IconVerticalSolidList"/>
    <dgm:cxn modelId="{0AD88A77-D04F-42E3-A466-97B8BE8E4F8D}" type="presParOf" srcId="{B754F8D7-8D4C-41ED-816D-5B496A59DECC}" destId="{C3EF7718-0292-4F1B-B095-0155214E0B08}" srcOrd="7" destOrd="0" presId="urn:microsoft.com/office/officeart/2018/2/layout/IconVerticalSolidList"/>
    <dgm:cxn modelId="{212F009B-FF6B-476E-A9E9-BE4B1391A9BB}" type="presParOf" srcId="{B754F8D7-8D4C-41ED-816D-5B496A59DECC}" destId="{7F610076-C411-4DA3-8782-C15A7FA748CC}" srcOrd="8" destOrd="0" presId="urn:microsoft.com/office/officeart/2018/2/layout/IconVerticalSolidList"/>
    <dgm:cxn modelId="{FA8C6A64-D8B9-4681-A713-F375BDBAD3C9}" type="presParOf" srcId="{7F610076-C411-4DA3-8782-C15A7FA748CC}" destId="{F328D162-5AE6-46A5-B0A8-7CDDCE2B8E9B}" srcOrd="0" destOrd="0" presId="urn:microsoft.com/office/officeart/2018/2/layout/IconVerticalSolidList"/>
    <dgm:cxn modelId="{BC1CC0B0-E5BA-4067-829E-30ED7382D1E3}" type="presParOf" srcId="{7F610076-C411-4DA3-8782-C15A7FA748CC}" destId="{217B61B7-8609-40E1-8663-DD75DBB4E9AD}" srcOrd="1" destOrd="0" presId="urn:microsoft.com/office/officeart/2018/2/layout/IconVerticalSolidList"/>
    <dgm:cxn modelId="{9E702FAB-7081-4263-B3A7-D67B6B20153F}" type="presParOf" srcId="{7F610076-C411-4DA3-8782-C15A7FA748CC}" destId="{7E9AEEAF-0F5A-4AAF-A36D-E8C1FD28AFA1}" srcOrd="2" destOrd="0" presId="urn:microsoft.com/office/officeart/2018/2/layout/IconVerticalSolidList"/>
    <dgm:cxn modelId="{2BC4BBF7-D1A7-41DB-B1A4-5802979E41D1}" type="presParOf" srcId="{7F610076-C411-4DA3-8782-C15A7FA748CC}" destId="{C879C1E4-4396-4E9C-BE25-AA7107A2DC6A}" srcOrd="3" destOrd="0" presId="urn:microsoft.com/office/officeart/2018/2/layout/IconVerticalSolidList"/>
    <dgm:cxn modelId="{935E77EB-565C-4721-A970-60378C3AB067}" type="presParOf" srcId="{B754F8D7-8D4C-41ED-816D-5B496A59DECC}" destId="{20AEB17C-5DAA-42A5-A1D5-06F819AF0C6B}" srcOrd="9" destOrd="0" presId="urn:microsoft.com/office/officeart/2018/2/layout/IconVerticalSolidList"/>
    <dgm:cxn modelId="{994EFD31-1AD4-45DC-8530-B91D21940CB1}" type="presParOf" srcId="{B754F8D7-8D4C-41ED-816D-5B496A59DECC}" destId="{F1E42B4F-7D27-494E-A9E2-B16E21A681B3}" srcOrd="10" destOrd="0" presId="urn:microsoft.com/office/officeart/2018/2/layout/IconVerticalSolidList"/>
    <dgm:cxn modelId="{2586385D-8705-4ED9-B48A-DB26EB5B645C}" type="presParOf" srcId="{F1E42B4F-7D27-494E-A9E2-B16E21A681B3}" destId="{E151A1EE-053A-418A-8C8C-90BFB171495E}" srcOrd="0" destOrd="0" presId="urn:microsoft.com/office/officeart/2018/2/layout/IconVerticalSolidList"/>
    <dgm:cxn modelId="{2B8960C3-8794-4AE6-91DB-2A12ED1F5C65}" type="presParOf" srcId="{F1E42B4F-7D27-494E-A9E2-B16E21A681B3}" destId="{4E117489-9DFE-4F54-930B-23F19AD00CD1}" srcOrd="1" destOrd="0" presId="urn:microsoft.com/office/officeart/2018/2/layout/IconVerticalSolidList"/>
    <dgm:cxn modelId="{68713D44-74DA-47C7-A6B4-CC6855A192B9}" type="presParOf" srcId="{F1E42B4F-7D27-494E-A9E2-B16E21A681B3}" destId="{53F51358-A2A1-4629-BEB5-76843F0C74AB}" srcOrd="2" destOrd="0" presId="urn:microsoft.com/office/officeart/2018/2/layout/IconVerticalSolidList"/>
    <dgm:cxn modelId="{E525F5C9-717F-461B-8331-D8D23CDCA4E9}" type="presParOf" srcId="{F1E42B4F-7D27-494E-A9E2-B16E21A681B3}" destId="{DA4D4542-CCD7-423E-8E58-966F4EEF053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8287E6-3F29-4179-8411-526E26500F9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F3061E8-E9F5-459C-B203-6413F57AA0E9}">
      <dgm:prSet/>
      <dgm:spPr/>
      <dgm:t>
        <a:bodyPr/>
        <a:lstStyle/>
        <a:p>
          <a:r>
            <a:rPr lang="en-GB"/>
            <a:t>CBE has 8 cryostorage Banks &amp; one Experimental Bank.</a:t>
          </a:r>
          <a:endParaRPr lang="en-US"/>
        </a:p>
      </dgm:t>
    </dgm:pt>
    <dgm:pt modelId="{30BEBA54-D4A3-4BC8-BA4E-9553B4DCEF3E}" type="parTrans" cxnId="{D5F51CFB-8B73-493E-AEA2-40C4C11108E6}">
      <dgm:prSet/>
      <dgm:spPr/>
      <dgm:t>
        <a:bodyPr/>
        <a:lstStyle/>
        <a:p>
          <a:endParaRPr lang="en-US"/>
        </a:p>
      </dgm:t>
    </dgm:pt>
    <dgm:pt modelId="{228B203B-59F4-4FB1-88BF-CC9BA2BA45FD}" type="sibTrans" cxnId="{D5F51CFB-8B73-493E-AEA2-40C4C11108E6}">
      <dgm:prSet/>
      <dgm:spPr/>
      <dgm:t>
        <a:bodyPr/>
        <a:lstStyle/>
        <a:p>
          <a:endParaRPr lang="en-US"/>
        </a:p>
      </dgm:t>
    </dgm:pt>
    <dgm:pt modelId="{9950F973-2C52-43F8-91F0-EEC550C36865}">
      <dgm:prSet/>
      <dgm:spPr/>
      <dgm:t>
        <a:bodyPr/>
        <a:lstStyle/>
        <a:p>
          <a:r>
            <a:rPr lang="en-GB"/>
            <a:t>Maintained by CBE technician </a:t>
          </a:r>
          <a:endParaRPr lang="en-US"/>
        </a:p>
      </dgm:t>
    </dgm:pt>
    <dgm:pt modelId="{8F8D79CA-2BA1-49A9-A138-57568E931EC4}" type="parTrans" cxnId="{69A28B52-EFC3-41E9-9082-6117A2176622}">
      <dgm:prSet/>
      <dgm:spPr/>
      <dgm:t>
        <a:bodyPr/>
        <a:lstStyle/>
        <a:p>
          <a:endParaRPr lang="en-US"/>
        </a:p>
      </dgm:t>
    </dgm:pt>
    <dgm:pt modelId="{6B4E2B41-75B1-4292-A1F9-77A7A1091DD3}" type="sibTrans" cxnId="{69A28B52-EFC3-41E9-9082-6117A2176622}">
      <dgm:prSet/>
      <dgm:spPr/>
      <dgm:t>
        <a:bodyPr/>
        <a:lstStyle/>
        <a:p>
          <a:endParaRPr lang="en-US"/>
        </a:p>
      </dgm:t>
    </dgm:pt>
    <dgm:pt modelId="{3BABD4FC-5F6A-4ADC-B9CD-20C51D8CE2C2}">
      <dgm:prSet/>
      <dgm:spPr/>
      <dgm:t>
        <a:bodyPr/>
        <a:lstStyle/>
        <a:p>
          <a:r>
            <a:rPr lang="en-GB"/>
            <a:t>Designated space in cryostorages ( allocated per group) (see next slide)</a:t>
          </a:r>
          <a:endParaRPr lang="en-US"/>
        </a:p>
      </dgm:t>
    </dgm:pt>
    <dgm:pt modelId="{D159CFC4-72E6-43E2-B381-EDFA4F0A59A1}" type="parTrans" cxnId="{9E20BC85-6173-4D24-8205-7D085DFFD073}">
      <dgm:prSet/>
      <dgm:spPr/>
      <dgm:t>
        <a:bodyPr/>
        <a:lstStyle/>
        <a:p>
          <a:endParaRPr lang="en-US"/>
        </a:p>
      </dgm:t>
    </dgm:pt>
    <dgm:pt modelId="{BA7F03AC-BA1E-4B16-BF29-1AABCCBB2340}" type="sibTrans" cxnId="{9E20BC85-6173-4D24-8205-7D085DFFD073}">
      <dgm:prSet/>
      <dgm:spPr/>
      <dgm:t>
        <a:bodyPr/>
        <a:lstStyle/>
        <a:p>
          <a:endParaRPr lang="en-US"/>
        </a:p>
      </dgm:t>
    </dgm:pt>
    <dgm:pt modelId="{6EC06F87-EBF6-4FA9-BEC8-F4AF69C1C03D}">
      <dgm:prSet/>
      <dgm:spPr/>
      <dgm:t>
        <a:bodyPr/>
        <a:lstStyle/>
        <a:p>
          <a:r>
            <a:rPr lang="en-GB" u="sng"/>
            <a:t>Use of Cryostorage Unit</a:t>
          </a:r>
          <a:endParaRPr lang="en-US"/>
        </a:p>
      </dgm:t>
    </dgm:pt>
    <dgm:pt modelId="{C7F67E19-8D58-420F-9109-693B003B5CF7}" type="parTrans" cxnId="{F30BEDE6-9DD0-49BD-BD04-5E57642C223B}">
      <dgm:prSet/>
      <dgm:spPr/>
      <dgm:t>
        <a:bodyPr/>
        <a:lstStyle/>
        <a:p>
          <a:endParaRPr lang="en-US"/>
        </a:p>
      </dgm:t>
    </dgm:pt>
    <dgm:pt modelId="{8A907B2A-A7E7-4183-9F40-30BA82A58ED2}" type="sibTrans" cxnId="{F30BEDE6-9DD0-49BD-BD04-5E57642C223B}">
      <dgm:prSet/>
      <dgm:spPr/>
      <dgm:t>
        <a:bodyPr/>
        <a:lstStyle/>
        <a:p>
          <a:endParaRPr lang="en-US"/>
        </a:p>
      </dgm:t>
    </dgm:pt>
    <dgm:pt modelId="{D39B4821-009E-4E06-8E10-049D5CD4C8A7}">
      <dgm:prSet/>
      <dgm:spPr/>
      <dgm:t>
        <a:bodyPr/>
        <a:lstStyle/>
        <a:p>
          <a:r>
            <a:rPr lang="en-GB" dirty="0"/>
            <a:t>When removing samples from, or placing samples in, the </a:t>
          </a:r>
          <a:r>
            <a:rPr lang="en-GB" dirty="0" err="1"/>
            <a:t>cryobank</a:t>
          </a:r>
          <a:r>
            <a:rPr lang="en-GB" dirty="0"/>
            <a:t>, remove the tower completely from the </a:t>
          </a:r>
          <a:r>
            <a:rPr lang="en-GB" dirty="0" err="1"/>
            <a:t>cryobank</a:t>
          </a:r>
          <a:r>
            <a:rPr lang="en-GB" dirty="0"/>
            <a:t> &amp; place on metal tray on floor before removing the holding bar. This will remove the possibility of dropping boxes into the tank. </a:t>
          </a:r>
          <a:endParaRPr lang="en-US" dirty="0"/>
        </a:p>
      </dgm:t>
    </dgm:pt>
    <dgm:pt modelId="{8A24F5DA-5500-4BA4-9821-6917364B31C2}" type="parTrans" cxnId="{AEC540FE-BCD0-4226-B9CF-CEFAD5A8D109}">
      <dgm:prSet/>
      <dgm:spPr/>
      <dgm:t>
        <a:bodyPr/>
        <a:lstStyle/>
        <a:p>
          <a:endParaRPr lang="en-US"/>
        </a:p>
      </dgm:t>
    </dgm:pt>
    <dgm:pt modelId="{4391FBC8-511A-4D4B-99DF-593E8F4447D2}" type="sibTrans" cxnId="{AEC540FE-BCD0-4226-B9CF-CEFAD5A8D109}">
      <dgm:prSet/>
      <dgm:spPr/>
      <dgm:t>
        <a:bodyPr/>
        <a:lstStyle/>
        <a:p>
          <a:endParaRPr lang="en-US"/>
        </a:p>
      </dgm:t>
    </dgm:pt>
    <dgm:pt modelId="{CD4389B3-7E99-4135-9DB1-F84751FE2576}">
      <dgm:prSet/>
      <dgm:spPr/>
      <dgm:t>
        <a:bodyPr/>
        <a:lstStyle/>
        <a:p>
          <a:r>
            <a:rPr lang="en-GB" dirty="0"/>
            <a:t>The </a:t>
          </a:r>
          <a:r>
            <a:rPr lang="en-GB" dirty="0" err="1"/>
            <a:t>cryoracks</a:t>
          </a:r>
          <a:r>
            <a:rPr lang="en-GB" dirty="0"/>
            <a:t> should not be kept out of the bank for more than 1 minute or there is a risk of damaging the viability of cells belonging to others. Please replace the holding bar!!</a:t>
          </a:r>
          <a:endParaRPr lang="en-US" dirty="0"/>
        </a:p>
      </dgm:t>
    </dgm:pt>
    <dgm:pt modelId="{1118C2BD-F234-4C31-8580-02CE7158B022}" type="parTrans" cxnId="{FEB42AE7-6F0E-4098-84E2-C38D58F3BF8C}">
      <dgm:prSet/>
      <dgm:spPr/>
      <dgm:t>
        <a:bodyPr/>
        <a:lstStyle/>
        <a:p>
          <a:endParaRPr lang="en-US"/>
        </a:p>
      </dgm:t>
    </dgm:pt>
    <dgm:pt modelId="{3590DA6F-F028-4678-AD98-934C183B8BD2}" type="sibTrans" cxnId="{FEB42AE7-6F0E-4098-84E2-C38D58F3BF8C}">
      <dgm:prSet/>
      <dgm:spPr/>
      <dgm:t>
        <a:bodyPr/>
        <a:lstStyle/>
        <a:p>
          <a:endParaRPr lang="en-US"/>
        </a:p>
      </dgm:t>
    </dgm:pt>
    <dgm:pt modelId="{EB07ACCF-90C2-47AA-9FF5-34C6ECA7B504}">
      <dgm:prSet/>
      <dgm:spPr/>
      <dgm:t>
        <a:bodyPr/>
        <a:lstStyle/>
        <a:p>
          <a:r>
            <a:rPr lang="en-GB" b="1"/>
            <a:t>Pro-Curo</a:t>
          </a:r>
          <a:r>
            <a:rPr lang="en-GB"/>
            <a:t> – </a:t>
          </a:r>
          <a:endParaRPr lang="en-US"/>
        </a:p>
      </dgm:t>
    </dgm:pt>
    <dgm:pt modelId="{F7AA9BA5-702F-47BE-8217-AB31ABDE46B5}" type="parTrans" cxnId="{332C8062-6071-4791-8788-6842FC405964}">
      <dgm:prSet/>
      <dgm:spPr/>
      <dgm:t>
        <a:bodyPr/>
        <a:lstStyle/>
        <a:p>
          <a:endParaRPr lang="en-US"/>
        </a:p>
      </dgm:t>
    </dgm:pt>
    <dgm:pt modelId="{9410E27E-96AE-4CD5-B13C-23542E8E3A1A}" type="sibTrans" cxnId="{332C8062-6071-4791-8788-6842FC405964}">
      <dgm:prSet/>
      <dgm:spPr/>
      <dgm:t>
        <a:bodyPr/>
        <a:lstStyle/>
        <a:p>
          <a:endParaRPr lang="en-US"/>
        </a:p>
      </dgm:t>
    </dgm:pt>
    <dgm:pt modelId="{9BE657D7-1FF2-403F-AF3B-19E760FC1F22}">
      <dgm:prSet/>
      <dgm:spPr/>
      <dgm:t>
        <a:bodyPr/>
        <a:lstStyle/>
        <a:p>
          <a:r>
            <a:rPr lang="en-GB"/>
            <a:t>This is software we use for  recording / tracking the biological material we store in the cryostorage units.  You will need to get this software installed on your computer and receive the training required.   Each person is responsible for logging their own material.</a:t>
          </a:r>
          <a:endParaRPr lang="en-US"/>
        </a:p>
      </dgm:t>
    </dgm:pt>
    <dgm:pt modelId="{76A448C7-C601-41ED-A64A-7F6CD96DDA1D}" type="parTrans" cxnId="{23236D55-1FDE-46A9-B2D0-622153C71101}">
      <dgm:prSet/>
      <dgm:spPr/>
      <dgm:t>
        <a:bodyPr/>
        <a:lstStyle/>
        <a:p>
          <a:endParaRPr lang="en-US"/>
        </a:p>
      </dgm:t>
    </dgm:pt>
    <dgm:pt modelId="{C6BCB0A3-926F-483E-87D5-EE8B3252D8B0}" type="sibTrans" cxnId="{23236D55-1FDE-46A9-B2D0-622153C71101}">
      <dgm:prSet/>
      <dgm:spPr/>
      <dgm:t>
        <a:bodyPr/>
        <a:lstStyle/>
        <a:p>
          <a:endParaRPr lang="en-US"/>
        </a:p>
      </dgm:t>
    </dgm:pt>
    <dgm:pt modelId="{4027672C-8E92-48CF-BE91-A077652E812D}" type="pres">
      <dgm:prSet presAssocID="{7D8287E6-3F29-4179-8411-526E26500F96}" presName="linear" presStyleCnt="0">
        <dgm:presLayoutVars>
          <dgm:animLvl val="lvl"/>
          <dgm:resizeHandles val="exact"/>
        </dgm:presLayoutVars>
      </dgm:prSet>
      <dgm:spPr/>
    </dgm:pt>
    <dgm:pt modelId="{BE9ADB4E-4D80-44B7-9FE5-7947F978243A}" type="pres">
      <dgm:prSet presAssocID="{DF3061E8-E9F5-459C-B203-6413F57AA0E9}" presName="parentText" presStyleLbl="node1" presStyleIdx="0" presStyleCnt="8">
        <dgm:presLayoutVars>
          <dgm:chMax val="0"/>
          <dgm:bulletEnabled val="1"/>
        </dgm:presLayoutVars>
      </dgm:prSet>
      <dgm:spPr/>
    </dgm:pt>
    <dgm:pt modelId="{5A05CAAA-69C5-4703-8C8E-2405E47681E6}" type="pres">
      <dgm:prSet presAssocID="{228B203B-59F4-4FB1-88BF-CC9BA2BA45FD}" presName="spacer" presStyleCnt="0"/>
      <dgm:spPr/>
    </dgm:pt>
    <dgm:pt modelId="{5BFC1949-CDBC-4BDD-9872-6460D5FF6D9D}" type="pres">
      <dgm:prSet presAssocID="{9950F973-2C52-43F8-91F0-EEC550C36865}" presName="parentText" presStyleLbl="node1" presStyleIdx="1" presStyleCnt="8">
        <dgm:presLayoutVars>
          <dgm:chMax val="0"/>
          <dgm:bulletEnabled val="1"/>
        </dgm:presLayoutVars>
      </dgm:prSet>
      <dgm:spPr/>
    </dgm:pt>
    <dgm:pt modelId="{D5218BF2-BC9D-416D-82BC-2D269CDDFD8C}" type="pres">
      <dgm:prSet presAssocID="{6B4E2B41-75B1-4292-A1F9-77A7A1091DD3}" presName="spacer" presStyleCnt="0"/>
      <dgm:spPr/>
    </dgm:pt>
    <dgm:pt modelId="{AD1392CC-B015-4759-A81E-9A9A9CA8BAF9}" type="pres">
      <dgm:prSet presAssocID="{3BABD4FC-5F6A-4ADC-B9CD-20C51D8CE2C2}" presName="parentText" presStyleLbl="node1" presStyleIdx="2" presStyleCnt="8">
        <dgm:presLayoutVars>
          <dgm:chMax val="0"/>
          <dgm:bulletEnabled val="1"/>
        </dgm:presLayoutVars>
      </dgm:prSet>
      <dgm:spPr/>
    </dgm:pt>
    <dgm:pt modelId="{FC6FB9AD-160A-48B4-876D-893B501E9D50}" type="pres">
      <dgm:prSet presAssocID="{BA7F03AC-BA1E-4B16-BF29-1AABCCBB2340}" presName="spacer" presStyleCnt="0"/>
      <dgm:spPr/>
    </dgm:pt>
    <dgm:pt modelId="{370D5B59-A23E-4A7E-86CA-1F9845938175}" type="pres">
      <dgm:prSet presAssocID="{6EC06F87-EBF6-4FA9-BEC8-F4AF69C1C03D}" presName="parentText" presStyleLbl="node1" presStyleIdx="3" presStyleCnt="8">
        <dgm:presLayoutVars>
          <dgm:chMax val="0"/>
          <dgm:bulletEnabled val="1"/>
        </dgm:presLayoutVars>
      </dgm:prSet>
      <dgm:spPr/>
    </dgm:pt>
    <dgm:pt modelId="{ED4F60F4-E574-4AC0-86AA-9C08DB6BA997}" type="pres">
      <dgm:prSet presAssocID="{8A907B2A-A7E7-4183-9F40-30BA82A58ED2}" presName="spacer" presStyleCnt="0"/>
      <dgm:spPr/>
    </dgm:pt>
    <dgm:pt modelId="{BC265AE8-833A-4AC8-AD4E-29093FD02E61}" type="pres">
      <dgm:prSet presAssocID="{D39B4821-009E-4E06-8E10-049D5CD4C8A7}" presName="parentText" presStyleLbl="node1" presStyleIdx="4" presStyleCnt="8">
        <dgm:presLayoutVars>
          <dgm:chMax val="0"/>
          <dgm:bulletEnabled val="1"/>
        </dgm:presLayoutVars>
      </dgm:prSet>
      <dgm:spPr/>
    </dgm:pt>
    <dgm:pt modelId="{F94B9DC0-555D-43BF-9F44-5A5C1FA5C33E}" type="pres">
      <dgm:prSet presAssocID="{4391FBC8-511A-4D4B-99DF-593E8F4447D2}" presName="spacer" presStyleCnt="0"/>
      <dgm:spPr/>
    </dgm:pt>
    <dgm:pt modelId="{DEDA459F-2792-4D68-9245-D0C6C92C8260}" type="pres">
      <dgm:prSet presAssocID="{CD4389B3-7E99-4135-9DB1-F84751FE2576}" presName="parentText" presStyleLbl="node1" presStyleIdx="5" presStyleCnt="8">
        <dgm:presLayoutVars>
          <dgm:chMax val="0"/>
          <dgm:bulletEnabled val="1"/>
        </dgm:presLayoutVars>
      </dgm:prSet>
      <dgm:spPr/>
    </dgm:pt>
    <dgm:pt modelId="{0C0CF435-537F-4355-9A66-D358EEF5ED3D}" type="pres">
      <dgm:prSet presAssocID="{3590DA6F-F028-4678-AD98-934C183B8BD2}" presName="spacer" presStyleCnt="0"/>
      <dgm:spPr/>
    </dgm:pt>
    <dgm:pt modelId="{68453CDB-5CC8-4BE0-B270-1ED637DCF62D}" type="pres">
      <dgm:prSet presAssocID="{EB07ACCF-90C2-47AA-9FF5-34C6ECA7B504}" presName="parentText" presStyleLbl="node1" presStyleIdx="6" presStyleCnt="8">
        <dgm:presLayoutVars>
          <dgm:chMax val="0"/>
          <dgm:bulletEnabled val="1"/>
        </dgm:presLayoutVars>
      </dgm:prSet>
      <dgm:spPr/>
    </dgm:pt>
    <dgm:pt modelId="{70623CA3-A3E7-4732-9075-5BE6DA93783F}" type="pres">
      <dgm:prSet presAssocID="{9410E27E-96AE-4CD5-B13C-23542E8E3A1A}" presName="spacer" presStyleCnt="0"/>
      <dgm:spPr/>
    </dgm:pt>
    <dgm:pt modelId="{831813D7-294D-41E7-8371-94D7674F3C4D}" type="pres">
      <dgm:prSet presAssocID="{9BE657D7-1FF2-403F-AF3B-19E760FC1F22}" presName="parentText" presStyleLbl="node1" presStyleIdx="7" presStyleCnt="8">
        <dgm:presLayoutVars>
          <dgm:chMax val="0"/>
          <dgm:bulletEnabled val="1"/>
        </dgm:presLayoutVars>
      </dgm:prSet>
      <dgm:spPr/>
    </dgm:pt>
  </dgm:ptLst>
  <dgm:cxnLst>
    <dgm:cxn modelId="{DB9B6802-A95D-4BC1-B2DC-09B8C89CE0BF}" type="presOf" srcId="{D39B4821-009E-4E06-8E10-049D5CD4C8A7}" destId="{BC265AE8-833A-4AC8-AD4E-29093FD02E61}" srcOrd="0" destOrd="0" presId="urn:microsoft.com/office/officeart/2005/8/layout/vList2"/>
    <dgm:cxn modelId="{8DEA385F-64ED-4759-A087-079BAA27F2E7}" type="presOf" srcId="{CD4389B3-7E99-4135-9DB1-F84751FE2576}" destId="{DEDA459F-2792-4D68-9245-D0C6C92C8260}" srcOrd="0" destOrd="0" presId="urn:microsoft.com/office/officeart/2005/8/layout/vList2"/>
    <dgm:cxn modelId="{332C8062-6071-4791-8788-6842FC405964}" srcId="{7D8287E6-3F29-4179-8411-526E26500F96}" destId="{EB07ACCF-90C2-47AA-9FF5-34C6ECA7B504}" srcOrd="6" destOrd="0" parTransId="{F7AA9BA5-702F-47BE-8217-AB31ABDE46B5}" sibTransId="{9410E27E-96AE-4CD5-B13C-23542E8E3A1A}"/>
    <dgm:cxn modelId="{E1DC6346-15BC-4255-97AB-F62148894A87}" type="presOf" srcId="{9BE657D7-1FF2-403F-AF3B-19E760FC1F22}" destId="{831813D7-294D-41E7-8371-94D7674F3C4D}" srcOrd="0" destOrd="0" presId="urn:microsoft.com/office/officeart/2005/8/layout/vList2"/>
    <dgm:cxn modelId="{BE537651-A394-40F2-B2A4-C258CCE18D5C}" type="presOf" srcId="{9950F973-2C52-43F8-91F0-EEC550C36865}" destId="{5BFC1949-CDBC-4BDD-9872-6460D5FF6D9D}" srcOrd="0" destOrd="0" presId="urn:microsoft.com/office/officeart/2005/8/layout/vList2"/>
    <dgm:cxn modelId="{69A28B52-EFC3-41E9-9082-6117A2176622}" srcId="{7D8287E6-3F29-4179-8411-526E26500F96}" destId="{9950F973-2C52-43F8-91F0-EEC550C36865}" srcOrd="1" destOrd="0" parTransId="{8F8D79CA-2BA1-49A9-A138-57568E931EC4}" sibTransId="{6B4E2B41-75B1-4292-A1F9-77A7A1091DD3}"/>
    <dgm:cxn modelId="{23236D55-1FDE-46A9-B2D0-622153C71101}" srcId="{7D8287E6-3F29-4179-8411-526E26500F96}" destId="{9BE657D7-1FF2-403F-AF3B-19E760FC1F22}" srcOrd="7" destOrd="0" parTransId="{76A448C7-C601-41ED-A64A-7F6CD96DDA1D}" sibTransId="{C6BCB0A3-926F-483E-87D5-EE8B3252D8B0}"/>
    <dgm:cxn modelId="{9E20BC85-6173-4D24-8205-7D085DFFD073}" srcId="{7D8287E6-3F29-4179-8411-526E26500F96}" destId="{3BABD4FC-5F6A-4ADC-B9CD-20C51D8CE2C2}" srcOrd="2" destOrd="0" parTransId="{D159CFC4-72E6-43E2-B381-EDFA4F0A59A1}" sibTransId="{BA7F03AC-BA1E-4B16-BF29-1AABCCBB2340}"/>
    <dgm:cxn modelId="{658C1DA2-1B7A-4141-A31B-3FE240308CB4}" type="presOf" srcId="{DF3061E8-E9F5-459C-B203-6413F57AA0E9}" destId="{BE9ADB4E-4D80-44B7-9FE5-7947F978243A}" srcOrd="0" destOrd="0" presId="urn:microsoft.com/office/officeart/2005/8/layout/vList2"/>
    <dgm:cxn modelId="{3A146BCF-3661-49FC-894D-773DF9AF4526}" type="presOf" srcId="{3BABD4FC-5F6A-4ADC-B9CD-20C51D8CE2C2}" destId="{AD1392CC-B015-4759-A81E-9A9A9CA8BAF9}" srcOrd="0" destOrd="0" presId="urn:microsoft.com/office/officeart/2005/8/layout/vList2"/>
    <dgm:cxn modelId="{E7B5D5D3-A95F-4C66-B5C5-9C68AE433733}" type="presOf" srcId="{6EC06F87-EBF6-4FA9-BEC8-F4AF69C1C03D}" destId="{370D5B59-A23E-4A7E-86CA-1F9845938175}" srcOrd="0" destOrd="0" presId="urn:microsoft.com/office/officeart/2005/8/layout/vList2"/>
    <dgm:cxn modelId="{F30BEDE6-9DD0-49BD-BD04-5E57642C223B}" srcId="{7D8287E6-3F29-4179-8411-526E26500F96}" destId="{6EC06F87-EBF6-4FA9-BEC8-F4AF69C1C03D}" srcOrd="3" destOrd="0" parTransId="{C7F67E19-8D58-420F-9109-693B003B5CF7}" sibTransId="{8A907B2A-A7E7-4183-9F40-30BA82A58ED2}"/>
    <dgm:cxn modelId="{FEB42AE7-6F0E-4098-84E2-C38D58F3BF8C}" srcId="{7D8287E6-3F29-4179-8411-526E26500F96}" destId="{CD4389B3-7E99-4135-9DB1-F84751FE2576}" srcOrd="5" destOrd="0" parTransId="{1118C2BD-F234-4C31-8580-02CE7158B022}" sibTransId="{3590DA6F-F028-4678-AD98-934C183B8BD2}"/>
    <dgm:cxn modelId="{618E3CF3-8CB9-41C4-8BE7-4A4897FF2BF5}" type="presOf" srcId="{7D8287E6-3F29-4179-8411-526E26500F96}" destId="{4027672C-8E92-48CF-BE91-A077652E812D}" srcOrd="0" destOrd="0" presId="urn:microsoft.com/office/officeart/2005/8/layout/vList2"/>
    <dgm:cxn modelId="{B5218DF4-BF59-4EA5-A2BB-5AB684355D9E}" type="presOf" srcId="{EB07ACCF-90C2-47AA-9FF5-34C6ECA7B504}" destId="{68453CDB-5CC8-4BE0-B270-1ED637DCF62D}" srcOrd="0" destOrd="0" presId="urn:microsoft.com/office/officeart/2005/8/layout/vList2"/>
    <dgm:cxn modelId="{D5F51CFB-8B73-493E-AEA2-40C4C11108E6}" srcId="{7D8287E6-3F29-4179-8411-526E26500F96}" destId="{DF3061E8-E9F5-459C-B203-6413F57AA0E9}" srcOrd="0" destOrd="0" parTransId="{30BEBA54-D4A3-4BC8-BA4E-9553B4DCEF3E}" sibTransId="{228B203B-59F4-4FB1-88BF-CC9BA2BA45FD}"/>
    <dgm:cxn modelId="{AEC540FE-BCD0-4226-B9CF-CEFAD5A8D109}" srcId="{7D8287E6-3F29-4179-8411-526E26500F96}" destId="{D39B4821-009E-4E06-8E10-049D5CD4C8A7}" srcOrd="4" destOrd="0" parTransId="{8A24F5DA-5500-4BA4-9821-6917364B31C2}" sibTransId="{4391FBC8-511A-4D4B-99DF-593E8F4447D2}"/>
    <dgm:cxn modelId="{70B08230-5695-43F9-8EE0-9CAEFA3F1B4F}" type="presParOf" srcId="{4027672C-8E92-48CF-BE91-A077652E812D}" destId="{BE9ADB4E-4D80-44B7-9FE5-7947F978243A}" srcOrd="0" destOrd="0" presId="urn:microsoft.com/office/officeart/2005/8/layout/vList2"/>
    <dgm:cxn modelId="{0E125118-B3FB-4743-BD9F-5DA42C132F78}" type="presParOf" srcId="{4027672C-8E92-48CF-BE91-A077652E812D}" destId="{5A05CAAA-69C5-4703-8C8E-2405E47681E6}" srcOrd="1" destOrd="0" presId="urn:microsoft.com/office/officeart/2005/8/layout/vList2"/>
    <dgm:cxn modelId="{3DFE061E-CEAA-4A96-B0FC-FB2EDEB88373}" type="presParOf" srcId="{4027672C-8E92-48CF-BE91-A077652E812D}" destId="{5BFC1949-CDBC-4BDD-9872-6460D5FF6D9D}" srcOrd="2" destOrd="0" presId="urn:microsoft.com/office/officeart/2005/8/layout/vList2"/>
    <dgm:cxn modelId="{0841DB29-2CE9-4CEC-9681-FA7A6419F0AA}" type="presParOf" srcId="{4027672C-8E92-48CF-BE91-A077652E812D}" destId="{D5218BF2-BC9D-416D-82BC-2D269CDDFD8C}" srcOrd="3" destOrd="0" presId="urn:microsoft.com/office/officeart/2005/8/layout/vList2"/>
    <dgm:cxn modelId="{CAE2396A-04C0-4E5D-B49B-9F619E7ABB30}" type="presParOf" srcId="{4027672C-8E92-48CF-BE91-A077652E812D}" destId="{AD1392CC-B015-4759-A81E-9A9A9CA8BAF9}" srcOrd="4" destOrd="0" presId="urn:microsoft.com/office/officeart/2005/8/layout/vList2"/>
    <dgm:cxn modelId="{746ED04B-3AFD-4708-921E-E715B699D767}" type="presParOf" srcId="{4027672C-8E92-48CF-BE91-A077652E812D}" destId="{FC6FB9AD-160A-48B4-876D-893B501E9D50}" srcOrd="5" destOrd="0" presId="urn:microsoft.com/office/officeart/2005/8/layout/vList2"/>
    <dgm:cxn modelId="{47ADC874-9061-4E28-9D52-78CCFC32D97F}" type="presParOf" srcId="{4027672C-8E92-48CF-BE91-A077652E812D}" destId="{370D5B59-A23E-4A7E-86CA-1F9845938175}" srcOrd="6" destOrd="0" presId="urn:microsoft.com/office/officeart/2005/8/layout/vList2"/>
    <dgm:cxn modelId="{0CDCBE4F-5006-4863-8692-5578B4E2AC86}" type="presParOf" srcId="{4027672C-8E92-48CF-BE91-A077652E812D}" destId="{ED4F60F4-E574-4AC0-86AA-9C08DB6BA997}" srcOrd="7" destOrd="0" presId="urn:microsoft.com/office/officeart/2005/8/layout/vList2"/>
    <dgm:cxn modelId="{0E7AF2CF-9A8E-4E0E-8189-A0FEC5EE034B}" type="presParOf" srcId="{4027672C-8E92-48CF-BE91-A077652E812D}" destId="{BC265AE8-833A-4AC8-AD4E-29093FD02E61}" srcOrd="8" destOrd="0" presId="urn:microsoft.com/office/officeart/2005/8/layout/vList2"/>
    <dgm:cxn modelId="{8692753A-300D-4449-97F5-32F7EC268CF7}" type="presParOf" srcId="{4027672C-8E92-48CF-BE91-A077652E812D}" destId="{F94B9DC0-555D-43BF-9F44-5A5C1FA5C33E}" srcOrd="9" destOrd="0" presId="urn:microsoft.com/office/officeart/2005/8/layout/vList2"/>
    <dgm:cxn modelId="{B490FC65-FB72-43C2-9E5A-88CA938D99F8}" type="presParOf" srcId="{4027672C-8E92-48CF-BE91-A077652E812D}" destId="{DEDA459F-2792-4D68-9245-D0C6C92C8260}" srcOrd="10" destOrd="0" presId="urn:microsoft.com/office/officeart/2005/8/layout/vList2"/>
    <dgm:cxn modelId="{590ED9A3-8FC2-4F64-8F26-414EF1E9BEDC}" type="presParOf" srcId="{4027672C-8E92-48CF-BE91-A077652E812D}" destId="{0C0CF435-537F-4355-9A66-D358EEF5ED3D}" srcOrd="11" destOrd="0" presId="urn:microsoft.com/office/officeart/2005/8/layout/vList2"/>
    <dgm:cxn modelId="{69DF1869-CDF4-445E-BB89-656B27A2FED1}" type="presParOf" srcId="{4027672C-8E92-48CF-BE91-A077652E812D}" destId="{68453CDB-5CC8-4BE0-B270-1ED637DCF62D}" srcOrd="12" destOrd="0" presId="urn:microsoft.com/office/officeart/2005/8/layout/vList2"/>
    <dgm:cxn modelId="{0C7F989D-17C6-401E-93E9-9E9A4C35F3B0}" type="presParOf" srcId="{4027672C-8E92-48CF-BE91-A077652E812D}" destId="{70623CA3-A3E7-4732-9075-5BE6DA93783F}" srcOrd="13" destOrd="0" presId="urn:microsoft.com/office/officeart/2005/8/layout/vList2"/>
    <dgm:cxn modelId="{790F9148-39FE-4368-BE9D-D8A5762D2B87}" type="presParOf" srcId="{4027672C-8E92-48CF-BE91-A077652E812D}" destId="{831813D7-294D-41E7-8371-94D7674F3C4D}"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E3FE0D-DB00-4229-8D2E-81C5E6C2A669}"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059D7E66-49FE-4389-A779-CCEA262C8745}">
      <dgm:prSet/>
      <dgm:spPr/>
      <dgm:t>
        <a:bodyPr/>
        <a:lstStyle/>
        <a:p>
          <a:r>
            <a:rPr lang="en-GB" baseline="0"/>
            <a:t>All Biological &amp; Chemical material should be transported to other laboratories outside of the CBE using secondary containment.It must be disinfected when leaving and entering new areas.</a:t>
          </a:r>
          <a:endParaRPr lang="en-US"/>
        </a:p>
      </dgm:t>
    </dgm:pt>
    <dgm:pt modelId="{6141EAE7-1F58-4EE2-8FA7-A37F8FBB8AD8}" type="parTrans" cxnId="{C8A039D4-C791-4EB2-805D-C322707AC71F}">
      <dgm:prSet/>
      <dgm:spPr/>
      <dgm:t>
        <a:bodyPr/>
        <a:lstStyle/>
        <a:p>
          <a:endParaRPr lang="en-US"/>
        </a:p>
      </dgm:t>
    </dgm:pt>
    <dgm:pt modelId="{F790FEB5-1E75-41E6-8F59-1398F77ACE68}" type="sibTrans" cxnId="{C8A039D4-C791-4EB2-805D-C322707AC71F}">
      <dgm:prSet/>
      <dgm:spPr/>
      <dgm:t>
        <a:bodyPr/>
        <a:lstStyle/>
        <a:p>
          <a:endParaRPr lang="en-US"/>
        </a:p>
      </dgm:t>
    </dgm:pt>
    <dgm:pt modelId="{956FF797-2687-45F0-A5C0-222ECBE5AAF8}">
      <dgm:prSet/>
      <dgm:spPr/>
      <dgm:t>
        <a:bodyPr/>
        <a:lstStyle/>
        <a:p>
          <a:r>
            <a:rPr lang="en-GB" baseline="0"/>
            <a:t>All Biological &amp; chemical material MUST be exported to other laboratories using  appropriate packaging, labelling &amp; transport procedures.</a:t>
          </a:r>
          <a:endParaRPr lang="en-US"/>
        </a:p>
      </dgm:t>
    </dgm:pt>
    <dgm:pt modelId="{8E45CAA3-614E-4095-982D-CF60523F75DB}" type="parTrans" cxnId="{6C9D1383-D101-48AE-97C4-829BFC71F82B}">
      <dgm:prSet/>
      <dgm:spPr/>
      <dgm:t>
        <a:bodyPr/>
        <a:lstStyle/>
        <a:p>
          <a:endParaRPr lang="en-US"/>
        </a:p>
      </dgm:t>
    </dgm:pt>
    <dgm:pt modelId="{6D63DF94-5B68-465B-8F24-10B1DB85CC78}" type="sibTrans" cxnId="{6C9D1383-D101-48AE-97C4-829BFC71F82B}">
      <dgm:prSet/>
      <dgm:spPr/>
      <dgm:t>
        <a:bodyPr/>
        <a:lstStyle/>
        <a:p>
          <a:endParaRPr lang="en-US"/>
        </a:p>
      </dgm:t>
    </dgm:pt>
    <dgm:pt modelId="{25673114-9DA8-406E-8A74-F2C391C3FF9F}">
      <dgm:prSet/>
      <dgm:spPr/>
      <dgm:t>
        <a:bodyPr/>
        <a:lstStyle/>
        <a:p>
          <a:r>
            <a:rPr lang="en-GB" baseline="0"/>
            <a:t>Consider if a Material Transfer Agreements is required.</a:t>
          </a:r>
          <a:endParaRPr lang="en-US"/>
        </a:p>
      </dgm:t>
    </dgm:pt>
    <dgm:pt modelId="{CA514C0C-532D-42FB-AFE7-E2A483130873}" type="parTrans" cxnId="{3EFDDFE6-B631-4EC0-9AFA-4F8991F09284}">
      <dgm:prSet/>
      <dgm:spPr/>
      <dgm:t>
        <a:bodyPr/>
        <a:lstStyle/>
        <a:p>
          <a:endParaRPr lang="en-US"/>
        </a:p>
      </dgm:t>
    </dgm:pt>
    <dgm:pt modelId="{2099126B-B879-4298-B41D-D7B766D353D6}" type="sibTrans" cxnId="{3EFDDFE6-B631-4EC0-9AFA-4F8991F09284}">
      <dgm:prSet/>
      <dgm:spPr/>
      <dgm:t>
        <a:bodyPr/>
        <a:lstStyle/>
        <a:p>
          <a:endParaRPr lang="en-US"/>
        </a:p>
      </dgm:t>
    </dgm:pt>
    <dgm:pt modelId="{3FBF36FA-93E1-43FD-BDB9-C443A4257E75}">
      <dgm:prSet/>
      <dgm:spPr/>
      <dgm:t>
        <a:bodyPr/>
        <a:lstStyle/>
        <a:p>
          <a:r>
            <a:rPr lang="en-GB" baseline="0"/>
            <a:t>Please check guidelines or ask for advice.</a:t>
          </a:r>
          <a:endParaRPr lang="en-US"/>
        </a:p>
      </dgm:t>
    </dgm:pt>
    <dgm:pt modelId="{1A37B758-BE43-4733-9490-AE4FC2A0C819}" type="parTrans" cxnId="{1A3CB98E-9077-4FB7-B898-BD8FEF950F5B}">
      <dgm:prSet/>
      <dgm:spPr/>
      <dgm:t>
        <a:bodyPr/>
        <a:lstStyle/>
        <a:p>
          <a:endParaRPr lang="en-US"/>
        </a:p>
      </dgm:t>
    </dgm:pt>
    <dgm:pt modelId="{9F4A5B1B-918B-4317-98B5-F0A76EAB37A8}" type="sibTrans" cxnId="{1A3CB98E-9077-4FB7-B898-BD8FEF950F5B}">
      <dgm:prSet/>
      <dgm:spPr/>
      <dgm:t>
        <a:bodyPr/>
        <a:lstStyle/>
        <a:p>
          <a:endParaRPr lang="en-US"/>
        </a:p>
      </dgm:t>
    </dgm:pt>
    <dgm:pt modelId="{0CE1734C-B696-4A59-8960-AE3E7667BE2F}" type="pres">
      <dgm:prSet presAssocID="{AAE3FE0D-DB00-4229-8D2E-81C5E6C2A669}" presName="root" presStyleCnt="0">
        <dgm:presLayoutVars>
          <dgm:dir/>
          <dgm:resizeHandles val="exact"/>
        </dgm:presLayoutVars>
      </dgm:prSet>
      <dgm:spPr/>
    </dgm:pt>
    <dgm:pt modelId="{2B33C755-81CB-496D-8AFD-FDC5FA045B26}" type="pres">
      <dgm:prSet presAssocID="{AAE3FE0D-DB00-4229-8D2E-81C5E6C2A669}" presName="container" presStyleCnt="0">
        <dgm:presLayoutVars>
          <dgm:dir/>
          <dgm:resizeHandles val="exact"/>
        </dgm:presLayoutVars>
      </dgm:prSet>
      <dgm:spPr/>
    </dgm:pt>
    <dgm:pt modelId="{76CA2AF8-1208-4B79-91A7-649D9FCF5009}" type="pres">
      <dgm:prSet presAssocID="{059D7E66-49FE-4389-A779-CCEA262C8745}" presName="compNode" presStyleCnt="0"/>
      <dgm:spPr/>
    </dgm:pt>
    <dgm:pt modelId="{351FBC36-7BBF-4FD0-9A9A-7AC02C1E4903}" type="pres">
      <dgm:prSet presAssocID="{059D7E66-49FE-4389-A779-CCEA262C8745}" presName="iconBgRect" presStyleLbl="bgShp" presStyleIdx="0" presStyleCnt="4"/>
      <dgm:spPr/>
    </dgm:pt>
    <dgm:pt modelId="{D1E96B0A-5B2D-4809-BDC4-EF86028970ED}" type="pres">
      <dgm:prSet presAssocID="{059D7E66-49FE-4389-A779-CCEA262C874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ientist"/>
        </a:ext>
      </dgm:extLst>
    </dgm:pt>
    <dgm:pt modelId="{92137F62-44D8-47C3-B016-68D8285E2DEA}" type="pres">
      <dgm:prSet presAssocID="{059D7E66-49FE-4389-A779-CCEA262C8745}" presName="spaceRect" presStyleCnt="0"/>
      <dgm:spPr/>
    </dgm:pt>
    <dgm:pt modelId="{FEBB7560-ABD6-4A5B-8E1D-34FF72F2A27E}" type="pres">
      <dgm:prSet presAssocID="{059D7E66-49FE-4389-A779-CCEA262C8745}" presName="textRect" presStyleLbl="revTx" presStyleIdx="0" presStyleCnt="4">
        <dgm:presLayoutVars>
          <dgm:chMax val="1"/>
          <dgm:chPref val="1"/>
        </dgm:presLayoutVars>
      </dgm:prSet>
      <dgm:spPr/>
    </dgm:pt>
    <dgm:pt modelId="{53D896EB-1E2A-4A34-BA73-498D90B048AB}" type="pres">
      <dgm:prSet presAssocID="{F790FEB5-1E75-41E6-8F59-1398F77ACE68}" presName="sibTrans" presStyleLbl="sibTrans2D1" presStyleIdx="0" presStyleCnt="0"/>
      <dgm:spPr/>
    </dgm:pt>
    <dgm:pt modelId="{7696BD73-07CC-414E-AC8D-256AE1CCDFBA}" type="pres">
      <dgm:prSet presAssocID="{956FF797-2687-45F0-A5C0-222ECBE5AAF8}" presName="compNode" presStyleCnt="0"/>
      <dgm:spPr/>
    </dgm:pt>
    <dgm:pt modelId="{80741EA7-A856-4A29-B740-04BEF0E14CB8}" type="pres">
      <dgm:prSet presAssocID="{956FF797-2687-45F0-A5C0-222ECBE5AAF8}" presName="iconBgRect" presStyleLbl="bgShp" presStyleIdx="1" presStyleCnt="4"/>
      <dgm:spPr/>
    </dgm:pt>
    <dgm:pt modelId="{C49C6E9A-8C19-4830-A34F-9CBDC5605305}" type="pres">
      <dgm:prSet presAssocID="{956FF797-2687-45F0-A5C0-222ECBE5AAF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ask"/>
        </a:ext>
      </dgm:extLst>
    </dgm:pt>
    <dgm:pt modelId="{E1979B93-EE32-4F36-A660-DFF50D10F924}" type="pres">
      <dgm:prSet presAssocID="{956FF797-2687-45F0-A5C0-222ECBE5AAF8}" presName="spaceRect" presStyleCnt="0"/>
      <dgm:spPr/>
    </dgm:pt>
    <dgm:pt modelId="{7532F82D-DA5C-42B5-B2D5-3B042925B3DB}" type="pres">
      <dgm:prSet presAssocID="{956FF797-2687-45F0-A5C0-222ECBE5AAF8}" presName="textRect" presStyleLbl="revTx" presStyleIdx="1" presStyleCnt="4">
        <dgm:presLayoutVars>
          <dgm:chMax val="1"/>
          <dgm:chPref val="1"/>
        </dgm:presLayoutVars>
      </dgm:prSet>
      <dgm:spPr/>
    </dgm:pt>
    <dgm:pt modelId="{5797F2B6-FF1C-408A-8DB2-DD8CB36EC66B}" type="pres">
      <dgm:prSet presAssocID="{6D63DF94-5B68-465B-8F24-10B1DB85CC78}" presName="sibTrans" presStyleLbl="sibTrans2D1" presStyleIdx="0" presStyleCnt="0"/>
      <dgm:spPr/>
    </dgm:pt>
    <dgm:pt modelId="{F72528B5-7189-40F2-AF4E-A711B5516B49}" type="pres">
      <dgm:prSet presAssocID="{25673114-9DA8-406E-8A74-F2C391C3FF9F}" presName="compNode" presStyleCnt="0"/>
      <dgm:spPr/>
    </dgm:pt>
    <dgm:pt modelId="{6067CCCD-106C-457B-AE71-C79638EB00D6}" type="pres">
      <dgm:prSet presAssocID="{25673114-9DA8-406E-8A74-F2C391C3FF9F}" presName="iconBgRect" presStyleLbl="bgShp" presStyleIdx="2" presStyleCnt="4"/>
      <dgm:spPr/>
    </dgm:pt>
    <dgm:pt modelId="{A58E62A9-AD7B-458A-89A7-4624DD9E6805}" type="pres">
      <dgm:prSet presAssocID="{25673114-9DA8-406E-8A74-F2C391C3FF9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tract"/>
        </a:ext>
      </dgm:extLst>
    </dgm:pt>
    <dgm:pt modelId="{F22E5307-366C-4E2B-A88A-1259C7B08E48}" type="pres">
      <dgm:prSet presAssocID="{25673114-9DA8-406E-8A74-F2C391C3FF9F}" presName="spaceRect" presStyleCnt="0"/>
      <dgm:spPr/>
    </dgm:pt>
    <dgm:pt modelId="{59461572-B887-440E-976C-408FEBAC025D}" type="pres">
      <dgm:prSet presAssocID="{25673114-9DA8-406E-8A74-F2C391C3FF9F}" presName="textRect" presStyleLbl="revTx" presStyleIdx="2" presStyleCnt="4">
        <dgm:presLayoutVars>
          <dgm:chMax val="1"/>
          <dgm:chPref val="1"/>
        </dgm:presLayoutVars>
      </dgm:prSet>
      <dgm:spPr/>
    </dgm:pt>
    <dgm:pt modelId="{E200BA88-798D-4095-9260-9DD38AE01C59}" type="pres">
      <dgm:prSet presAssocID="{2099126B-B879-4298-B41D-D7B766D353D6}" presName="sibTrans" presStyleLbl="sibTrans2D1" presStyleIdx="0" presStyleCnt="0"/>
      <dgm:spPr/>
    </dgm:pt>
    <dgm:pt modelId="{D25A52AE-2D4E-4368-912A-C5C9520C1289}" type="pres">
      <dgm:prSet presAssocID="{3FBF36FA-93E1-43FD-BDB9-C443A4257E75}" presName="compNode" presStyleCnt="0"/>
      <dgm:spPr/>
    </dgm:pt>
    <dgm:pt modelId="{0E899D27-D927-4CE4-B6CC-DAFD99C17D73}" type="pres">
      <dgm:prSet presAssocID="{3FBF36FA-93E1-43FD-BDB9-C443A4257E75}" presName="iconBgRect" presStyleLbl="bgShp" presStyleIdx="3" presStyleCnt="4"/>
      <dgm:spPr/>
    </dgm:pt>
    <dgm:pt modelId="{F9D8EDF2-6B67-4F29-B60A-F484DF211D83}" type="pres">
      <dgm:prSet presAssocID="{3FBF36FA-93E1-43FD-BDB9-C443A4257E7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 mark"/>
        </a:ext>
      </dgm:extLst>
    </dgm:pt>
    <dgm:pt modelId="{0049B422-5A1A-4851-B047-DCA18BA77EDB}" type="pres">
      <dgm:prSet presAssocID="{3FBF36FA-93E1-43FD-BDB9-C443A4257E75}" presName="spaceRect" presStyleCnt="0"/>
      <dgm:spPr/>
    </dgm:pt>
    <dgm:pt modelId="{E7E284A7-CB4E-4339-99BF-697D0CFD0426}" type="pres">
      <dgm:prSet presAssocID="{3FBF36FA-93E1-43FD-BDB9-C443A4257E75}" presName="textRect" presStyleLbl="revTx" presStyleIdx="3" presStyleCnt="4">
        <dgm:presLayoutVars>
          <dgm:chMax val="1"/>
          <dgm:chPref val="1"/>
        </dgm:presLayoutVars>
      </dgm:prSet>
      <dgm:spPr/>
    </dgm:pt>
  </dgm:ptLst>
  <dgm:cxnLst>
    <dgm:cxn modelId="{84F7D33B-AC38-4FC6-8C2E-B507DC8EA16E}" type="presOf" srcId="{25673114-9DA8-406E-8A74-F2C391C3FF9F}" destId="{59461572-B887-440E-976C-408FEBAC025D}" srcOrd="0" destOrd="0" presId="urn:microsoft.com/office/officeart/2018/2/layout/IconCircleList"/>
    <dgm:cxn modelId="{7ADD2765-930F-4F90-B7AF-561213693F62}" type="presOf" srcId="{AAE3FE0D-DB00-4229-8D2E-81C5E6C2A669}" destId="{0CE1734C-B696-4A59-8960-AE3E7667BE2F}" srcOrd="0" destOrd="0" presId="urn:microsoft.com/office/officeart/2018/2/layout/IconCircleList"/>
    <dgm:cxn modelId="{6BAED87A-A811-4699-AE43-90F494A6281F}" type="presOf" srcId="{956FF797-2687-45F0-A5C0-222ECBE5AAF8}" destId="{7532F82D-DA5C-42B5-B2D5-3B042925B3DB}" srcOrd="0" destOrd="0" presId="urn:microsoft.com/office/officeart/2018/2/layout/IconCircleList"/>
    <dgm:cxn modelId="{6C9D1383-D101-48AE-97C4-829BFC71F82B}" srcId="{AAE3FE0D-DB00-4229-8D2E-81C5E6C2A669}" destId="{956FF797-2687-45F0-A5C0-222ECBE5AAF8}" srcOrd="1" destOrd="0" parTransId="{8E45CAA3-614E-4095-982D-CF60523F75DB}" sibTransId="{6D63DF94-5B68-465B-8F24-10B1DB85CC78}"/>
    <dgm:cxn modelId="{887CE285-0B01-45B1-A3AB-C0272F345F03}" type="presOf" srcId="{2099126B-B879-4298-B41D-D7B766D353D6}" destId="{E200BA88-798D-4095-9260-9DD38AE01C59}" srcOrd="0" destOrd="0" presId="urn:microsoft.com/office/officeart/2018/2/layout/IconCircleList"/>
    <dgm:cxn modelId="{1A3CB98E-9077-4FB7-B898-BD8FEF950F5B}" srcId="{AAE3FE0D-DB00-4229-8D2E-81C5E6C2A669}" destId="{3FBF36FA-93E1-43FD-BDB9-C443A4257E75}" srcOrd="3" destOrd="0" parTransId="{1A37B758-BE43-4733-9490-AE4FC2A0C819}" sibTransId="{9F4A5B1B-918B-4317-98B5-F0A76EAB37A8}"/>
    <dgm:cxn modelId="{DB3870A2-9FA9-48D4-85D3-79BF85DC83C4}" type="presOf" srcId="{059D7E66-49FE-4389-A779-CCEA262C8745}" destId="{FEBB7560-ABD6-4A5B-8E1D-34FF72F2A27E}" srcOrd="0" destOrd="0" presId="urn:microsoft.com/office/officeart/2018/2/layout/IconCircleList"/>
    <dgm:cxn modelId="{88D49FB5-23E5-4D63-8CA4-7ACC72D39C07}" type="presOf" srcId="{F790FEB5-1E75-41E6-8F59-1398F77ACE68}" destId="{53D896EB-1E2A-4A34-BA73-498D90B048AB}" srcOrd="0" destOrd="0" presId="urn:microsoft.com/office/officeart/2018/2/layout/IconCircleList"/>
    <dgm:cxn modelId="{C8A039D4-C791-4EB2-805D-C322707AC71F}" srcId="{AAE3FE0D-DB00-4229-8D2E-81C5E6C2A669}" destId="{059D7E66-49FE-4389-A779-CCEA262C8745}" srcOrd="0" destOrd="0" parTransId="{6141EAE7-1F58-4EE2-8FA7-A37F8FBB8AD8}" sibTransId="{F790FEB5-1E75-41E6-8F59-1398F77ACE68}"/>
    <dgm:cxn modelId="{F07BA7E4-3D05-4FAE-A62F-7B76F65D725F}" type="presOf" srcId="{6D63DF94-5B68-465B-8F24-10B1DB85CC78}" destId="{5797F2B6-FF1C-408A-8DB2-DD8CB36EC66B}" srcOrd="0" destOrd="0" presId="urn:microsoft.com/office/officeart/2018/2/layout/IconCircleList"/>
    <dgm:cxn modelId="{3EFDDFE6-B631-4EC0-9AFA-4F8991F09284}" srcId="{AAE3FE0D-DB00-4229-8D2E-81C5E6C2A669}" destId="{25673114-9DA8-406E-8A74-F2C391C3FF9F}" srcOrd="2" destOrd="0" parTransId="{CA514C0C-532D-42FB-AFE7-E2A483130873}" sibTransId="{2099126B-B879-4298-B41D-D7B766D353D6}"/>
    <dgm:cxn modelId="{F2B436EE-B568-45CC-A46C-B36A52963AE8}" type="presOf" srcId="{3FBF36FA-93E1-43FD-BDB9-C443A4257E75}" destId="{E7E284A7-CB4E-4339-99BF-697D0CFD0426}" srcOrd="0" destOrd="0" presId="urn:microsoft.com/office/officeart/2018/2/layout/IconCircleList"/>
    <dgm:cxn modelId="{D6F841B3-FF1F-4113-9AF6-03B02342F79F}" type="presParOf" srcId="{0CE1734C-B696-4A59-8960-AE3E7667BE2F}" destId="{2B33C755-81CB-496D-8AFD-FDC5FA045B26}" srcOrd="0" destOrd="0" presId="urn:microsoft.com/office/officeart/2018/2/layout/IconCircleList"/>
    <dgm:cxn modelId="{BCB69FD1-D6D4-454E-A889-8FDC50E02114}" type="presParOf" srcId="{2B33C755-81CB-496D-8AFD-FDC5FA045B26}" destId="{76CA2AF8-1208-4B79-91A7-649D9FCF5009}" srcOrd="0" destOrd="0" presId="urn:microsoft.com/office/officeart/2018/2/layout/IconCircleList"/>
    <dgm:cxn modelId="{21F0FE6D-E633-4E9A-A55E-1D105D92B4BB}" type="presParOf" srcId="{76CA2AF8-1208-4B79-91A7-649D9FCF5009}" destId="{351FBC36-7BBF-4FD0-9A9A-7AC02C1E4903}" srcOrd="0" destOrd="0" presId="urn:microsoft.com/office/officeart/2018/2/layout/IconCircleList"/>
    <dgm:cxn modelId="{95A7A9FA-B5B9-4CD8-9453-D8B962EB2C2F}" type="presParOf" srcId="{76CA2AF8-1208-4B79-91A7-649D9FCF5009}" destId="{D1E96B0A-5B2D-4809-BDC4-EF86028970ED}" srcOrd="1" destOrd="0" presId="urn:microsoft.com/office/officeart/2018/2/layout/IconCircleList"/>
    <dgm:cxn modelId="{3952C5AD-91F5-4021-B067-4549CEE2ACD1}" type="presParOf" srcId="{76CA2AF8-1208-4B79-91A7-649D9FCF5009}" destId="{92137F62-44D8-47C3-B016-68D8285E2DEA}" srcOrd="2" destOrd="0" presId="urn:microsoft.com/office/officeart/2018/2/layout/IconCircleList"/>
    <dgm:cxn modelId="{4E8361BB-CF00-44F5-917D-6F814C86CD41}" type="presParOf" srcId="{76CA2AF8-1208-4B79-91A7-649D9FCF5009}" destId="{FEBB7560-ABD6-4A5B-8E1D-34FF72F2A27E}" srcOrd="3" destOrd="0" presId="urn:microsoft.com/office/officeart/2018/2/layout/IconCircleList"/>
    <dgm:cxn modelId="{6E36A545-8920-4503-B705-19FD67D18793}" type="presParOf" srcId="{2B33C755-81CB-496D-8AFD-FDC5FA045B26}" destId="{53D896EB-1E2A-4A34-BA73-498D90B048AB}" srcOrd="1" destOrd="0" presId="urn:microsoft.com/office/officeart/2018/2/layout/IconCircleList"/>
    <dgm:cxn modelId="{8167F5C9-01B0-48A4-B8D5-EA9EBEEB8D44}" type="presParOf" srcId="{2B33C755-81CB-496D-8AFD-FDC5FA045B26}" destId="{7696BD73-07CC-414E-AC8D-256AE1CCDFBA}" srcOrd="2" destOrd="0" presId="urn:microsoft.com/office/officeart/2018/2/layout/IconCircleList"/>
    <dgm:cxn modelId="{8B8B98B0-7FD7-43FF-BD4C-6A0B8112BFDD}" type="presParOf" srcId="{7696BD73-07CC-414E-AC8D-256AE1CCDFBA}" destId="{80741EA7-A856-4A29-B740-04BEF0E14CB8}" srcOrd="0" destOrd="0" presId="urn:microsoft.com/office/officeart/2018/2/layout/IconCircleList"/>
    <dgm:cxn modelId="{C07584EA-CCCD-44FC-9C39-B2B55C58709D}" type="presParOf" srcId="{7696BD73-07CC-414E-AC8D-256AE1CCDFBA}" destId="{C49C6E9A-8C19-4830-A34F-9CBDC5605305}" srcOrd="1" destOrd="0" presId="urn:microsoft.com/office/officeart/2018/2/layout/IconCircleList"/>
    <dgm:cxn modelId="{EDB6F016-9246-452C-8236-F8615C652FB8}" type="presParOf" srcId="{7696BD73-07CC-414E-AC8D-256AE1CCDFBA}" destId="{E1979B93-EE32-4F36-A660-DFF50D10F924}" srcOrd="2" destOrd="0" presId="urn:microsoft.com/office/officeart/2018/2/layout/IconCircleList"/>
    <dgm:cxn modelId="{9438F212-50C4-4678-BF18-3C66CCCEA1CE}" type="presParOf" srcId="{7696BD73-07CC-414E-AC8D-256AE1CCDFBA}" destId="{7532F82D-DA5C-42B5-B2D5-3B042925B3DB}" srcOrd="3" destOrd="0" presId="urn:microsoft.com/office/officeart/2018/2/layout/IconCircleList"/>
    <dgm:cxn modelId="{9864D5FC-AC00-4784-9C05-A9DF131685D8}" type="presParOf" srcId="{2B33C755-81CB-496D-8AFD-FDC5FA045B26}" destId="{5797F2B6-FF1C-408A-8DB2-DD8CB36EC66B}" srcOrd="3" destOrd="0" presId="urn:microsoft.com/office/officeart/2018/2/layout/IconCircleList"/>
    <dgm:cxn modelId="{F3A4F5C2-8482-41BD-A51F-BA797040B61C}" type="presParOf" srcId="{2B33C755-81CB-496D-8AFD-FDC5FA045B26}" destId="{F72528B5-7189-40F2-AF4E-A711B5516B49}" srcOrd="4" destOrd="0" presId="urn:microsoft.com/office/officeart/2018/2/layout/IconCircleList"/>
    <dgm:cxn modelId="{12D644DF-6D3A-4D49-8352-9A7350846A5C}" type="presParOf" srcId="{F72528B5-7189-40F2-AF4E-A711B5516B49}" destId="{6067CCCD-106C-457B-AE71-C79638EB00D6}" srcOrd="0" destOrd="0" presId="urn:microsoft.com/office/officeart/2018/2/layout/IconCircleList"/>
    <dgm:cxn modelId="{539E7547-B3CC-4B8F-9454-B4C367B8C9D9}" type="presParOf" srcId="{F72528B5-7189-40F2-AF4E-A711B5516B49}" destId="{A58E62A9-AD7B-458A-89A7-4624DD9E6805}" srcOrd="1" destOrd="0" presId="urn:microsoft.com/office/officeart/2018/2/layout/IconCircleList"/>
    <dgm:cxn modelId="{ACB6E4F1-8C2B-483E-A580-6D080B02C2AE}" type="presParOf" srcId="{F72528B5-7189-40F2-AF4E-A711B5516B49}" destId="{F22E5307-366C-4E2B-A88A-1259C7B08E48}" srcOrd="2" destOrd="0" presId="urn:microsoft.com/office/officeart/2018/2/layout/IconCircleList"/>
    <dgm:cxn modelId="{B4CABE09-6EAF-4DD4-BE31-972FCBBD94F9}" type="presParOf" srcId="{F72528B5-7189-40F2-AF4E-A711B5516B49}" destId="{59461572-B887-440E-976C-408FEBAC025D}" srcOrd="3" destOrd="0" presId="urn:microsoft.com/office/officeart/2018/2/layout/IconCircleList"/>
    <dgm:cxn modelId="{A7969D34-54EB-4F91-987A-DDDE0C7B4192}" type="presParOf" srcId="{2B33C755-81CB-496D-8AFD-FDC5FA045B26}" destId="{E200BA88-798D-4095-9260-9DD38AE01C59}" srcOrd="5" destOrd="0" presId="urn:microsoft.com/office/officeart/2018/2/layout/IconCircleList"/>
    <dgm:cxn modelId="{33D40B72-D70D-4930-8B88-AFE8B0F1CAB5}" type="presParOf" srcId="{2B33C755-81CB-496D-8AFD-FDC5FA045B26}" destId="{D25A52AE-2D4E-4368-912A-C5C9520C1289}" srcOrd="6" destOrd="0" presId="urn:microsoft.com/office/officeart/2018/2/layout/IconCircleList"/>
    <dgm:cxn modelId="{314E9594-28E5-4076-81B4-077F02830A49}" type="presParOf" srcId="{D25A52AE-2D4E-4368-912A-C5C9520C1289}" destId="{0E899D27-D927-4CE4-B6CC-DAFD99C17D73}" srcOrd="0" destOrd="0" presId="urn:microsoft.com/office/officeart/2018/2/layout/IconCircleList"/>
    <dgm:cxn modelId="{80B56ED5-E9FB-4E25-AA35-8D2DCA8F0F1D}" type="presParOf" srcId="{D25A52AE-2D4E-4368-912A-C5C9520C1289}" destId="{F9D8EDF2-6B67-4F29-B60A-F484DF211D83}" srcOrd="1" destOrd="0" presId="urn:microsoft.com/office/officeart/2018/2/layout/IconCircleList"/>
    <dgm:cxn modelId="{07643C03-6525-494C-8632-38950A72B605}" type="presParOf" srcId="{D25A52AE-2D4E-4368-912A-C5C9520C1289}" destId="{0049B422-5A1A-4851-B047-DCA18BA77EDB}" srcOrd="2" destOrd="0" presId="urn:microsoft.com/office/officeart/2018/2/layout/IconCircleList"/>
    <dgm:cxn modelId="{0C8E1729-26F1-41CE-B21E-8CC4F5C05BED}" type="presParOf" srcId="{D25A52AE-2D4E-4368-912A-C5C9520C1289}" destId="{E7E284A7-CB4E-4339-99BF-697D0CFD042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F0505D-E90B-4F23-88D5-45BADB673C9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BA1A725-C703-49AC-8D2C-5C5BB640E971}">
      <dgm:prSet/>
      <dgm:spPr/>
      <dgm:t>
        <a:bodyPr/>
        <a:lstStyle/>
        <a:p>
          <a:r>
            <a:rPr lang="en-GB" dirty="0">
              <a:solidFill>
                <a:schemeClr val="tx1"/>
              </a:solidFill>
            </a:rPr>
            <a:t>1% </a:t>
          </a:r>
          <a:r>
            <a:rPr lang="en-GB" b="1" dirty="0" err="1">
              <a:solidFill>
                <a:schemeClr val="tx1"/>
              </a:solidFill>
            </a:rPr>
            <a:t>virkon</a:t>
          </a:r>
          <a:r>
            <a:rPr lang="en-GB" dirty="0">
              <a:solidFill>
                <a:schemeClr val="tx1"/>
              </a:solidFill>
            </a:rPr>
            <a:t> used for spills &amp; aspiration bottles due to its broad spectrum properties.</a:t>
          </a:r>
          <a:endParaRPr lang="en-US" dirty="0">
            <a:solidFill>
              <a:schemeClr val="tx1"/>
            </a:solidFill>
          </a:endParaRPr>
        </a:p>
      </dgm:t>
    </dgm:pt>
    <dgm:pt modelId="{FFE042DA-73BF-41A1-B9C6-D5044E09E0F0}" type="parTrans" cxnId="{68DEF1F6-6302-41F3-9A76-859263B95C9C}">
      <dgm:prSet/>
      <dgm:spPr/>
      <dgm:t>
        <a:bodyPr/>
        <a:lstStyle/>
        <a:p>
          <a:endParaRPr lang="en-US"/>
        </a:p>
      </dgm:t>
    </dgm:pt>
    <dgm:pt modelId="{6028D441-FE87-44ED-8D2A-B75B7AC12C15}" type="sibTrans" cxnId="{68DEF1F6-6302-41F3-9A76-859263B95C9C}">
      <dgm:prSet/>
      <dgm:spPr/>
      <dgm:t>
        <a:bodyPr/>
        <a:lstStyle/>
        <a:p>
          <a:endParaRPr lang="en-US"/>
        </a:p>
      </dgm:t>
    </dgm:pt>
    <dgm:pt modelId="{9DA36617-B590-4DC1-9B0A-55362E630245}">
      <dgm:prSet/>
      <dgm:spPr/>
      <dgm:t>
        <a:bodyPr/>
        <a:lstStyle/>
        <a:p>
          <a:r>
            <a:rPr lang="en-GB" dirty="0">
              <a:solidFill>
                <a:schemeClr val="tx1"/>
              </a:solidFill>
            </a:rPr>
            <a:t>NOTE: </a:t>
          </a:r>
          <a:r>
            <a:rPr lang="en-GB" dirty="0" err="1">
              <a:solidFill>
                <a:schemeClr val="tx1"/>
              </a:solidFill>
            </a:rPr>
            <a:t>Virkon</a:t>
          </a:r>
          <a:r>
            <a:rPr lang="en-GB" dirty="0">
              <a:solidFill>
                <a:schemeClr val="tx1"/>
              </a:solidFill>
            </a:rPr>
            <a:t> is not suitable for all pieces of equipment, if used on any metal surface must be removed after a </a:t>
          </a:r>
          <a:r>
            <a:rPr lang="en-GB" i="1" u="sng" dirty="0">
              <a:solidFill>
                <a:schemeClr val="tx1"/>
              </a:solidFill>
            </a:rPr>
            <a:t>maximum 10 minutes </a:t>
          </a:r>
          <a:r>
            <a:rPr lang="en-GB" dirty="0">
              <a:solidFill>
                <a:schemeClr val="tx1"/>
              </a:solidFill>
            </a:rPr>
            <a:t>surface contact to avoid damage to the equipment. </a:t>
          </a:r>
          <a:endParaRPr lang="en-US" dirty="0">
            <a:solidFill>
              <a:schemeClr val="tx1"/>
            </a:solidFill>
          </a:endParaRPr>
        </a:p>
      </dgm:t>
    </dgm:pt>
    <dgm:pt modelId="{2A31C896-9435-4843-A6AD-FDD455DB5DD0}" type="parTrans" cxnId="{C6BFEE63-E718-42ED-A912-4D8DDEA54F64}">
      <dgm:prSet/>
      <dgm:spPr/>
      <dgm:t>
        <a:bodyPr/>
        <a:lstStyle/>
        <a:p>
          <a:endParaRPr lang="en-US"/>
        </a:p>
      </dgm:t>
    </dgm:pt>
    <dgm:pt modelId="{77C5C712-188D-40F6-BDFB-8028AF89D6A1}" type="sibTrans" cxnId="{C6BFEE63-E718-42ED-A912-4D8DDEA54F64}">
      <dgm:prSet/>
      <dgm:spPr/>
      <dgm:t>
        <a:bodyPr/>
        <a:lstStyle/>
        <a:p>
          <a:endParaRPr lang="en-US"/>
        </a:p>
      </dgm:t>
    </dgm:pt>
    <dgm:pt modelId="{42EFCBF1-7AA5-4F6E-8085-6EC32233D5E9}">
      <dgm:prSet/>
      <dgm:spPr/>
      <dgm:t>
        <a:bodyPr/>
        <a:lstStyle/>
        <a:p>
          <a:r>
            <a:rPr lang="en-GB" b="1" dirty="0" err="1">
              <a:solidFill>
                <a:schemeClr val="tx1"/>
              </a:solidFill>
            </a:rPr>
            <a:t>Chemgene</a:t>
          </a:r>
          <a:r>
            <a:rPr lang="en-GB" b="1" dirty="0">
              <a:solidFill>
                <a:schemeClr val="tx1"/>
              </a:solidFill>
            </a:rPr>
            <a:t> Wipes </a:t>
          </a:r>
          <a:r>
            <a:rPr lang="en-GB" dirty="0">
              <a:solidFill>
                <a:schemeClr val="tx1"/>
              </a:solidFill>
            </a:rPr>
            <a:t>- Daily surface cleaning &amp; use with Cell culture procedures</a:t>
          </a:r>
          <a:endParaRPr lang="en-US" dirty="0">
            <a:solidFill>
              <a:schemeClr val="tx1"/>
            </a:solidFill>
          </a:endParaRPr>
        </a:p>
      </dgm:t>
    </dgm:pt>
    <dgm:pt modelId="{797C3690-B928-46A4-B368-60DBF437A6E0}" type="parTrans" cxnId="{905CC709-114B-454B-86A6-0DD7A3CF9F16}">
      <dgm:prSet/>
      <dgm:spPr/>
      <dgm:t>
        <a:bodyPr/>
        <a:lstStyle/>
        <a:p>
          <a:endParaRPr lang="en-US"/>
        </a:p>
      </dgm:t>
    </dgm:pt>
    <dgm:pt modelId="{6C1ED4F3-8C7E-4E70-9C04-7AF765F8A4CE}" type="sibTrans" cxnId="{905CC709-114B-454B-86A6-0DD7A3CF9F16}">
      <dgm:prSet/>
      <dgm:spPr/>
      <dgm:t>
        <a:bodyPr/>
        <a:lstStyle/>
        <a:p>
          <a:endParaRPr lang="en-US"/>
        </a:p>
      </dgm:t>
    </dgm:pt>
    <dgm:pt modelId="{B3A6515C-BC44-4708-88BF-1DFBF16FD664}">
      <dgm:prSet/>
      <dgm:spPr/>
      <dgm:t>
        <a:bodyPr/>
        <a:lstStyle/>
        <a:p>
          <a:r>
            <a:rPr lang="en-GB" b="1" dirty="0">
              <a:solidFill>
                <a:schemeClr val="tx1"/>
              </a:solidFill>
            </a:rPr>
            <a:t>1:50 </a:t>
          </a:r>
          <a:r>
            <a:rPr lang="en-GB" b="1" dirty="0" err="1">
              <a:solidFill>
                <a:schemeClr val="tx1"/>
              </a:solidFill>
            </a:rPr>
            <a:t>ChemGene</a:t>
          </a:r>
          <a:r>
            <a:rPr lang="en-GB" b="1" dirty="0">
              <a:solidFill>
                <a:schemeClr val="tx1"/>
              </a:solidFill>
            </a:rPr>
            <a:t> </a:t>
          </a:r>
          <a:r>
            <a:rPr lang="en-GB" dirty="0">
              <a:solidFill>
                <a:schemeClr val="tx1"/>
              </a:solidFill>
            </a:rPr>
            <a:t>– spray onto wipes </a:t>
          </a:r>
          <a:endParaRPr lang="en-US" dirty="0">
            <a:solidFill>
              <a:schemeClr val="tx1"/>
            </a:solidFill>
          </a:endParaRPr>
        </a:p>
      </dgm:t>
    </dgm:pt>
    <dgm:pt modelId="{34DD1106-70C6-4076-975F-556868406EA2}" type="parTrans" cxnId="{072BFE71-D827-47BC-A7CA-3FB1D854112F}">
      <dgm:prSet/>
      <dgm:spPr/>
      <dgm:t>
        <a:bodyPr/>
        <a:lstStyle/>
        <a:p>
          <a:endParaRPr lang="en-US"/>
        </a:p>
      </dgm:t>
    </dgm:pt>
    <dgm:pt modelId="{BA5BB2EC-068A-4EDC-9DE5-FF104627FD19}" type="sibTrans" cxnId="{072BFE71-D827-47BC-A7CA-3FB1D854112F}">
      <dgm:prSet/>
      <dgm:spPr/>
      <dgm:t>
        <a:bodyPr/>
        <a:lstStyle/>
        <a:p>
          <a:endParaRPr lang="en-US"/>
        </a:p>
      </dgm:t>
    </dgm:pt>
    <dgm:pt modelId="{6FBD4991-21E7-4FDF-BC8E-9F1700B5EFBA}">
      <dgm:prSet/>
      <dgm:spPr/>
      <dgm:t>
        <a:bodyPr/>
        <a:lstStyle/>
        <a:p>
          <a:r>
            <a:rPr lang="en-GB" b="1" dirty="0">
              <a:solidFill>
                <a:schemeClr val="tx1"/>
              </a:solidFill>
            </a:rPr>
            <a:t>1:20 </a:t>
          </a:r>
          <a:r>
            <a:rPr lang="en-GB" b="1" dirty="0" err="1">
              <a:solidFill>
                <a:schemeClr val="tx1"/>
              </a:solidFill>
            </a:rPr>
            <a:t>ChemGene</a:t>
          </a:r>
          <a:r>
            <a:rPr lang="en-GB" b="1" dirty="0">
              <a:solidFill>
                <a:schemeClr val="tx1"/>
              </a:solidFill>
            </a:rPr>
            <a:t> </a:t>
          </a:r>
          <a:r>
            <a:rPr lang="en-GB" dirty="0">
              <a:solidFill>
                <a:schemeClr val="tx1"/>
              </a:solidFill>
            </a:rPr>
            <a:t>– Weekly/monthly decontamination of equipment</a:t>
          </a:r>
          <a:r>
            <a:rPr lang="en-GB" dirty="0"/>
            <a:t>.</a:t>
          </a:r>
          <a:endParaRPr lang="en-US" dirty="0"/>
        </a:p>
      </dgm:t>
    </dgm:pt>
    <dgm:pt modelId="{4F323D2F-5837-4B7D-ADF6-63A78A43294E}" type="parTrans" cxnId="{08ACD8A6-8A53-4643-A431-20E5DE1D04CF}">
      <dgm:prSet/>
      <dgm:spPr/>
      <dgm:t>
        <a:bodyPr/>
        <a:lstStyle/>
        <a:p>
          <a:endParaRPr lang="en-US"/>
        </a:p>
      </dgm:t>
    </dgm:pt>
    <dgm:pt modelId="{9764B5C9-5A1C-4C62-88EC-B564DB652DAB}" type="sibTrans" cxnId="{08ACD8A6-8A53-4643-A431-20E5DE1D04CF}">
      <dgm:prSet/>
      <dgm:spPr/>
      <dgm:t>
        <a:bodyPr/>
        <a:lstStyle/>
        <a:p>
          <a:endParaRPr lang="en-US"/>
        </a:p>
      </dgm:t>
    </dgm:pt>
    <dgm:pt modelId="{DD853E64-E1AD-4CF8-ABE1-F3647542D830}">
      <dgm:prSet/>
      <dgm:spPr/>
      <dgm:t>
        <a:bodyPr/>
        <a:lstStyle/>
        <a:p>
          <a:r>
            <a:rPr lang="en-GB" dirty="0">
              <a:solidFill>
                <a:schemeClr val="tx1"/>
              </a:solidFill>
            </a:rPr>
            <a:t>Ensure </a:t>
          </a:r>
          <a:r>
            <a:rPr lang="en-GB" dirty="0" err="1">
              <a:solidFill>
                <a:schemeClr val="tx1"/>
              </a:solidFill>
            </a:rPr>
            <a:t>Chemgene</a:t>
          </a:r>
          <a:r>
            <a:rPr lang="en-GB" dirty="0">
              <a:solidFill>
                <a:schemeClr val="tx1"/>
              </a:solidFill>
            </a:rPr>
            <a:t> is left to dry</a:t>
          </a:r>
          <a:endParaRPr lang="en-US" dirty="0">
            <a:solidFill>
              <a:schemeClr val="tx1"/>
            </a:solidFill>
          </a:endParaRPr>
        </a:p>
      </dgm:t>
    </dgm:pt>
    <dgm:pt modelId="{C2CD89EE-4178-43D7-8F7E-506524ACC669}" type="parTrans" cxnId="{8DB438BE-7560-4867-A2FA-27B5CA37DE40}">
      <dgm:prSet/>
      <dgm:spPr/>
      <dgm:t>
        <a:bodyPr/>
        <a:lstStyle/>
        <a:p>
          <a:endParaRPr lang="en-US"/>
        </a:p>
      </dgm:t>
    </dgm:pt>
    <dgm:pt modelId="{0EF5EFCE-463E-438A-8918-57C772124EBD}" type="sibTrans" cxnId="{8DB438BE-7560-4867-A2FA-27B5CA37DE40}">
      <dgm:prSet/>
      <dgm:spPr/>
      <dgm:t>
        <a:bodyPr/>
        <a:lstStyle/>
        <a:p>
          <a:endParaRPr lang="en-US"/>
        </a:p>
      </dgm:t>
    </dgm:pt>
    <dgm:pt modelId="{CE626559-F3CD-4C5A-93D5-07A68BD56C4A}">
      <dgm:prSet/>
      <dgm:spPr/>
      <dgm:t>
        <a:bodyPr/>
        <a:lstStyle/>
        <a:p>
          <a:r>
            <a:rPr lang="en-GB" b="1" dirty="0">
              <a:solidFill>
                <a:schemeClr val="tx1"/>
              </a:solidFill>
            </a:rPr>
            <a:t>70% IMS </a:t>
          </a:r>
          <a:r>
            <a:rPr lang="en-GB" dirty="0">
              <a:solidFill>
                <a:schemeClr val="tx1"/>
              </a:solidFill>
            </a:rPr>
            <a:t>– Secondary ‘rinsing’ stage following </a:t>
          </a:r>
          <a:r>
            <a:rPr lang="en-GB" dirty="0" err="1">
              <a:solidFill>
                <a:schemeClr val="tx1"/>
              </a:solidFill>
            </a:rPr>
            <a:t>Chemgene</a:t>
          </a:r>
          <a:endParaRPr lang="en-US" dirty="0">
            <a:solidFill>
              <a:schemeClr val="tx1"/>
            </a:solidFill>
          </a:endParaRPr>
        </a:p>
      </dgm:t>
    </dgm:pt>
    <dgm:pt modelId="{16F0DF76-7564-4979-B9FA-C2F6FF9DC6CC}" type="parTrans" cxnId="{D43BCFC6-A0A1-454F-B5D4-FA07CF6CF70D}">
      <dgm:prSet/>
      <dgm:spPr/>
      <dgm:t>
        <a:bodyPr/>
        <a:lstStyle/>
        <a:p>
          <a:endParaRPr lang="en-US"/>
        </a:p>
      </dgm:t>
    </dgm:pt>
    <dgm:pt modelId="{BD4F5B9C-A4F2-4D6C-BDBB-1B5CE14F1E84}" type="sibTrans" cxnId="{D43BCFC6-A0A1-454F-B5D4-FA07CF6CF70D}">
      <dgm:prSet/>
      <dgm:spPr/>
      <dgm:t>
        <a:bodyPr/>
        <a:lstStyle/>
        <a:p>
          <a:endParaRPr lang="en-US"/>
        </a:p>
      </dgm:t>
    </dgm:pt>
    <dgm:pt modelId="{A0215B41-CE6E-49BC-A8BE-370B54964217}">
      <dgm:prSet/>
      <dgm:spPr/>
      <dgm:t>
        <a:bodyPr/>
        <a:lstStyle/>
        <a:p>
          <a:r>
            <a:rPr lang="en-GB" b="1" dirty="0">
              <a:solidFill>
                <a:schemeClr val="tx1"/>
              </a:solidFill>
            </a:rPr>
            <a:t>Ultraviolet cleaner </a:t>
          </a:r>
          <a:r>
            <a:rPr lang="en-GB" dirty="0">
              <a:solidFill>
                <a:schemeClr val="tx1"/>
              </a:solidFill>
            </a:rPr>
            <a:t>is used for cleaning the floor only.</a:t>
          </a:r>
          <a:endParaRPr lang="en-US" dirty="0">
            <a:solidFill>
              <a:schemeClr val="tx1"/>
            </a:solidFill>
          </a:endParaRPr>
        </a:p>
      </dgm:t>
    </dgm:pt>
    <dgm:pt modelId="{B2F6BBA5-258F-4128-B44D-D9C2A478FAA7}" type="parTrans" cxnId="{6F7947D7-399A-4315-AD46-1D8779E79B74}">
      <dgm:prSet/>
      <dgm:spPr/>
      <dgm:t>
        <a:bodyPr/>
        <a:lstStyle/>
        <a:p>
          <a:endParaRPr lang="en-US"/>
        </a:p>
      </dgm:t>
    </dgm:pt>
    <dgm:pt modelId="{D866989C-E4D8-4DF8-83EC-A992D1D5692E}" type="sibTrans" cxnId="{6F7947D7-399A-4315-AD46-1D8779E79B74}">
      <dgm:prSet/>
      <dgm:spPr/>
      <dgm:t>
        <a:bodyPr/>
        <a:lstStyle/>
        <a:p>
          <a:endParaRPr lang="en-US"/>
        </a:p>
      </dgm:t>
    </dgm:pt>
    <dgm:pt modelId="{3D223AAD-E2C6-4A64-9BD7-6A59E435BE1E}">
      <dgm:prSet/>
      <dgm:spPr/>
      <dgm:t>
        <a:bodyPr/>
        <a:lstStyle/>
        <a:p>
          <a:r>
            <a:rPr lang="en-GB" dirty="0">
              <a:solidFill>
                <a:schemeClr val="tx1"/>
              </a:solidFill>
            </a:rPr>
            <a:t>SOP160 &amp; Posters throughout the lab detail disinfectant to be used.</a:t>
          </a:r>
          <a:endParaRPr lang="en-US" dirty="0">
            <a:solidFill>
              <a:schemeClr val="tx1"/>
            </a:solidFill>
          </a:endParaRPr>
        </a:p>
      </dgm:t>
    </dgm:pt>
    <dgm:pt modelId="{A83C91FE-C5BD-4210-A292-4443CE0A4077}" type="parTrans" cxnId="{00C43AE0-1007-48C0-B55B-80AEC5273AAC}">
      <dgm:prSet/>
      <dgm:spPr/>
      <dgm:t>
        <a:bodyPr/>
        <a:lstStyle/>
        <a:p>
          <a:endParaRPr lang="en-US"/>
        </a:p>
      </dgm:t>
    </dgm:pt>
    <dgm:pt modelId="{CABAA948-F6C6-496B-BEC0-422038CA418A}" type="sibTrans" cxnId="{00C43AE0-1007-48C0-B55B-80AEC5273AAC}">
      <dgm:prSet/>
      <dgm:spPr/>
      <dgm:t>
        <a:bodyPr/>
        <a:lstStyle/>
        <a:p>
          <a:endParaRPr lang="en-US"/>
        </a:p>
      </dgm:t>
    </dgm:pt>
    <dgm:pt modelId="{1A97603F-6BA5-488D-AF2A-41A66FFADD82}" type="pres">
      <dgm:prSet presAssocID="{2BF0505D-E90B-4F23-88D5-45BADB673C9E}" presName="linear" presStyleCnt="0">
        <dgm:presLayoutVars>
          <dgm:animLvl val="lvl"/>
          <dgm:resizeHandles val="exact"/>
        </dgm:presLayoutVars>
      </dgm:prSet>
      <dgm:spPr/>
    </dgm:pt>
    <dgm:pt modelId="{6C85271A-5394-417F-8FCB-659DE336843F}" type="pres">
      <dgm:prSet presAssocID="{2BA1A725-C703-49AC-8D2C-5C5BB640E971}" presName="parentText" presStyleLbl="node1" presStyleIdx="0" presStyleCnt="9">
        <dgm:presLayoutVars>
          <dgm:chMax val="0"/>
          <dgm:bulletEnabled val="1"/>
        </dgm:presLayoutVars>
      </dgm:prSet>
      <dgm:spPr/>
    </dgm:pt>
    <dgm:pt modelId="{BB7E108C-D07B-4D30-A981-CA2D38EA233B}" type="pres">
      <dgm:prSet presAssocID="{6028D441-FE87-44ED-8D2A-B75B7AC12C15}" presName="spacer" presStyleCnt="0"/>
      <dgm:spPr/>
    </dgm:pt>
    <dgm:pt modelId="{FB2E40AE-2428-4AAA-BF58-985AABE5634A}" type="pres">
      <dgm:prSet presAssocID="{9DA36617-B590-4DC1-9B0A-55362E630245}" presName="parentText" presStyleLbl="node1" presStyleIdx="1" presStyleCnt="9">
        <dgm:presLayoutVars>
          <dgm:chMax val="0"/>
          <dgm:bulletEnabled val="1"/>
        </dgm:presLayoutVars>
      </dgm:prSet>
      <dgm:spPr/>
    </dgm:pt>
    <dgm:pt modelId="{0583A38D-AB35-4F3B-B388-99DE7BA27519}" type="pres">
      <dgm:prSet presAssocID="{77C5C712-188D-40F6-BDFB-8028AF89D6A1}" presName="spacer" presStyleCnt="0"/>
      <dgm:spPr/>
    </dgm:pt>
    <dgm:pt modelId="{2C64245B-91E5-44CF-9BD0-86E6E9BE4F4D}" type="pres">
      <dgm:prSet presAssocID="{42EFCBF1-7AA5-4F6E-8085-6EC32233D5E9}" presName="parentText" presStyleLbl="node1" presStyleIdx="2" presStyleCnt="9">
        <dgm:presLayoutVars>
          <dgm:chMax val="0"/>
          <dgm:bulletEnabled val="1"/>
        </dgm:presLayoutVars>
      </dgm:prSet>
      <dgm:spPr/>
    </dgm:pt>
    <dgm:pt modelId="{23FCA6E2-6DDD-4D77-BE88-496C386FF1DC}" type="pres">
      <dgm:prSet presAssocID="{6C1ED4F3-8C7E-4E70-9C04-7AF765F8A4CE}" presName="spacer" presStyleCnt="0"/>
      <dgm:spPr/>
    </dgm:pt>
    <dgm:pt modelId="{9F0E2198-E1EA-4C02-9B51-674686091B8D}" type="pres">
      <dgm:prSet presAssocID="{B3A6515C-BC44-4708-88BF-1DFBF16FD664}" presName="parentText" presStyleLbl="node1" presStyleIdx="3" presStyleCnt="9">
        <dgm:presLayoutVars>
          <dgm:chMax val="0"/>
          <dgm:bulletEnabled val="1"/>
        </dgm:presLayoutVars>
      </dgm:prSet>
      <dgm:spPr/>
    </dgm:pt>
    <dgm:pt modelId="{74477380-3786-4234-8DAD-CA101FFB8281}" type="pres">
      <dgm:prSet presAssocID="{BA5BB2EC-068A-4EDC-9DE5-FF104627FD19}" presName="spacer" presStyleCnt="0"/>
      <dgm:spPr/>
    </dgm:pt>
    <dgm:pt modelId="{643CA399-7119-481C-B82B-E58567906F31}" type="pres">
      <dgm:prSet presAssocID="{6FBD4991-21E7-4FDF-BC8E-9F1700B5EFBA}" presName="parentText" presStyleLbl="node1" presStyleIdx="4" presStyleCnt="9">
        <dgm:presLayoutVars>
          <dgm:chMax val="0"/>
          <dgm:bulletEnabled val="1"/>
        </dgm:presLayoutVars>
      </dgm:prSet>
      <dgm:spPr/>
    </dgm:pt>
    <dgm:pt modelId="{96F3E74A-998B-456B-B8AB-10C44FCC4010}" type="pres">
      <dgm:prSet presAssocID="{9764B5C9-5A1C-4C62-88EC-B564DB652DAB}" presName="spacer" presStyleCnt="0"/>
      <dgm:spPr/>
    </dgm:pt>
    <dgm:pt modelId="{5D065A62-B65B-4D38-8187-71D850049FE0}" type="pres">
      <dgm:prSet presAssocID="{DD853E64-E1AD-4CF8-ABE1-F3647542D830}" presName="parentText" presStyleLbl="node1" presStyleIdx="5" presStyleCnt="9" custLinFactNeighborY="57036">
        <dgm:presLayoutVars>
          <dgm:chMax val="0"/>
          <dgm:bulletEnabled val="1"/>
        </dgm:presLayoutVars>
      </dgm:prSet>
      <dgm:spPr/>
    </dgm:pt>
    <dgm:pt modelId="{600CCC29-90DC-4E62-A5E0-FB878C2D1330}" type="pres">
      <dgm:prSet presAssocID="{0EF5EFCE-463E-438A-8918-57C772124EBD}" presName="spacer" presStyleCnt="0"/>
      <dgm:spPr/>
    </dgm:pt>
    <dgm:pt modelId="{4B6113A0-0FD3-41D0-AD60-B4581D555BED}" type="pres">
      <dgm:prSet presAssocID="{CE626559-F3CD-4C5A-93D5-07A68BD56C4A}" presName="parentText" presStyleLbl="node1" presStyleIdx="6" presStyleCnt="9">
        <dgm:presLayoutVars>
          <dgm:chMax val="0"/>
          <dgm:bulletEnabled val="1"/>
        </dgm:presLayoutVars>
      </dgm:prSet>
      <dgm:spPr/>
    </dgm:pt>
    <dgm:pt modelId="{B9B207C7-B193-4B5E-A963-B25BC92B07A7}" type="pres">
      <dgm:prSet presAssocID="{BD4F5B9C-A4F2-4D6C-BDBB-1B5CE14F1E84}" presName="spacer" presStyleCnt="0"/>
      <dgm:spPr/>
    </dgm:pt>
    <dgm:pt modelId="{FAF7C4E1-80FD-4A97-8839-571B87907F52}" type="pres">
      <dgm:prSet presAssocID="{A0215B41-CE6E-49BC-A8BE-370B54964217}" presName="parentText" presStyleLbl="node1" presStyleIdx="7" presStyleCnt="9">
        <dgm:presLayoutVars>
          <dgm:chMax val="0"/>
          <dgm:bulletEnabled val="1"/>
        </dgm:presLayoutVars>
      </dgm:prSet>
      <dgm:spPr/>
    </dgm:pt>
    <dgm:pt modelId="{305356B8-99DC-45E2-8A55-B035CF71A6C3}" type="pres">
      <dgm:prSet presAssocID="{D866989C-E4D8-4DF8-83EC-A992D1D5692E}" presName="spacer" presStyleCnt="0"/>
      <dgm:spPr/>
    </dgm:pt>
    <dgm:pt modelId="{6A54754A-611B-4EC5-A12F-E3A19DB76362}" type="pres">
      <dgm:prSet presAssocID="{3D223AAD-E2C6-4A64-9BD7-6A59E435BE1E}" presName="parentText" presStyleLbl="node1" presStyleIdx="8" presStyleCnt="9">
        <dgm:presLayoutVars>
          <dgm:chMax val="0"/>
          <dgm:bulletEnabled val="1"/>
        </dgm:presLayoutVars>
      </dgm:prSet>
      <dgm:spPr/>
    </dgm:pt>
  </dgm:ptLst>
  <dgm:cxnLst>
    <dgm:cxn modelId="{905CC709-114B-454B-86A6-0DD7A3CF9F16}" srcId="{2BF0505D-E90B-4F23-88D5-45BADB673C9E}" destId="{42EFCBF1-7AA5-4F6E-8085-6EC32233D5E9}" srcOrd="2" destOrd="0" parTransId="{797C3690-B928-46A4-B368-60DBF437A6E0}" sibTransId="{6C1ED4F3-8C7E-4E70-9C04-7AF765F8A4CE}"/>
    <dgm:cxn modelId="{A4961A22-A4B6-4A8C-8941-1149CAC97ADD}" type="presOf" srcId="{42EFCBF1-7AA5-4F6E-8085-6EC32233D5E9}" destId="{2C64245B-91E5-44CF-9BD0-86E6E9BE4F4D}" srcOrd="0" destOrd="0" presId="urn:microsoft.com/office/officeart/2005/8/layout/vList2"/>
    <dgm:cxn modelId="{0735322E-1964-4FF8-9567-8B062A7C0BD6}" type="presOf" srcId="{6FBD4991-21E7-4FDF-BC8E-9F1700B5EFBA}" destId="{643CA399-7119-481C-B82B-E58567906F31}" srcOrd="0" destOrd="0" presId="urn:microsoft.com/office/officeart/2005/8/layout/vList2"/>
    <dgm:cxn modelId="{C6BFEE63-E718-42ED-A912-4D8DDEA54F64}" srcId="{2BF0505D-E90B-4F23-88D5-45BADB673C9E}" destId="{9DA36617-B590-4DC1-9B0A-55362E630245}" srcOrd="1" destOrd="0" parTransId="{2A31C896-9435-4843-A6AD-FDD455DB5DD0}" sibTransId="{77C5C712-188D-40F6-BDFB-8028AF89D6A1}"/>
    <dgm:cxn modelId="{62F4C44B-158F-47D8-8DBB-5CC638DDA2E4}" type="presOf" srcId="{A0215B41-CE6E-49BC-A8BE-370B54964217}" destId="{FAF7C4E1-80FD-4A97-8839-571B87907F52}" srcOrd="0" destOrd="0" presId="urn:microsoft.com/office/officeart/2005/8/layout/vList2"/>
    <dgm:cxn modelId="{072BFE71-D827-47BC-A7CA-3FB1D854112F}" srcId="{2BF0505D-E90B-4F23-88D5-45BADB673C9E}" destId="{B3A6515C-BC44-4708-88BF-1DFBF16FD664}" srcOrd="3" destOrd="0" parTransId="{34DD1106-70C6-4076-975F-556868406EA2}" sibTransId="{BA5BB2EC-068A-4EDC-9DE5-FF104627FD19}"/>
    <dgm:cxn modelId="{45608E52-C618-4144-A659-27BB006BC732}" type="presOf" srcId="{B3A6515C-BC44-4708-88BF-1DFBF16FD664}" destId="{9F0E2198-E1EA-4C02-9B51-674686091B8D}" srcOrd="0" destOrd="0" presId="urn:microsoft.com/office/officeart/2005/8/layout/vList2"/>
    <dgm:cxn modelId="{D13AB573-2EA6-4E1C-888D-111C08AB44D0}" type="presOf" srcId="{2BA1A725-C703-49AC-8D2C-5C5BB640E971}" destId="{6C85271A-5394-417F-8FCB-659DE336843F}" srcOrd="0" destOrd="0" presId="urn:microsoft.com/office/officeart/2005/8/layout/vList2"/>
    <dgm:cxn modelId="{08ACD8A6-8A53-4643-A431-20E5DE1D04CF}" srcId="{2BF0505D-E90B-4F23-88D5-45BADB673C9E}" destId="{6FBD4991-21E7-4FDF-BC8E-9F1700B5EFBA}" srcOrd="4" destOrd="0" parTransId="{4F323D2F-5837-4B7D-ADF6-63A78A43294E}" sibTransId="{9764B5C9-5A1C-4C62-88EC-B564DB652DAB}"/>
    <dgm:cxn modelId="{8DB438BE-7560-4867-A2FA-27B5CA37DE40}" srcId="{2BF0505D-E90B-4F23-88D5-45BADB673C9E}" destId="{DD853E64-E1AD-4CF8-ABE1-F3647542D830}" srcOrd="5" destOrd="0" parTransId="{C2CD89EE-4178-43D7-8F7E-506524ACC669}" sibTransId="{0EF5EFCE-463E-438A-8918-57C772124EBD}"/>
    <dgm:cxn modelId="{D43BCFC6-A0A1-454F-B5D4-FA07CF6CF70D}" srcId="{2BF0505D-E90B-4F23-88D5-45BADB673C9E}" destId="{CE626559-F3CD-4C5A-93D5-07A68BD56C4A}" srcOrd="6" destOrd="0" parTransId="{16F0DF76-7564-4979-B9FA-C2F6FF9DC6CC}" sibTransId="{BD4F5B9C-A4F2-4D6C-BDBB-1B5CE14F1E84}"/>
    <dgm:cxn modelId="{6F7947D7-399A-4315-AD46-1D8779E79B74}" srcId="{2BF0505D-E90B-4F23-88D5-45BADB673C9E}" destId="{A0215B41-CE6E-49BC-A8BE-370B54964217}" srcOrd="7" destOrd="0" parTransId="{B2F6BBA5-258F-4128-B44D-D9C2A478FAA7}" sibTransId="{D866989C-E4D8-4DF8-83EC-A992D1D5692E}"/>
    <dgm:cxn modelId="{222CB2D9-ADCB-4531-BCD1-8C11EAB7DF91}" type="presOf" srcId="{2BF0505D-E90B-4F23-88D5-45BADB673C9E}" destId="{1A97603F-6BA5-488D-AF2A-41A66FFADD82}" srcOrd="0" destOrd="0" presId="urn:microsoft.com/office/officeart/2005/8/layout/vList2"/>
    <dgm:cxn modelId="{F22A55DA-4BCF-4052-A99B-47979BDD6B7B}" type="presOf" srcId="{CE626559-F3CD-4C5A-93D5-07A68BD56C4A}" destId="{4B6113A0-0FD3-41D0-AD60-B4581D555BED}" srcOrd="0" destOrd="0" presId="urn:microsoft.com/office/officeart/2005/8/layout/vList2"/>
    <dgm:cxn modelId="{00C43AE0-1007-48C0-B55B-80AEC5273AAC}" srcId="{2BF0505D-E90B-4F23-88D5-45BADB673C9E}" destId="{3D223AAD-E2C6-4A64-9BD7-6A59E435BE1E}" srcOrd="8" destOrd="0" parTransId="{A83C91FE-C5BD-4210-A292-4443CE0A4077}" sibTransId="{CABAA948-F6C6-496B-BEC0-422038CA418A}"/>
    <dgm:cxn modelId="{9CECC3E1-C724-420D-BC62-E9B229E558A8}" type="presOf" srcId="{3D223AAD-E2C6-4A64-9BD7-6A59E435BE1E}" destId="{6A54754A-611B-4EC5-A12F-E3A19DB76362}" srcOrd="0" destOrd="0" presId="urn:microsoft.com/office/officeart/2005/8/layout/vList2"/>
    <dgm:cxn modelId="{72DA5FE6-5F1F-4D9A-9546-394BA51B58BE}" type="presOf" srcId="{9DA36617-B590-4DC1-9B0A-55362E630245}" destId="{FB2E40AE-2428-4AAA-BF58-985AABE5634A}" srcOrd="0" destOrd="0" presId="urn:microsoft.com/office/officeart/2005/8/layout/vList2"/>
    <dgm:cxn modelId="{68DEF1F6-6302-41F3-9A76-859263B95C9C}" srcId="{2BF0505D-E90B-4F23-88D5-45BADB673C9E}" destId="{2BA1A725-C703-49AC-8D2C-5C5BB640E971}" srcOrd="0" destOrd="0" parTransId="{FFE042DA-73BF-41A1-B9C6-D5044E09E0F0}" sibTransId="{6028D441-FE87-44ED-8D2A-B75B7AC12C15}"/>
    <dgm:cxn modelId="{9F4F16F8-4531-4251-ACFF-4BA01298F470}" type="presOf" srcId="{DD853E64-E1AD-4CF8-ABE1-F3647542D830}" destId="{5D065A62-B65B-4D38-8187-71D850049FE0}" srcOrd="0" destOrd="0" presId="urn:microsoft.com/office/officeart/2005/8/layout/vList2"/>
    <dgm:cxn modelId="{3241C2B5-E290-4A8B-A480-0F8D276D6383}" type="presParOf" srcId="{1A97603F-6BA5-488D-AF2A-41A66FFADD82}" destId="{6C85271A-5394-417F-8FCB-659DE336843F}" srcOrd="0" destOrd="0" presId="urn:microsoft.com/office/officeart/2005/8/layout/vList2"/>
    <dgm:cxn modelId="{B799CCAE-6011-43DD-A338-8E524D524802}" type="presParOf" srcId="{1A97603F-6BA5-488D-AF2A-41A66FFADD82}" destId="{BB7E108C-D07B-4D30-A981-CA2D38EA233B}" srcOrd="1" destOrd="0" presId="urn:microsoft.com/office/officeart/2005/8/layout/vList2"/>
    <dgm:cxn modelId="{58DBC127-00E3-45EC-9450-1B9CA377FB88}" type="presParOf" srcId="{1A97603F-6BA5-488D-AF2A-41A66FFADD82}" destId="{FB2E40AE-2428-4AAA-BF58-985AABE5634A}" srcOrd="2" destOrd="0" presId="urn:microsoft.com/office/officeart/2005/8/layout/vList2"/>
    <dgm:cxn modelId="{4020F8B4-58DA-41F9-9D50-1B482406B525}" type="presParOf" srcId="{1A97603F-6BA5-488D-AF2A-41A66FFADD82}" destId="{0583A38D-AB35-4F3B-B388-99DE7BA27519}" srcOrd="3" destOrd="0" presId="urn:microsoft.com/office/officeart/2005/8/layout/vList2"/>
    <dgm:cxn modelId="{FB90B200-90FE-42C4-995B-B393323DF5B3}" type="presParOf" srcId="{1A97603F-6BA5-488D-AF2A-41A66FFADD82}" destId="{2C64245B-91E5-44CF-9BD0-86E6E9BE4F4D}" srcOrd="4" destOrd="0" presId="urn:microsoft.com/office/officeart/2005/8/layout/vList2"/>
    <dgm:cxn modelId="{D91ECB29-BA2C-4C6D-B827-DB2C54E937B6}" type="presParOf" srcId="{1A97603F-6BA5-488D-AF2A-41A66FFADD82}" destId="{23FCA6E2-6DDD-4D77-BE88-496C386FF1DC}" srcOrd="5" destOrd="0" presId="urn:microsoft.com/office/officeart/2005/8/layout/vList2"/>
    <dgm:cxn modelId="{0F632756-1336-4DE8-9E52-0B4C892D78AB}" type="presParOf" srcId="{1A97603F-6BA5-488D-AF2A-41A66FFADD82}" destId="{9F0E2198-E1EA-4C02-9B51-674686091B8D}" srcOrd="6" destOrd="0" presId="urn:microsoft.com/office/officeart/2005/8/layout/vList2"/>
    <dgm:cxn modelId="{DB7B8A80-C82E-4813-BF7A-7CB5A3C2291E}" type="presParOf" srcId="{1A97603F-6BA5-488D-AF2A-41A66FFADD82}" destId="{74477380-3786-4234-8DAD-CA101FFB8281}" srcOrd="7" destOrd="0" presId="urn:microsoft.com/office/officeart/2005/8/layout/vList2"/>
    <dgm:cxn modelId="{D642C9D3-AAD0-45DD-B76E-EFC8C7F275AC}" type="presParOf" srcId="{1A97603F-6BA5-488D-AF2A-41A66FFADD82}" destId="{643CA399-7119-481C-B82B-E58567906F31}" srcOrd="8" destOrd="0" presId="urn:microsoft.com/office/officeart/2005/8/layout/vList2"/>
    <dgm:cxn modelId="{08FA7170-FEE9-4315-9EED-A26DD3894CCF}" type="presParOf" srcId="{1A97603F-6BA5-488D-AF2A-41A66FFADD82}" destId="{96F3E74A-998B-456B-B8AB-10C44FCC4010}" srcOrd="9" destOrd="0" presId="urn:microsoft.com/office/officeart/2005/8/layout/vList2"/>
    <dgm:cxn modelId="{C88935CE-37F3-4310-B396-7080B971E162}" type="presParOf" srcId="{1A97603F-6BA5-488D-AF2A-41A66FFADD82}" destId="{5D065A62-B65B-4D38-8187-71D850049FE0}" srcOrd="10" destOrd="0" presId="urn:microsoft.com/office/officeart/2005/8/layout/vList2"/>
    <dgm:cxn modelId="{FDA529FB-E683-4572-8D36-C194216EDF0C}" type="presParOf" srcId="{1A97603F-6BA5-488D-AF2A-41A66FFADD82}" destId="{600CCC29-90DC-4E62-A5E0-FB878C2D1330}" srcOrd="11" destOrd="0" presId="urn:microsoft.com/office/officeart/2005/8/layout/vList2"/>
    <dgm:cxn modelId="{BD9DA968-CB62-4ED0-B6F5-FCDF4F1B97F7}" type="presParOf" srcId="{1A97603F-6BA5-488D-AF2A-41A66FFADD82}" destId="{4B6113A0-0FD3-41D0-AD60-B4581D555BED}" srcOrd="12" destOrd="0" presId="urn:microsoft.com/office/officeart/2005/8/layout/vList2"/>
    <dgm:cxn modelId="{4519ED6E-3CC4-4D9B-9DD2-688468B8F6B1}" type="presParOf" srcId="{1A97603F-6BA5-488D-AF2A-41A66FFADD82}" destId="{B9B207C7-B193-4B5E-A963-B25BC92B07A7}" srcOrd="13" destOrd="0" presId="urn:microsoft.com/office/officeart/2005/8/layout/vList2"/>
    <dgm:cxn modelId="{C4625057-FEDC-46F3-B40B-AA4BDADBD4E5}" type="presParOf" srcId="{1A97603F-6BA5-488D-AF2A-41A66FFADD82}" destId="{FAF7C4E1-80FD-4A97-8839-571B87907F52}" srcOrd="14" destOrd="0" presId="urn:microsoft.com/office/officeart/2005/8/layout/vList2"/>
    <dgm:cxn modelId="{B8E55880-089A-41A5-AB60-E179D3503EA8}" type="presParOf" srcId="{1A97603F-6BA5-488D-AF2A-41A66FFADD82}" destId="{305356B8-99DC-45E2-8A55-B035CF71A6C3}" srcOrd="15" destOrd="0" presId="urn:microsoft.com/office/officeart/2005/8/layout/vList2"/>
    <dgm:cxn modelId="{9AF61DA1-E3B2-4580-AFD2-9077CE7255B4}" type="presParOf" srcId="{1A97603F-6BA5-488D-AF2A-41A66FFADD82}" destId="{6A54754A-611B-4EC5-A12F-E3A19DB76362}"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323E7E-93F2-45B5-806B-19973C9547A7}"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429A5B9A-AE82-43CC-A17F-8840590B02B8}">
      <dgm:prSet/>
      <dgm:spPr/>
      <dgm:t>
        <a:bodyPr/>
        <a:lstStyle/>
        <a:p>
          <a:r>
            <a:rPr lang="en-GB"/>
            <a:t>University procedure is to </a:t>
          </a:r>
          <a:r>
            <a:rPr lang="en-GB" b="1"/>
            <a:t>always</a:t>
          </a:r>
          <a:r>
            <a:rPr lang="en-GB"/>
            <a:t> </a:t>
          </a:r>
          <a:r>
            <a:rPr lang="en-GB" b="1"/>
            <a:t>render waste </a:t>
          </a:r>
          <a:r>
            <a:rPr lang="en-GB" b="1" u="sng"/>
            <a:t>safe</a:t>
          </a:r>
          <a:r>
            <a:rPr lang="en-GB"/>
            <a:t> </a:t>
          </a:r>
          <a:r>
            <a:rPr lang="en-GB" b="1"/>
            <a:t>before it leaves the lab.</a:t>
          </a:r>
          <a:endParaRPr lang="en-US"/>
        </a:p>
      </dgm:t>
    </dgm:pt>
    <dgm:pt modelId="{4391386F-8667-4468-8480-1F6FC7D38867}" type="parTrans" cxnId="{1FBDDA7F-4ED9-4AF7-8FCF-4AF93B4A84F6}">
      <dgm:prSet/>
      <dgm:spPr/>
      <dgm:t>
        <a:bodyPr/>
        <a:lstStyle/>
        <a:p>
          <a:endParaRPr lang="en-US"/>
        </a:p>
      </dgm:t>
    </dgm:pt>
    <dgm:pt modelId="{C6D7F122-87EC-4473-B1FC-8683526C2D3A}" type="sibTrans" cxnId="{1FBDDA7F-4ED9-4AF7-8FCF-4AF93B4A84F6}">
      <dgm:prSet/>
      <dgm:spPr/>
      <dgm:t>
        <a:bodyPr/>
        <a:lstStyle/>
        <a:p>
          <a:endParaRPr lang="en-US"/>
        </a:p>
      </dgm:t>
    </dgm:pt>
    <dgm:pt modelId="{6FF246CC-451E-4701-8DD6-74D103C4DAE0}">
      <dgm:prSet/>
      <dgm:spPr/>
      <dgm:t>
        <a:bodyPr/>
        <a:lstStyle/>
        <a:p>
          <a:r>
            <a:rPr lang="en-GB"/>
            <a:t>The  safe disposal of waste is an important aspect of safeguarding the H &amp; S of employees.</a:t>
          </a:r>
          <a:endParaRPr lang="en-US"/>
        </a:p>
      </dgm:t>
    </dgm:pt>
    <dgm:pt modelId="{E0518F6D-48EE-4CB3-8DA3-42D93BD1EC3E}" type="parTrans" cxnId="{DC6E526D-5CB9-4C3F-89B5-C630C59ADF69}">
      <dgm:prSet/>
      <dgm:spPr/>
      <dgm:t>
        <a:bodyPr/>
        <a:lstStyle/>
        <a:p>
          <a:endParaRPr lang="en-US"/>
        </a:p>
      </dgm:t>
    </dgm:pt>
    <dgm:pt modelId="{BFBC7AE0-CE3A-4E80-A02B-79B31B1B84CA}" type="sibTrans" cxnId="{DC6E526D-5CB9-4C3F-89B5-C630C59ADF69}">
      <dgm:prSet/>
      <dgm:spPr/>
      <dgm:t>
        <a:bodyPr/>
        <a:lstStyle/>
        <a:p>
          <a:endParaRPr lang="en-US"/>
        </a:p>
      </dgm:t>
    </dgm:pt>
    <dgm:pt modelId="{F480C206-9907-4776-A596-9EBE135D5192}">
      <dgm:prSet/>
      <dgm:spPr/>
      <dgm:t>
        <a:bodyPr/>
        <a:lstStyle/>
        <a:p>
          <a:r>
            <a:rPr lang="en-GB"/>
            <a:t>Each worker in the CBE has a duty of care imposed under the environmental Protection Act to ensure that waste is managed properly and disposed of safely.</a:t>
          </a:r>
          <a:endParaRPr lang="en-US"/>
        </a:p>
      </dgm:t>
    </dgm:pt>
    <dgm:pt modelId="{50BCE2BA-CD98-44FA-868E-EE19F0C10C1C}" type="parTrans" cxnId="{E95EA6D2-2630-4607-9FE0-9EFC0C386DBF}">
      <dgm:prSet/>
      <dgm:spPr/>
      <dgm:t>
        <a:bodyPr/>
        <a:lstStyle/>
        <a:p>
          <a:endParaRPr lang="en-US"/>
        </a:p>
      </dgm:t>
    </dgm:pt>
    <dgm:pt modelId="{A6756EED-14BE-4062-88CA-35281E079598}" type="sibTrans" cxnId="{E95EA6D2-2630-4607-9FE0-9EFC0C386DBF}">
      <dgm:prSet/>
      <dgm:spPr/>
      <dgm:t>
        <a:bodyPr/>
        <a:lstStyle/>
        <a:p>
          <a:endParaRPr lang="en-US"/>
        </a:p>
      </dgm:t>
    </dgm:pt>
    <dgm:pt modelId="{49AF6E27-E330-4FB2-9739-1BC21C70A778}">
      <dgm:prSet/>
      <dgm:spPr/>
      <dgm:t>
        <a:bodyPr/>
        <a:lstStyle/>
        <a:p>
          <a:r>
            <a:rPr lang="en-GB"/>
            <a:t>All waste that has been in direct contact with the living biological agent must be inactivated. Either by autoclaving or disinfection (virkon).</a:t>
          </a:r>
          <a:endParaRPr lang="en-US"/>
        </a:p>
      </dgm:t>
    </dgm:pt>
    <dgm:pt modelId="{AAD662E6-D38B-4AAB-88C2-3D6CC170D225}" type="parTrans" cxnId="{9D14A238-8B63-45D7-96FE-BAEE9067AB73}">
      <dgm:prSet/>
      <dgm:spPr/>
      <dgm:t>
        <a:bodyPr/>
        <a:lstStyle/>
        <a:p>
          <a:endParaRPr lang="en-US"/>
        </a:p>
      </dgm:t>
    </dgm:pt>
    <dgm:pt modelId="{2AD72209-537A-4A76-B7B5-FCC04B347E88}" type="sibTrans" cxnId="{9D14A238-8B63-45D7-96FE-BAEE9067AB73}">
      <dgm:prSet/>
      <dgm:spPr/>
      <dgm:t>
        <a:bodyPr/>
        <a:lstStyle/>
        <a:p>
          <a:endParaRPr lang="en-US"/>
        </a:p>
      </dgm:t>
    </dgm:pt>
    <dgm:pt modelId="{A17FD8F9-19B6-4393-9186-81891719F766}" type="pres">
      <dgm:prSet presAssocID="{5F323E7E-93F2-45B5-806B-19973C9547A7}" presName="diagram" presStyleCnt="0">
        <dgm:presLayoutVars>
          <dgm:dir/>
          <dgm:resizeHandles val="exact"/>
        </dgm:presLayoutVars>
      </dgm:prSet>
      <dgm:spPr/>
    </dgm:pt>
    <dgm:pt modelId="{A40C9B6A-690C-44AD-8BB5-CAE8CBF7A8CA}" type="pres">
      <dgm:prSet presAssocID="{429A5B9A-AE82-43CC-A17F-8840590B02B8}" presName="node" presStyleLbl="node1" presStyleIdx="0" presStyleCnt="4">
        <dgm:presLayoutVars>
          <dgm:bulletEnabled val="1"/>
        </dgm:presLayoutVars>
      </dgm:prSet>
      <dgm:spPr/>
    </dgm:pt>
    <dgm:pt modelId="{648526C0-D968-4F15-AD16-9B00AA28E65F}" type="pres">
      <dgm:prSet presAssocID="{C6D7F122-87EC-4473-B1FC-8683526C2D3A}" presName="sibTrans" presStyleCnt="0"/>
      <dgm:spPr/>
    </dgm:pt>
    <dgm:pt modelId="{6D36E71D-C80F-4198-83CD-E1474563BD88}" type="pres">
      <dgm:prSet presAssocID="{6FF246CC-451E-4701-8DD6-74D103C4DAE0}" presName="node" presStyleLbl="node1" presStyleIdx="1" presStyleCnt="4">
        <dgm:presLayoutVars>
          <dgm:bulletEnabled val="1"/>
        </dgm:presLayoutVars>
      </dgm:prSet>
      <dgm:spPr/>
    </dgm:pt>
    <dgm:pt modelId="{E6A8DD60-E700-4A5A-98EB-6D3B6B428B7A}" type="pres">
      <dgm:prSet presAssocID="{BFBC7AE0-CE3A-4E80-A02B-79B31B1B84CA}" presName="sibTrans" presStyleCnt="0"/>
      <dgm:spPr/>
    </dgm:pt>
    <dgm:pt modelId="{C326F342-8877-4EA1-81A2-09B4096F3583}" type="pres">
      <dgm:prSet presAssocID="{F480C206-9907-4776-A596-9EBE135D5192}" presName="node" presStyleLbl="node1" presStyleIdx="2" presStyleCnt="4">
        <dgm:presLayoutVars>
          <dgm:bulletEnabled val="1"/>
        </dgm:presLayoutVars>
      </dgm:prSet>
      <dgm:spPr/>
    </dgm:pt>
    <dgm:pt modelId="{3609537B-48CC-4B41-A242-0AF0D33B7B74}" type="pres">
      <dgm:prSet presAssocID="{A6756EED-14BE-4062-88CA-35281E079598}" presName="sibTrans" presStyleCnt="0"/>
      <dgm:spPr/>
    </dgm:pt>
    <dgm:pt modelId="{35101E41-7508-41DB-829E-5807AD5CC732}" type="pres">
      <dgm:prSet presAssocID="{49AF6E27-E330-4FB2-9739-1BC21C70A778}" presName="node" presStyleLbl="node1" presStyleIdx="3" presStyleCnt="4">
        <dgm:presLayoutVars>
          <dgm:bulletEnabled val="1"/>
        </dgm:presLayoutVars>
      </dgm:prSet>
      <dgm:spPr/>
    </dgm:pt>
  </dgm:ptLst>
  <dgm:cxnLst>
    <dgm:cxn modelId="{3118FE00-7F9B-466D-BD6F-0C88084CE9BE}" type="presOf" srcId="{6FF246CC-451E-4701-8DD6-74D103C4DAE0}" destId="{6D36E71D-C80F-4198-83CD-E1474563BD88}" srcOrd="0" destOrd="0" presId="urn:microsoft.com/office/officeart/2005/8/layout/default"/>
    <dgm:cxn modelId="{F10F3523-CBCA-4AD2-8F18-A5580F5A3177}" type="presOf" srcId="{F480C206-9907-4776-A596-9EBE135D5192}" destId="{C326F342-8877-4EA1-81A2-09B4096F3583}" srcOrd="0" destOrd="0" presId="urn:microsoft.com/office/officeart/2005/8/layout/default"/>
    <dgm:cxn modelId="{9D14A238-8B63-45D7-96FE-BAEE9067AB73}" srcId="{5F323E7E-93F2-45B5-806B-19973C9547A7}" destId="{49AF6E27-E330-4FB2-9739-1BC21C70A778}" srcOrd="3" destOrd="0" parTransId="{AAD662E6-D38B-4AAB-88C2-3D6CC170D225}" sibTransId="{2AD72209-537A-4A76-B7B5-FCC04B347E88}"/>
    <dgm:cxn modelId="{DC6E526D-5CB9-4C3F-89B5-C630C59ADF69}" srcId="{5F323E7E-93F2-45B5-806B-19973C9547A7}" destId="{6FF246CC-451E-4701-8DD6-74D103C4DAE0}" srcOrd="1" destOrd="0" parTransId="{E0518F6D-48EE-4CB3-8DA3-42D93BD1EC3E}" sibTransId="{BFBC7AE0-CE3A-4E80-A02B-79B31B1B84CA}"/>
    <dgm:cxn modelId="{AE71C070-EA40-42EF-9B3B-A3A81CFB34CC}" type="presOf" srcId="{429A5B9A-AE82-43CC-A17F-8840590B02B8}" destId="{A40C9B6A-690C-44AD-8BB5-CAE8CBF7A8CA}" srcOrd="0" destOrd="0" presId="urn:microsoft.com/office/officeart/2005/8/layout/default"/>
    <dgm:cxn modelId="{69522A53-C8BC-4ABB-9CDD-89AA36D72A9C}" type="presOf" srcId="{5F323E7E-93F2-45B5-806B-19973C9547A7}" destId="{A17FD8F9-19B6-4393-9186-81891719F766}" srcOrd="0" destOrd="0" presId="urn:microsoft.com/office/officeart/2005/8/layout/default"/>
    <dgm:cxn modelId="{1FBDDA7F-4ED9-4AF7-8FCF-4AF93B4A84F6}" srcId="{5F323E7E-93F2-45B5-806B-19973C9547A7}" destId="{429A5B9A-AE82-43CC-A17F-8840590B02B8}" srcOrd="0" destOrd="0" parTransId="{4391386F-8667-4468-8480-1F6FC7D38867}" sibTransId="{C6D7F122-87EC-4473-B1FC-8683526C2D3A}"/>
    <dgm:cxn modelId="{D68FF0B8-82CE-4788-BD20-E9A40206A305}" type="presOf" srcId="{49AF6E27-E330-4FB2-9739-1BC21C70A778}" destId="{35101E41-7508-41DB-829E-5807AD5CC732}" srcOrd="0" destOrd="0" presId="urn:microsoft.com/office/officeart/2005/8/layout/default"/>
    <dgm:cxn modelId="{E95EA6D2-2630-4607-9FE0-9EFC0C386DBF}" srcId="{5F323E7E-93F2-45B5-806B-19973C9547A7}" destId="{F480C206-9907-4776-A596-9EBE135D5192}" srcOrd="2" destOrd="0" parTransId="{50BCE2BA-CD98-44FA-868E-EE19F0C10C1C}" sibTransId="{A6756EED-14BE-4062-88CA-35281E079598}"/>
    <dgm:cxn modelId="{3A11B4F7-44F4-4EB1-A90D-02C069862739}" type="presParOf" srcId="{A17FD8F9-19B6-4393-9186-81891719F766}" destId="{A40C9B6A-690C-44AD-8BB5-CAE8CBF7A8CA}" srcOrd="0" destOrd="0" presId="urn:microsoft.com/office/officeart/2005/8/layout/default"/>
    <dgm:cxn modelId="{7C1C77D8-0AAA-41CB-9807-E8AA5DC5A985}" type="presParOf" srcId="{A17FD8F9-19B6-4393-9186-81891719F766}" destId="{648526C0-D968-4F15-AD16-9B00AA28E65F}" srcOrd="1" destOrd="0" presId="urn:microsoft.com/office/officeart/2005/8/layout/default"/>
    <dgm:cxn modelId="{A1F43716-CDBB-4CC2-893E-EE909C9C2C75}" type="presParOf" srcId="{A17FD8F9-19B6-4393-9186-81891719F766}" destId="{6D36E71D-C80F-4198-83CD-E1474563BD88}" srcOrd="2" destOrd="0" presId="urn:microsoft.com/office/officeart/2005/8/layout/default"/>
    <dgm:cxn modelId="{82E2A658-511F-4EB6-967F-B8FE82AA5014}" type="presParOf" srcId="{A17FD8F9-19B6-4393-9186-81891719F766}" destId="{E6A8DD60-E700-4A5A-98EB-6D3B6B428B7A}" srcOrd="3" destOrd="0" presId="urn:microsoft.com/office/officeart/2005/8/layout/default"/>
    <dgm:cxn modelId="{79AEAAEA-D72B-4D50-A7F9-21DCA5C012B9}" type="presParOf" srcId="{A17FD8F9-19B6-4393-9186-81891719F766}" destId="{C326F342-8877-4EA1-81A2-09B4096F3583}" srcOrd="4" destOrd="0" presId="urn:microsoft.com/office/officeart/2005/8/layout/default"/>
    <dgm:cxn modelId="{54698D5C-4FBE-476F-9166-0C25F2B1D234}" type="presParOf" srcId="{A17FD8F9-19B6-4393-9186-81891719F766}" destId="{3609537B-48CC-4B41-A242-0AF0D33B7B74}" srcOrd="5" destOrd="0" presId="urn:microsoft.com/office/officeart/2005/8/layout/default"/>
    <dgm:cxn modelId="{CA858943-2E9C-4A41-957D-18AB9407FACD}" type="presParOf" srcId="{A17FD8F9-19B6-4393-9186-81891719F766}" destId="{35101E41-7508-41DB-829E-5807AD5CC73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41917AA-B12F-46EB-9B31-EF8CFAFB317F}"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EDC3994-DC92-4D65-91C6-95D2B52B8FB2}">
      <dgm:prSet/>
      <dgm:spPr/>
      <dgm:t>
        <a:bodyPr/>
        <a:lstStyle/>
        <a:p>
          <a:r>
            <a:rPr lang="en-GB"/>
            <a:t>Residual liquid in flasks,tubes ( from cell culture while working in the BSC) should be aspirated into the waste bottle containing virkon ( attached to BSC).</a:t>
          </a:r>
          <a:endParaRPr lang="en-US"/>
        </a:p>
      </dgm:t>
    </dgm:pt>
    <dgm:pt modelId="{224E987C-1789-412D-84E3-D1FD0D6A9C57}" type="parTrans" cxnId="{5B74A644-3AEC-47B1-A4C1-6D489CA22B89}">
      <dgm:prSet/>
      <dgm:spPr/>
      <dgm:t>
        <a:bodyPr/>
        <a:lstStyle/>
        <a:p>
          <a:endParaRPr lang="en-US"/>
        </a:p>
      </dgm:t>
    </dgm:pt>
    <dgm:pt modelId="{4D5A5D30-C804-4233-BC4B-585033EA6710}" type="sibTrans" cxnId="{5B74A644-3AEC-47B1-A4C1-6D489CA22B89}">
      <dgm:prSet/>
      <dgm:spPr/>
      <dgm:t>
        <a:bodyPr/>
        <a:lstStyle/>
        <a:p>
          <a:endParaRPr lang="en-US"/>
        </a:p>
      </dgm:t>
    </dgm:pt>
    <dgm:pt modelId="{C0C6836B-EA4E-409A-A16F-4E323F897C4F}">
      <dgm:prSet/>
      <dgm:spPr/>
      <dgm:t>
        <a:bodyPr/>
        <a:lstStyle/>
        <a:p>
          <a:r>
            <a:rPr lang="en-GB"/>
            <a:t>Liquid waste can be decontaminated with Virkon for 24hrs before being discarded down the sink with plenty of water.</a:t>
          </a:r>
          <a:endParaRPr lang="en-US"/>
        </a:p>
      </dgm:t>
    </dgm:pt>
    <dgm:pt modelId="{85D74555-E7FC-4AD3-9428-57E899D563F3}" type="parTrans" cxnId="{D880C742-C83A-430F-B025-291B13FC1C84}">
      <dgm:prSet/>
      <dgm:spPr/>
      <dgm:t>
        <a:bodyPr/>
        <a:lstStyle/>
        <a:p>
          <a:endParaRPr lang="en-US"/>
        </a:p>
      </dgm:t>
    </dgm:pt>
    <dgm:pt modelId="{B9EC0C8E-23D0-454F-B12D-76B0F35F2CF7}" type="sibTrans" cxnId="{D880C742-C83A-430F-B025-291B13FC1C84}">
      <dgm:prSet/>
      <dgm:spPr/>
      <dgm:t>
        <a:bodyPr/>
        <a:lstStyle/>
        <a:p>
          <a:endParaRPr lang="en-US"/>
        </a:p>
      </dgm:t>
    </dgm:pt>
    <dgm:pt modelId="{22715E53-9F2C-41B6-9193-F746CAF04961}">
      <dgm:prSet/>
      <dgm:spPr/>
      <dgm:t>
        <a:bodyPr/>
        <a:lstStyle/>
        <a:p>
          <a:r>
            <a:rPr lang="en-GB"/>
            <a:t>Large volumes of liquid waste can also be autoclaved ( must be validated).</a:t>
          </a:r>
          <a:endParaRPr lang="en-US"/>
        </a:p>
      </dgm:t>
    </dgm:pt>
    <dgm:pt modelId="{99C23CA1-7533-459A-B48B-0704A476A6C7}" type="parTrans" cxnId="{7F49F9F9-26CB-4C37-91F9-19B12BA12D50}">
      <dgm:prSet/>
      <dgm:spPr/>
      <dgm:t>
        <a:bodyPr/>
        <a:lstStyle/>
        <a:p>
          <a:endParaRPr lang="en-US"/>
        </a:p>
      </dgm:t>
    </dgm:pt>
    <dgm:pt modelId="{730E9579-C4EC-454C-A957-2E586E4CD1FB}" type="sibTrans" cxnId="{7F49F9F9-26CB-4C37-91F9-19B12BA12D50}">
      <dgm:prSet/>
      <dgm:spPr/>
      <dgm:t>
        <a:bodyPr/>
        <a:lstStyle/>
        <a:p>
          <a:endParaRPr lang="en-US"/>
        </a:p>
      </dgm:t>
    </dgm:pt>
    <dgm:pt modelId="{62CA1087-97C8-4000-8D53-984D5EB766E7}">
      <dgm:prSet/>
      <dgm:spPr/>
      <dgm:t>
        <a:bodyPr/>
        <a:lstStyle/>
        <a:p>
          <a:r>
            <a:rPr lang="en-GB"/>
            <a:t>Disposal of Cytotoxic Liquid Waste – Refer to COSHH &amp; contact Departmental Safety Officer for Advice.</a:t>
          </a:r>
          <a:endParaRPr lang="en-US"/>
        </a:p>
      </dgm:t>
    </dgm:pt>
    <dgm:pt modelId="{7F1C2799-B23C-4A7E-9798-C8EAA3C34A2B}" type="parTrans" cxnId="{E3159645-3C20-4B00-9ED6-E140B9C52C5D}">
      <dgm:prSet/>
      <dgm:spPr/>
      <dgm:t>
        <a:bodyPr/>
        <a:lstStyle/>
        <a:p>
          <a:endParaRPr lang="en-US"/>
        </a:p>
      </dgm:t>
    </dgm:pt>
    <dgm:pt modelId="{F737C529-2DFF-41CC-97D5-2EA5B3384043}" type="sibTrans" cxnId="{E3159645-3C20-4B00-9ED6-E140B9C52C5D}">
      <dgm:prSet/>
      <dgm:spPr/>
      <dgm:t>
        <a:bodyPr/>
        <a:lstStyle/>
        <a:p>
          <a:endParaRPr lang="en-US"/>
        </a:p>
      </dgm:t>
    </dgm:pt>
    <dgm:pt modelId="{3F30D7C6-EA7B-4EA8-9AC4-12CA31A45527}" type="pres">
      <dgm:prSet presAssocID="{241917AA-B12F-46EB-9B31-EF8CFAFB317F}" presName="linear" presStyleCnt="0">
        <dgm:presLayoutVars>
          <dgm:animLvl val="lvl"/>
          <dgm:resizeHandles val="exact"/>
        </dgm:presLayoutVars>
      </dgm:prSet>
      <dgm:spPr/>
    </dgm:pt>
    <dgm:pt modelId="{BCA7ECC2-043E-4A13-B4D1-BC16533B8B02}" type="pres">
      <dgm:prSet presAssocID="{6EDC3994-DC92-4D65-91C6-95D2B52B8FB2}" presName="parentText" presStyleLbl="node1" presStyleIdx="0" presStyleCnt="4">
        <dgm:presLayoutVars>
          <dgm:chMax val="0"/>
          <dgm:bulletEnabled val="1"/>
        </dgm:presLayoutVars>
      </dgm:prSet>
      <dgm:spPr/>
    </dgm:pt>
    <dgm:pt modelId="{65D4BE1B-5717-4A12-BD9A-741B06DA2988}" type="pres">
      <dgm:prSet presAssocID="{4D5A5D30-C804-4233-BC4B-585033EA6710}" presName="spacer" presStyleCnt="0"/>
      <dgm:spPr/>
    </dgm:pt>
    <dgm:pt modelId="{64F7D210-A6EF-4FDF-BFD6-74A497FB924B}" type="pres">
      <dgm:prSet presAssocID="{C0C6836B-EA4E-409A-A16F-4E323F897C4F}" presName="parentText" presStyleLbl="node1" presStyleIdx="1" presStyleCnt="4">
        <dgm:presLayoutVars>
          <dgm:chMax val="0"/>
          <dgm:bulletEnabled val="1"/>
        </dgm:presLayoutVars>
      </dgm:prSet>
      <dgm:spPr/>
    </dgm:pt>
    <dgm:pt modelId="{AF1CD565-8C6B-42CD-8CC1-94A250ED91F3}" type="pres">
      <dgm:prSet presAssocID="{B9EC0C8E-23D0-454F-B12D-76B0F35F2CF7}" presName="spacer" presStyleCnt="0"/>
      <dgm:spPr/>
    </dgm:pt>
    <dgm:pt modelId="{5356FBB9-096B-4C35-AB67-ABC7F1ABE205}" type="pres">
      <dgm:prSet presAssocID="{22715E53-9F2C-41B6-9193-F746CAF04961}" presName="parentText" presStyleLbl="node1" presStyleIdx="2" presStyleCnt="4">
        <dgm:presLayoutVars>
          <dgm:chMax val="0"/>
          <dgm:bulletEnabled val="1"/>
        </dgm:presLayoutVars>
      </dgm:prSet>
      <dgm:spPr/>
    </dgm:pt>
    <dgm:pt modelId="{6331CF29-0324-43F0-B6B1-117DCE2B1D69}" type="pres">
      <dgm:prSet presAssocID="{730E9579-C4EC-454C-A957-2E586E4CD1FB}" presName="spacer" presStyleCnt="0"/>
      <dgm:spPr/>
    </dgm:pt>
    <dgm:pt modelId="{4B9FC9D5-E9C2-40C6-A4A2-7AE138C5B919}" type="pres">
      <dgm:prSet presAssocID="{62CA1087-97C8-4000-8D53-984D5EB766E7}" presName="parentText" presStyleLbl="node1" presStyleIdx="3" presStyleCnt="4">
        <dgm:presLayoutVars>
          <dgm:chMax val="0"/>
          <dgm:bulletEnabled val="1"/>
        </dgm:presLayoutVars>
      </dgm:prSet>
      <dgm:spPr/>
    </dgm:pt>
  </dgm:ptLst>
  <dgm:cxnLst>
    <dgm:cxn modelId="{D880C742-C83A-430F-B025-291B13FC1C84}" srcId="{241917AA-B12F-46EB-9B31-EF8CFAFB317F}" destId="{C0C6836B-EA4E-409A-A16F-4E323F897C4F}" srcOrd="1" destOrd="0" parTransId="{85D74555-E7FC-4AD3-9428-57E899D563F3}" sibTransId="{B9EC0C8E-23D0-454F-B12D-76B0F35F2CF7}"/>
    <dgm:cxn modelId="{5B74A644-3AEC-47B1-A4C1-6D489CA22B89}" srcId="{241917AA-B12F-46EB-9B31-EF8CFAFB317F}" destId="{6EDC3994-DC92-4D65-91C6-95D2B52B8FB2}" srcOrd="0" destOrd="0" parTransId="{224E987C-1789-412D-84E3-D1FD0D6A9C57}" sibTransId="{4D5A5D30-C804-4233-BC4B-585033EA6710}"/>
    <dgm:cxn modelId="{E3159645-3C20-4B00-9ED6-E140B9C52C5D}" srcId="{241917AA-B12F-46EB-9B31-EF8CFAFB317F}" destId="{62CA1087-97C8-4000-8D53-984D5EB766E7}" srcOrd="3" destOrd="0" parTransId="{7F1C2799-B23C-4A7E-9798-C8EAA3C34A2B}" sibTransId="{F737C529-2DFF-41CC-97D5-2EA5B3384043}"/>
    <dgm:cxn modelId="{1875327F-D8D1-4031-B1D1-8CA3CF983E25}" type="presOf" srcId="{22715E53-9F2C-41B6-9193-F746CAF04961}" destId="{5356FBB9-096B-4C35-AB67-ABC7F1ABE205}" srcOrd="0" destOrd="0" presId="urn:microsoft.com/office/officeart/2005/8/layout/vList2"/>
    <dgm:cxn modelId="{44BEB883-0BD3-4341-AE25-C3BFCD491BF7}" type="presOf" srcId="{241917AA-B12F-46EB-9B31-EF8CFAFB317F}" destId="{3F30D7C6-EA7B-4EA8-9AC4-12CA31A45527}" srcOrd="0" destOrd="0" presId="urn:microsoft.com/office/officeart/2005/8/layout/vList2"/>
    <dgm:cxn modelId="{54214D8E-3B68-4E55-ACB4-0B3CBC9C6F4F}" type="presOf" srcId="{6EDC3994-DC92-4D65-91C6-95D2B52B8FB2}" destId="{BCA7ECC2-043E-4A13-B4D1-BC16533B8B02}" srcOrd="0" destOrd="0" presId="urn:microsoft.com/office/officeart/2005/8/layout/vList2"/>
    <dgm:cxn modelId="{C0CE4EBA-6092-464F-B197-B2CEB3B1FCEF}" type="presOf" srcId="{C0C6836B-EA4E-409A-A16F-4E323F897C4F}" destId="{64F7D210-A6EF-4FDF-BFD6-74A497FB924B}" srcOrd="0" destOrd="0" presId="urn:microsoft.com/office/officeart/2005/8/layout/vList2"/>
    <dgm:cxn modelId="{FDCD2CD0-CB0E-4CE9-8D22-C512428C2421}" type="presOf" srcId="{62CA1087-97C8-4000-8D53-984D5EB766E7}" destId="{4B9FC9D5-E9C2-40C6-A4A2-7AE138C5B919}" srcOrd="0" destOrd="0" presId="urn:microsoft.com/office/officeart/2005/8/layout/vList2"/>
    <dgm:cxn modelId="{7F49F9F9-26CB-4C37-91F9-19B12BA12D50}" srcId="{241917AA-B12F-46EB-9B31-EF8CFAFB317F}" destId="{22715E53-9F2C-41B6-9193-F746CAF04961}" srcOrd="2" destOrd="0" parTransId="{99C23CA1-7533-459A-B48B-0704A476A6C7}" sibTransId="{730E9579-C4EC-454C-A957-2E586E4CD1FB}"/>
    <dgm:cxn modelId="{41A24810-569F-40D5-9379-D9FBFFA466EC}" type="presParOf" srcId="{3F30D7C6-EA7B-4EA8-9AC4-12CA31A45527}" destId="{BCA7ECC2-043E-4A13-B4D1-BC16533B8B02}" srcOrd="0" destOrd="0" presId="urn:microsoft.com/office/officeart/2005/8/layout/vList2"/>
    <dgm:cxn modelId="{84AB0B9C-0C94-4B25-A08D-BB7BFD2E44BD}" type="presParOf" srcId="{3F30D7C6-EA7B-4EA8-9AC4-12CA31A45527}" destId="{65D4BE1B-5717-4A12-BD9A-741B06DA2988}" srcOrd="1" destOrd="0" presId="urn:microsoft.com/office/officeart/2005/8/layout/vList2"/>
    <dgm:cxn modelId="{8137C3F8-295B-4BCE-B057-7E7072DFF0C0}" type="presParOf" srcId="{3F30D7C6-EA7B-4EA8-9AC4-12CA31A45527}" destId="{64F7D210-A6EF-4FDF-BFD6-74A497FB924B}" srcOrd="2" destOrd="0" presId="urn:microsoft.com/office/officeart/2005/8/layout/vList2"/>
    <dgm:cxn modelId="{B4F8A5CF-E92F-4B56-9BBD-BA6CD6DBAA30}" type="presParOf" srcId="{3F30D7C6-EA7B-4EA8-9AC4-12CA31A45527}" destId="{AF1CD565-8C6B-42CD-8CC1-94A250ED91F3}" srcOrd="3" destOrd="0" presId="urn:microsoft.com/office/officeart/2005/8/layout/vList2"/>
    <dgm:cxn modelId="{8C6A2485-423C-417B-BF12-3E6757A38D03}" type="presParOf" srcId="{3F30D7C6-EA7B-4EA8-9AC4-12CA31A45527}" destId="{5356FBB9-096B-4C35-AB67-ABC7F1ABE205}" srcOrd="4" destOrd="0" presId="urn:microsoft.com/office/officeart/2005/8/layout/vList2"/>
    <dgm:cxn modelId="{1B23F89B-6385-488D-AC10-696FE40C9737}" type="presParOf" srcId="{3F30D7C6-EA7B-4EA8-9AC4-12CA31A45527}" destId="{6331CF29-0324-43F0-B6B1-117DCE2B1D69}" srcOrd="5" destOrd="0" presId="urn:microsoft.com/office/officeart/2005/8/layout/vList2"/>
    <dgm:cxn modelId="{85D9A004-8A2F-4FF6-936C-4F5F615C9A0D}" type="presParOf" srcId="{3F30D7C6-EA7B-4EA8-9AC4-12CA31A45527}" destId="{4B9FC9D5-E9C2-40C6-A4A2-7AE138C5B91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E59497-053A-4A59-8582-F1261312E2EE}"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B616717E-40A3-4D1C-97FC-E7EC5CE25B38}">
      <dgm:prSet/>
      <dgm:spPr/>
      <dgm:t>
        <a:bodyPr/>
        <a:lstStyle/>
        <a:p>
          <a:r>
            <a:rPr lang="en-GB" b="1"/>
            <a:t>Safety </a:t>
          </a:r>
          <a:endParaRPr lang="en-US"/>
        </a:p>
      </dgm:t>
    </dgm:pt>
    <dgm:pt modelId="{56E01046-B4FD-4B22-B8E3-F984E0D54DAD}" type="parTrans" cxnId="{8173F614-D282-43A7-A251-5BFE50D5B45F}">
      <dgm:prSet/>
      <dgm:spPr/>
      <dgm:t>
        <a:bodyPr/>
        <a:lstStyle/>
        <a:p>
          <a:endParaRPr lang="en-US"/>
        </a:p>
      </dgm:t>
    </dgm:pt>
    <dgm:pt modelId="{514AC962-E20F-406B-B007-A00CCC306CCF}" type="sibTrans" cxnId="{8173F614-D282-43A7-A251-5BFE50D5B45F}">
      <dgm:prSet/>
      <dgm:spPr/>
      <dgm:t>
        <a:bodyPr/>
        <a:lstStyle/>
        <a:p>
          <a:endParaRPr lang="en-US"/>
        </a:p>
      </dgm:t>
    </dgm:pt>
    <dgm:pt modelId="{705FE30D-9650-4511-AB6C-46F8C26B363D}">
      <dgm:prSet/>
      <dgm:spPr/>
      <dgm:t>
        <a:bodyPr/>
        <a:lstStyle/>
        <a:p>
          <a:r>
            <a:rPr lang="en-GB"/>
            <a:t>Always wear PPE</a:t>
          </a:r>
          <a:endParaRPr lang="en-US"/>
        </a:p>
      </dgm:t>
    </dgm:pt>
    <dgm:pt modelId="{AB032FDA-0FA4-40D8-B215-EFFF662FBF99}" type="parTrans" cxnId="{CD210650-144C-4497-B2C3-4D3985294A37}">
      <dgm:prSet/>
      <dgm:spPr/>
      <dgm:t>
        <a:bodyPr/>
        <a:lstStyle/>
        <a:p>
          <a:endParaRPr lang="en-US"/>
        </a:p>
      </dgm:t>
    </dgm:pt>
    <dgm:pt modelId="{1FAD0BFF-05B1-48BA-9671-E00C85673DA4}" type="sibTrans" cxnId="{CD210650-144C-4497-B2C3-4D3985294A37}">
      <dgm:prSet/>
      <dgm:spPr/>
      <dgm:t>
        <a:bodyPr/>
        <a:lstStyle/>
        <a:p>
          <a:endParaRPr lang="en-US"/>
        </a:p>
      </dgm:t>
    </dgm:pt>
    <dgm:pt modelId="{E621A112-5053-4BED-A29F-2A8843DE086B}">
      <dgm:prSet/>
      <dgm:spPr/>
      <dgm:t>
        <a:bodyPr/>
        <a:lstStyle/>
        <a:p>
          <a:r>
            <a:rPr lang="en-GB"/>
            <a:t>When pouring liquids this should be done very carefully to avoid splashing and the container opened away from you.</a:t>
          </a:r>
          <a:endParaRPr lang="en-US"/>
        </a:p>
      </dgm:t>
    </dgm:pt>
    <dgm:pt modelId="{77A76B88-1067-461A-8757-FF8E26EC047F}" type="parTrans" cxnId="{5A272FE1-CD1E-4ED0-B61E-05522D6EC12A}">
      <dgm:prSet/>
      <dgm:spPr/>
      <dgm:t>
        <a:bodyPr/>
        <a:lstStyle/>
        <a:p>
          <a:endParaRPr lang="en-US"/>
        </a:p>
      </dgm:t>
    </dgm:pt>
    <dgm:pt modelId="{C0B73FB4-2F88-4710-AA99-908677450439}" type="sibTrans" cxnId="{5A272FE1-CD1E-4ED0-B61E-05522D6EC12A}">
      <dgm:prSet/>
      <dgm:spPr/>
      <dgm:t>
        <a:bodyPr/>
        <a:lstStyle/>
        <a:p>
          <a:endParaRPr lang="en-US"/>
        </a:p>
      </dgm:t>
    </dgm:pt>
    <dgm:pt modelId="{0172D840-3A20-414C-866F-A6E60F6AFAE5}">
      <dgm:prSet/>
      <dgm:spPr/>
      <dgm:t>
        <a:bodyPr/>
        <a:lstStyle/>
        <a:p>
          <a:r>
            <a:rPr lang="en-GB"/>
            <a:t>Adequate ventilation </a:t>
          </a:r>
          <a:endParaRPr lang="en-US"/>
        </a:p>
      </dgm:t>
    </dgm:pt>
    <dgm:pt modelId="{00CBD014-044A-419A-A701-67E326749B91}" type="parTrans" cxnId="{941ECA2B-7B62-49B6-812C-F4BD483489F7}">
      <dgm:prSet/>
      <dgm:spPr/>
      <dgm:t>
        <a:bodyPr/>
        <a:lstStyle/>
        <a:p>
          <a:endParaRPr lang="en-US"/>
        </a:p>
      </dgm:t>
    </dgm:pt>
    <dgm:pt modelId="{A47BE2F9-54BA-48E8-B6CF-4434A77FD63B}" type="sibTrans" cxnId="{941ECA2B-7B62-49B6-812C-F4BD483489F7}">
      <dgm:prSet/>
      <dgm:spPr/>
      <dgm:t>
        <a:bodyPr/>
        <a:lstStyle/>
        <a:p>
          <a:endParaRPr lang="en-US"/>
        </a:p>
      </dgm:t>
    </dgm:pt>
    <dgm:pt modelId="{F1822A0E-B705-4812-AD32-7DDB69994058}">
      <dgm:prSet/>
      <dgm:spPr/>
      <dgm:t>
        <a:bodyPr/>
        <a:lstStyle/>
        <a:p>
          <a:r>
            <a:rPr lang="en-GB"/>
            <a:t>Eye wash stations are located in all change rooms &amp; in H34.</a:t>
          </a:r>
          <a:endParaRPr lang="en-US"/>
        </a:p>
      </dgm:t>
    </dgm:pt>
    <dgm:pt modelId="{6E03368A-512A-4A56-A732-C357204B3E44}" type="parTrans" cxnId="{1CCE6A4B-246B-40BC-B6CA-173214C1570C}">
      <dgm:prSet/>
      <dgm:spPr/>
      <dgm:t>
        <a:bodyPr/>
        <a:lstStyle/>
        <a:p>
          <a:endParaRPr lang="en-US"/>
        </a:p>
      </dgm:t>
    </dgm:pt>
    <dgm:pt modelId="{C64F8FE1-5A99-4674-82A6-DC4B14690F6E}" type="sibTrans" cxnId="{1CCE6A4B-246B-40BC-B6CA-173214C1570C}">
      <dgm:prSet/>
      <dgm:spPr/>
      <dgm:t>
        <a:bodyPr/>
        <a:lstStyle/>
        <a:p>
          <a:endParaRPr lang="en-US"/>
        </a:p>
      </dgm:t>
    </dgm:pt>
    <dgm:pt modelId="{1F8D5E8C-E1C6-4495-B438-6A2B62B4AD49}">
      <dgm:prSet/>
      <dgm:spPr/>
      <dgm:t>
        <a:bodyPr/>
        <a:lstStyle/>
        <a:p>
          <a:r>
            <a:rPr lang="en-GB"/>
            <a:t>Refer to COSHH for First Aid &amp; spill procedure.</a:t>
          </a:r>
          <a:endParaRPr lang="en-US"/>
        </a:p>
      </dgm:t>
    </dgm:pt>
    <dgm:pt modelId="{EDC6BE4C-E70E-4092-BC02-398B420BD8A4}" type="parTrans" cxnId="{A70FD9DD-E10B-4BEB-A104-5A6E1F6E964A}">
      <dgm:prSet/>
      <dgm:spPr/>
      <dgm:t>
        <a:bodyPr/>
        <a:lstStyle/>
        <a:p>
          <a:endParaRPr lang="en-US"/>
        </a:p>
      </dgm:t>
    </dgm:pt>
    <dgm:pt modelId="{409A48E6-258A-4485-838A-60241223B461}" type="sibTrans" cxnId="{A70FD9DD-E10B-4BEB-A104-5A6E1F6E964A}">
      <dgm:prSet/>
      <dgm:spPr/>
      <dgm:t>
        <a:bodyPr/>
        <a:lstStyle/>
        <a:p>
          <a:endParaRPr lang="en-US"/>
        </a:p>
      </dgm:t>
    </dgm:pt>
    <dgm:pt modelId="{4763871C-C31B-405D-AF55-2EFC23862AB0}">
      <dgm:prSet/>
      <dgm:spPr/>
      <dgm:t>
        <a:bodyPr/>
        <a:lstStyle/>
        <a:p>
          <a:r>
            <a:rPr lang="en-GB" b="1"/>
            <a:t>Disposal</a:t>
          </a:r>
          <a:endParaRPr lang="en-US"/>
        </a:p>
      </dgm:t>
    </dgm:pt>
    <dgm:pt modelId="{977687D3-31A8-4434-B42D-0373E7AEF859}" type="parTrans" cxnId="{F9A7A91C-BD98-4E76-BD95-C159B5DFC1C6}">
      <dgm:prSet/>
      <dgm:spPr/>
      <dgm:t>
        <a:bodyPr/>
        <a:lstStyle/>
        <a:p>
          <a:endParaRPr lang="en-US"/>
        </a:p>
      </dgm:t>
    </dgm:pt>
    <dgm:pt modelId="{44BF2FB2-F68B-4D5B-B0E7-11BCA3E8C6BD}" type="sibTrans" cxnId="{F9A7A91C-BD98-4E76-BD95-C159B5DFC1C6}">
      <dgm:prSet/>
      <dgm:spPr/>
      <dgm:t>
        <a:bodyPr/>
        <a:lstStyle/>
        <a:p>
          <a:endParaRPr lang="en-US"/>
        </a:p>
      </dgm:t>
    </dgm:pt>
    <dgm:pt modelId="{4CF3B548-1E87-447F-B7F3-FD9777ACF4B2}">
      <dgm:prSet/>
      <dgm:spPr/>
      <dgm:t>
        <a:bodyPr/>
        <a:lstStyle/>
        <a:p>
          <a:r>
            <a:rPr lang="en-GB"/>
            <a:t>It is the responsibility of the worker to ensure safe and correct disposal.</a:t>
          </a:r>
          <a:endParaRPr lang="en-US"/>
        </a:p>
      </dgm:t>
    </dgm:pt>
    <dgm:pt modelId="{5A86C760-FC50-4208-967F-FB1BE29EE417}" type="parTrans" cxnId="{4CEF2130-602F-4E19-AB47-951EFBD88A4C}">
      <dgm:prSet/>
      <dgm:spPr/>
      <dgm:t>
        <a:bodyPr/>
        <a:lstStyle/>
        <a:p>
          <a:endParaRPr lang="en-US"/>
        </a:p>
      </dgm:t>
    </dgm:pt>
    <dgm:pt modelId="{743F1934-62E6-42BA-B1FE-360217FB9689}" type="sibTrans" cxnId="{4CEF2130-602F-4E19-AB47-951EFBD88A4C}">
      <dgm:prSet/>
      <dgm:spPr/>
      <dgm:t>
        <a:bodyPr/>
        <a:lstStyle/>
        <a:p>
          <a:endParaRPr lang="en-US"/>
        </a:p>
      </dgm:t>
    </dgm:pt>
    <dgm:pt modelId="{7F90D3EC-46A9-4A05-93A9-0124B04C4F4F}">
      <dgm:prSet/>
      <dgm:spPr/>
      <dgm:t>
        <a:bodyPr/>
        <a:lstStyle/>
        <a:p>
          <a:r>
            <a:rPr lang="en-GB"/>
            <a:t>All hazardous chemical waste should be decanted into labelled Winchester bottles </a:t>
          </a:r>
          <a:endParaRPr lang="en-US"/>
        </a:p>
      </dgm:t>
    </dgm:pt>
    <dgm:pt modelId="{4DB0285F-E81D-45CF-BDB1-BD67F4522ABA}" type="parTrans" cxnId="{4A24C6B1-B1AF-4C9E-847E-60EF157ECDD5}">
      <dgm:prSet/>
      <dgm:spPr/>
      <dgm:t>
        <a:bodyPr/>
        <a:lstStyle/>
        <a:p>
          <a:endParaRPr lang="en-US"/>
        </a:p>
      </dgm:t>
    </dgm:pt>
    <dgm:pt modelId="{AEEE23B9-7D0E-4D14-900A-642B51C29BC5}" type="sibTrans" cxnId="{4A24C6B1-B1AF-4C9E-847E-60EF157ECDD5}">
      <dgm:prSet/>
      <dgm:spPr/>
      <dgm:t>
        <a:bodyPr/>
        <a:lstStyle/>
        <a:p>
          <a:endParaRPr lang="en-US"/>
        </a:p>
      </dgm:t>
    </dgm:pt>
    <dgm:pt modelId="{929B3DEF-DBBF-4D45-AD15-94ADF9FE96D2}">
      <dgm:prSet/>
      <dgm:spPr/>
      <dgm:t>
        <a:bodyPr/>
        <a:lstStyle/>
        <a:p>
          <a:r>
            <a:rPr lang="en-GB" u="sng"/>
            <a:t>Please ensure you complete the label fully to describe the waste being disposed.</a:t>
          </a:r>
          <a:endParaRPr lang="en-US"/>
        </a:p>
      </dgm:t>
    </dgm:pt>
    <dgm:pt modelId="{19D00695-0B0A-40E2-BB63-B7980CC97FF9}" type="parTrans" cxnId="{7A078DE1-EC6B-491E-BCF4-D4165FBB62B1}">
      <dgm:prSet/>
      <dgm:spPr/>
      <dgm:t>
        <a:bodyPr/>
        <a:lstStyle/>
        <a:p>
          <a:endParaRPr lang="en-US"/>
        </a:p>
      </dgm:t>
    </dgm:pt>
    <dgm:pt modelId="{5DA2A725-7325-4B7C-915C-F51937203A8B}" type="sibTrans" cxnId="{7A078DE1-EC6B-491E-BCF4-D4165FBB62B1}">
      <dgm:prSet/>
      <dgm:spPr/>
      <dgm:t>
        <a:bodyPr/>
        <a:lstStyle/>
        <a:p>
          <a:endParaRPr lang="en-US"/>
        </a:p>
      </dgm:t>
    </dgm:pt>
    <dgm:pt modelId="{32034BA2-A192-4A0E-9D94-94B9D3D16B01}">
      <dgm:prSet/>
      <dgm:spPr/>
      <dgm:t>
        <a:bodyPr/>
        <a:lstStyle/>
        <a:p>
          <a:r>
            <a:rPr lang="en-GB"/>
            <a:t>When the bottle is 3/4 full, it  should then be transferred using secondary containment, to the holding area in Gas Pod 1 </a:t>
          </a:r>
          <a:endParaRPr lang="en-US"/>
        </a:p>
      </dgm:t>
    </dgm:pt>
    <dgm:pt modelId="{D0515662-1E84-48DB-877A-73B0ADACF414}" type="parTrans" cxnId="{37F3B25D-CF57-48CD-89AF-635B8C282271}">
      <dgm:prSet/>
      <dgm:spPr/>
      <dgm:t>
        <a:bodyPr/>
        <a:lstStyle/>
        <a:p>
          <a:endParaRPr lang="en-US"/>
        </a:p>
      </dgm:t>
    </dgm:pt>
    <dgm:pt modelId="{AA789ABC-B87A-4796-B6A5-3997EF78D5E4}" type="sibTrans" cxnId="{37F3B25D-CF57-48CD-89AF-635B8C282271}">
      <dgm:prSet/>
      <dgm:spPr/>
      <dgm:t>
        <a:bodyPr/>
        <a:lstStyle/>
        <a:p>
          <a:endParaRPr lang="en-US"/>
        </a:p>
      </dgm:t>
    </dgm:pt>
    <dgm:pt modelId="{B1019034-5543-4462-A8BD-8E8B876012B6}">
      <dgm:prSet/>
      <dgm:spPr/>
      <dgm:t>
        <a:bodyPr/>
        <a:lstStyle/>
        <a:p>
          <a:r>
            <a:rPr lang="en-GB" b="1"/>
            <a:t>Storage </a:t>
          </a:r>
          <a:endParaRPr lang="en-US"/>
        </a:p>
      </dgm:t>
    </dgm:pt>
    <dgm:pt modelId="{F5C0CC52-F994-4CD3-9A6F-79444C436969}" type="parTrans" cxnId="{52A804AC-8B28-4A41-9401-AB768DBCA70E}">
      <dgm:prSet/>
      <dgm:spPr/>
      <dgm:t>
        <a:bodyPr/>
        <a:lstStyle/>
        <a:p>
          <a:endParaRPr lang="en-US"/>
        </a:p>
      </dgm:t>
    </dgm:pt>
    <dgm:pt modelId="{6E2040C0-3526-4FA2-A88B-987B41B1666A}" type="sibTrans" cxnId="{52A804AC-8B28-4A41-9401-AB768DBCA70E}">
      <dgm:prSet/>
      <dgm:spPr/>
      <dgm:t>
        <a:bodyPr/>
        <a:lstStyle/>
        <a:p>
          <a:endParaRPr lang="en-US"/>
        </a:p>
      </dgm:t>
    </dgm:pt>
    <dgm:pt modelId="{D09B9BF5-65B8-4A32-913F-9A73547B1AA8}">
      <dgm:prSet/>
      <dgm:spPr/>
      <dgm:t>
        <a:bodyPr/>
        <a:lstStyle/>
        <a:p>
          <a:r>
            <a:rPr lang="en-GB"/>
            <a:t>Chemicals are stored in designated chemical cabinets in H34 ( flammable, Corrosive &amp; Poisons) </a:t>
          </a:r>
          <a:endParaRPr lang="en-US"/>
        </a:p>
      </dgm:t>
    </dgm:pt>
    <dgm:pt modelId="{43EDFFD5-CF40-4DE3-AF58-9CEF4CF26DC7}" type="parTrans" cxnId="{E8BDB4CA-CE40-434F-9CFE-9FF1BB992184}">
      <dgm:prSet/>
      <dgm:spPr/>
      <dgm:t>
        <a:bodyPr/>
        <a:lstStyle/>
        <a:p>
          <a:endParaRPr lang="en-US"/>
        </a:p>
      </dgm:t>
    </dgm:pt>
    <dgm:pt modelId="{DDAEAEE4-0308-46BE-8A9F-6F12C0B25519}" type="sibTrans" cxnId="{E8BDB4CA-CE40-434F-9CFE-9FF1BB992184}">
      <dgm:prSet/>
      <dgm:spPr/>
      <dgm:t>
        <a:bodyPr/>
        <a:lstStyle/>
        <a:p>
          <a:endParaRPr lang="en-US"/>
        </a:p>
      </dgm:t>
    </dgm:pt>
    <dgm:pt modelId="{B0A7D270-9DBA-4E0A-B16F-3423B21C80B8}">
      <dgm:prSet/>
      <dgm:spPr/>
      <dgm:t>
        <a:bodyPr/>
        <a:lstStyle/>
        <a:p>
          <a:r>
            <a:rPr lang="en-GB"/>
            <a:t>Store as directed on COSHH/SDS</a:t>
          </a:r>
          <a:endParaRPr lang="en-US"/>
        </a:p>
      </dgm:t>
    </dgm:pt>
    <dgm:pt modelId="{2839DD8A-F5FB-47B3-91EC-B7428E1E8CF8}" type="parTrans" cxnId="{F0B2A92F-C67B-4287-85AA-DA2731362421}">
      <dgm:prSet/>
      <dgm:spPr/>
      <dgm:t>
        <a:bodyPr/>
        <a:lstStyle/>
        <a:p>
          <a:endParaRPr lang="en-US"/>
        </a:p>
      </dgm:t>
    </dgm:pt>
    <dgm:pt modelId="{ACC4D555-DA70-4B2B-A2AC-1F4947431F3D}" type="sibTrans" cxnId="{F0B2A92F-C67B-4287-85AA-DA2731362421}">
      <dgm:prSet/>
      <dgm:spPr/>
      <dgm:t>
        <a:bodyPr/>
        <a:lstStyle/>
        <a:p>
          <a:endParaRPr lang="en-US"/>
        </a:p>
      </dgm:t>
    </dgm:pt>
    <dgm:pt modelId="{8D97AE1B-66DB-4D94-85DD-CD644AB5EFA5}">
      <dgm:prSet/>
      <dgm:spPr/>
      <dgm:t>
        <a:bodyPr/>
        <a:lstStyle/>
        <a:p>
          <a:r>
            <a:rPr lang="en-GB"/>
            <a:t>Hazardous chemicals which require storage in spark free  fridges/freezers should be well labelled .</a:t>
          </a:r>
          <a:endParaRPr lang="en-US"/>
        </a:p>
      </dgm:t>
    </dgm:pt>
    <dgm:pt modelId="{67A9BE23-DD6B-4B47-B9D0-2302B7C1BDE9}" type="parTrans" cxnId="{76DD9004-D4AC-45FD-8A6E-EE3555604741}">
      <dgm:prSet/>
      <dgm:spPr/>
      <dgm:t>
        <a:bodyPr/>
        <a:lstStyle/>
        <a:p>
          <a:endParaRPr lang="en-US"/>
        </a:p>
      </dgm:t>
    </dgm:pt>
    <dgm:pt modelId="{597572B3-955C-44BF-9DEE-99B0ABC13D91}" type="sibTrans" cxnId="{76DD9004-D4AC-45FD-8A6E-EE3555604741}">
      <dgm:prSet/>
      <dgm:spPr/>
      <dgm:t>
        <a:bodyPr/>
        <a:lstStyle/>
        <a:p>
          <a:endParaRPr lang="en-US"/>
        </a:p>
      </dgm:t>
    </dgm:pt>
    <dgm:pt modelId="{2C5A07B1-C5B9-4156-AB4C-6E75B28C4ADC}">
      <dgm:prSet/>
      <dgm:spPr/>
      <dgm:t>
        <a:bodyPr/>
        <a:lstStyle/>
        <a:p>
          <a:r>
            <a:rPr lang="en-GB"/>
            <a:t>There is fume hood available in H34 </a:t>
          </a:r>
          <a:endParaRPr lang="en-US"/>
        </a:p>
      </dgm:t>
    </dgm:pt>
    <dgm:pt modelId="{36E864E3-1B96-4DAA-AF69-C9DEC45D6875}" type="parTrans" cxnId="{088C26D3-5F25-437D-AB30-64B5496FD2EE}">
      <dgm:prSet/>
      <dgm:spPr/>
      <dgm:t>
        <a:bodyPr/>
        <a:lstStyle/>
        <a:p>
          <a:endParaRPr lang="en-US"/>
        </a:p>
      </dgm:t>
    </dgm:pt>
    <dgm:pt modelId="{0235ABE3-44B0-4CAC-8B75-D7B5D3573D5F}" type="sibTrans" cxnId="{088C26D3-5F25-437D-AB30-64B5496FD2EE}">
      <dgm:prSet/>
      <dgm:spPr/>
      <dgm:t>
        <a:bodyPr/>
        <a:lstStyle/>
        <a:p>
          <a:endParaRPr lang="en-US"/>
        </a:p>
      </dgm:t>
    </dgm:pt>
    <dgm:pt modelId="{4542277A-F910-44D4-9951-E6875DB7A4A2}" type="pres">
      <dgm:prSet presAssocID="{F6E59497-053A-4A59-8582-F1261312E2EE}" presName="diagram" presStyleCnt="0">
        <dgm:presLayoutVars>
          <dgm:dir/>
          <dgm:resizeHandles val="exact"/>
        </dgm:presLayoutVars>
      </dgm:prSet>
      <dgm:spPr/>
    </dgm:pt>
    <dgm:pt modelId="{FDA0AE0A-457B-4EC6-AD76-1DB5949D14C4}" type="pres">
      <dgm:prSet presAssocID="{B616717E-40A3-4D1C-97FC-E7EC5CE25B38}" presName="node" presStyleLbl="node1" presStyleIdx="0" presStyleCnt="16">
        <dgm:presLayoutVars>
          <dgm:bulletEnabled val="1"/>
        </dgm:presLayoutVars>
      </dgm:prSet>
      <dgm:spPr/>
    </dgm:pt>
    <dgm:pt modelId="{31021820-24FF-4BF8-A573-38CAE2B8FFBC}" type="pres">
      <dgm:prSet presAssocID="{514AC962-E20F-406B-B007-A00CCC306CCF}" presName="sibTrans" presStyleCnt="0"/>
      <dgm:spPr/>
    </dgm:pt>
    <dgm:pt modelId="{DCE4BB3C-307C-4F17-8987-C15FDAAFD6BA}" type="pres">
      <dgm:prSet presAssocID="{705FE30D-9650-4511-AB6C-46F8C26B363D}" presName="node" presStyleLbl="node1" presStyleIdx="1" presStyleCnt="16">
        <dgm:presLayoutVars>
          <dgm:bulletEnabled val="1"/>
        </dgm:presLayoutVars>
      </dgm:prSet>
      <dgm:spPr/>
    </dgm:pt>
    <dgm:pt modelId="{90FAF38D-1BFA-49CD-9486-F41D459C15DA}" type="pres">
      <dgm:prSet presAssocID="{1FAD0BFF-05B1-48BA-9671-E00C85673DA4}" presName="sibTrans" presStyleCnt="0"/>
      <dgm:spPr/>
    </dgm:pt>
    <dgm:pt modelId="{974F1B96-F762-42C0-9CEE-B5C55D4BE4D6}" type="pres">
      <dgm:prSet presAssocID="{E621A112-5053-4BED-A29F-2A8843DE086B}" presName="node" presStyleLbl="node1" presStyleIdx="2" presStyleCnt="16">
        <dgm:presLayoutVars>
          <dgm:bulletEnabled val="1"/>
        </dgm:presLayoutVars>
      </dgm:prSet>
      <dgm:spPr/>
    </dgm:pt>
    <dgm:pt modelId="{63DEBEC1-2F9D-4F46-B3B1-9ED2F5EB20D3}" type="pres">
      <dgm:prSet presAssocID="{C0B73FB4-2F88-4710-AA99-908677450439}" presName="sibTrans" presStyleCnt="0"/>
      <dgm:spPr/>
    </dgm:pt>
    <dgm:pt modelId="{8CA0F2E3-F25F-4847-9DAD-ADBD11671D7B}" type="pres">
      <dgm:prSet presAssocID="{0172D840-3A20-414C-866F-A6E60F6AFAE5}" presName="node" presStyleLbl="node1" presStyleIdx="3" presStyleCnt="16">
        <dgm:presLayoutVars>
          <dgm:bulletEnabled val="1"/>
        </dgm:presLayoutVars>
      </dgm:prSet>
      <dgm:spPr/>
    </dgm:pt>
    <dgm:pt modelId="{38935695-55FE-4F99-BCD4-BC50D3373D47}" type="pres">
      <dgm:prSet presAssocID="{A47BE2F9-54BA-48E8-B6CF-4434A77FD63B}" presName="sibTrans" presStyleCnt="0"/>
      <dgm:spPr/>
    </dgm:pt>
    <dgm:pt modelId="{BA036B66-2FBF-4AEC-87F3-B478ED16053C}" type="pres">
      <dgm:prSet presAssocID="{F1822A0E-B705-4812-AD32-7DDB69994058}" presName="node" presStyleLbl="node1" presStyleIdx="4" presStyleCnt="16">
        <dgm:presLayoutVars>
          <dgm:bulletEnabled val="1"/>
        </dgm:presLayoutVars>
      </dgm:prSet>
      <dgm:spPr/>
    </dgm:pt>
    <dgm:pt modelId="{C481EAFA-43CC-4A2D-BE61-EFDAF0ABC252}" type="pres">
      <dgm:prSet presAssocID="{C64F8FE1-5A99-4674-82A6-DC4B14690F6E}" presName="sibTrans" presStyleCnt="0"/>
      <dgm:spPr/>
    </dgm:pt>
    <dgm:pt modelId="{191ACEC1-702F-435E-946A-29460E859830}" type="pres">
      <dgm:prSet presAssocID="{1F8D5E8C-E1C6-4495-B438-6A2B62B4AD49}" presName="node" presStyleLbl="node1" presStyleIdx="5" presStyleCnt="16">
        <dgm:presLayoutVars>
          <dgm:bulletEnabled val="1"/>
        </dgm:presLayoutVars>
      </dgm:prSet>
      <dgm:spPr/>
    </dgm:pt>
    <dgm:pt modelId="{E1CA40F3-4B1E-46A6-9577-6F9964848B16}" type="pres">
      <dgm:prSet presAssocID="{409A48E6-258A-4485-838A-60241223B461}" presName="sibTrans" presStyleCnt="0"/>
      <dgm:spPr/>
    </dgm:pt>
    <dgm:pt modelId="{2495CE56-8030-44E9-A5E1-33E3D0D94951}" type="pres">
      <dgm:prSet presAssocID="{4763871C-C31B-405D-AF55-2EFC23862AB0}" presName="node" presStyleLbl="node1" presStyleIdx="6" presStyleCnt="16">
        <dgm:presLayoutVars>
          <dgm:bulletEnabled val="1"/>
        </dgm:presLayoutVars>
      </dgm:prSet>
      <dgm:spPr/>
    </dgm:pt>
    <dgm:pt modelId="{5B66FE76-9BEC-444E-B920-16DBE1E392F0}" type="pres">
      <dgm:prSet presAssocID="{44BF2FB2-F68B-4D5B-B0E7-11BCA3E8C6BD}" presName="sibTrans" presStyleCnt="0"/>
      <dgm:spPr/>
    </dgm:pt>
    <dgm:pt modelId="{06F917BF-89F1-4447-9405-55F9A0458228}" type="pres">
      <dgm:prSet presAssocID="{4CF3B548-1E87-447F-B7F3-FD9777ACF4B2}" presName="node" presStyleLbl="node1" presStyleIdx="7" presStyleCnt="16">
        <dgm:presLayoutVars>
          <dgm:bulletEnabled val="1"/>
        </dgm:presLayoutVars>
      </dgm:prSet>
      <dgm:spPr/>
    </dgm:pt>
    <dgm:pt modelId="{E63B4C5E-E9D4-4900-81F2-F5F51F20D694}" type="pres">
      <dgm:prSet presAssocID="{743F1934-62E6-42BA-B1FE-360217FB9689}" presName="sibTrans" presStyleCnt="0"/>
      <dgm:spPr/>
    </dgm:pt>
    <dgm:pt modelId="{0C21656B-1107-478B-8EFA-A18D5AC2C84D}" type="pres">
      <dgm:prSet presAssocID="{7F90D3EC-46A9-4A05-93A9-0124B04C4F4F}" presName="node" presStyleLbl="node1" presStyleIdx="8" presStyleCnt="16">
        <dgm:presLayoutVars>
          <dgm:bulletEnabled val="1"/>
        </dgm:presLayoutVars>
      </dgm:prSet>
      <dgm:spPr/>
    </dgm:pt>
    <dgm:pt modelId="{920E6AB9-0FF4-45D5-9227-357466656A46}" type="pres">
      <dgm:prSet presAssocID="{AEEE23B9-7D0E-4D14-900A-642B51C29BC5}" presName="sibTrans" presStyleCnt="0"/>
      <dgm:spPr/>
    </dgm:pt>
    <dgm:pt modelId="{180DCBC8-5BDA-4A5C-98FF-5042580429D2}" type="pres">
      <dgm:prSet presAssocID="{929B3DEF-DBBF-4D45-AD15-94ADF9FE96D2}" presName="node" presStyleLbl="node1" presStyleIdx="9" presStyleCnt="16">
        <dgm:presLayoutVars>
          <dgm:bulletEnabled val="1"/>
        </dgm:presLayoutVars>
      </dgm:prSet>
      <dgm:spPr/>
    </dgm:pt>
    <dgm:pt modelId="{CDDC649D-6C78-4693-BE09-F6C74233A067}" type="pres">
      <dgm:prSet presAssocID="{5DA2A725-7325-4B7C-915C-F51937203A8B}" presName="sibTrans" presStyleCnt="0"/>
      <dgm:spPr/>
    </dgm:pt>
    <dgm:pt modelId="{8BB6352C-5D5D-4308-9171-C017D7F2A6CF}" type="pres">
      <dgm:prSet presAssocID="{32034BA2-A192-4A0E-9D94-94B9D3D16B01}" presName="node" presStyleLbl="node1" presStyleIdx="10" presStyleCnt="16">
        <dgm:presLayoutVars>
          <dgm:bulletEnabled val="1"/>
        </dgm:presLayoutVars>
      </dgm:prSet>
      <dgm:spPr/>
    </dgm:pt>
    <dgm:pt modelId="{2F187A48-1E8A-4029-8183-D059146F6976}" type="pres">
      <dgm:prSet presAssocID="{AA789ABC-B87A-4796-B6A5-3997EF78D5E4}" presName="sibTrans" presStyleCnt="0"/>
      <dgm:spPr/>
    </dgm:pt>
    <dgm:pt modelId="{BEBBC979-6357-4C45-8F08-BE03012E4611}" type="pres">
      <dgm:prSet presAssocID="{B1019034-5543-4462-A8BD-8E8B876012B6}" presName="node" presStyleLbl="node1" presStyleIdx="11" presStyleCnt="16" custLinFactX="-250853" custLinFactY="24465" custLinFactNeighborX="-300000" custLinFactNeighborY="100000">
        <dgm:presLayoutVars>
          <dgm:bulletEnabled val="1"/>
        </dgm:presLayoutVars>
      </dgm:prSet>
      <dgm:spPr/>
    </dgm:pt>
    <dgm:pt modelId="{3CA48A49-D3A3-483D-AEE6-341ED3D46EB6}" type="pres">
      <dgm:prSet presAssocID="{6E2040C0-3526-4FA2-A88B-987B41B1666A}" presName="sibTrans" presStyleCnt="0"/>
      <dgm:spPr/>
    </dgm:pt>
    <dgm:pt modelId="{946F523E-43CA-42F9-AF28-F6103464AD30}" type="pres">
      <dgm:prSet presAssocID="{D09B9BF5-65B8-4A32-913F-9A73547B1AA8}" presName="node" presStyleLbl="node1" presStyleIdx="12" presStyleCnt="16">
        <dgm:presLayoutVars>
          <dgm:bulletEnabled val="1"/>
        </dgm:presLayoutVars>
      </dgm:prSet>
      <dgm:spPr/>
    </dgm:pt>
    <dgm:pt modelId="{EADFFC02-655B-4DDD-BFFD-B06C41908768}" type="pres">
      <dgm:prSet presAssocID="{DDAEAEE4-0308-46BE-8A9F-6F12C0B25519}" presName="sibTrans" presStyleCnt="0"/>
      <dgm:spPr/>
    </dgm:pt>
    <dgm:pt modelId="{2EAFD9A8-6955-48A0-95B6-4E5D957D7FDA}" type="pres">
      <dgm:prSet presAssocID="{B0A7D270-9DBA-4E0A-B16F-3423B21C80B8}" presName="node" presStyleLbl="node1" presStyleIdx="13" presStyleCnt="16">
        <dgm:presLayoutVars>
          <dgm:bulletEnabled val="1"/>
        </dgm:presLayoutVars>
      </dgm:prSet>
      <dgm:spPr/>
    </dgm:pt>
    <dgm:pt modelId="{8717C098-FF1A-480A-BDF6-F42B45CAA1E4}" type="pres">
      <dgm:prSet presAssocID="{ACC4D555-DA70-4B2B-A2AC-1F4947431F3D}" presName="sibTrans" presStyleCnt="0"/>
      <dgm:spPr/>
    </dgm:pt>
    <dgm:pt modelId="{EE59AB72-45F4-4CE3-AC66-10CA1F0E6AD4}" type="pres">
      <dgm:prSet presAssocID="{8D97AE1B-66DB-4D94-85DD-CD644AB5EFA5}" presName="node" presStyleLbl="node1" presStyleIdx="14" presStyleCnt="16">
        <dgm:presLayoutVars>
          <dgm:bulletEnabled val="1"/>
        </dgm:presLayoutVars>
      </dgm:prSet>
      <dgm:spPr/>
    </dgm:pt>
    <dgm:pt modelId="{FD523D26-E820-470B-BF44-3A692F17507E}" type="pres">
      <dgm:prSet presAssocID="{597572B3-955C-44BF-9DEE-99B0ABC13D91}" presName="sibTrans" presStyleCnt="0"/>
      <dgm:spPr/>
    </dgm:pt>
    <dgm:pt modelId="{5F2D8DAF-0050-4B7F-A8CA-BF27731BED75}" type="pres">
      <dgm:prSet presAssocID="{2C5A07B1-C5B9-4156-AB4C-6E75B28C4ADC}" presName="node" presStyleLbl="node1" presStyleIdx="15" presStyleCnt="16">
        <dgm:presLayoutVars>
          <dgm:bulletEnabled val="1"/>
        </dgm:presLayoutVars>
      </dgm:prSet>
      <dgm:spPr/>
    </dgm:pt>
  </dgm:ptLst>
  <dgm:cxnLst>
    <dgm:cxn modelId="{76DD9004-D4AC-45FD-8A6E-EE3555604741}" srcId="{F6E59497-053A-4A59-8582-F1261312E2EE}" destId="{8D97AE1B-66DB-4D94-85DD-CD644AB5EFA5}" srcOrd="14" destOrd="0" parTransId="{67A9BE23-DD6B-4B47-B9D0-2302B7C1BDE9}" sibTransId="{597572B3-955C-44BF-9DEE-99B0ABC13D91}"/>
    <dgm:cxn modelId="{8173F614-D282-43A7-A251-5BFE50D5B45F}" srcId="{F6E59497-053A-4A59-8582-F1261312E2EE}" destId="{B616717E-40A3-4D1C-97FC-E7EC5CE25B38}" srcOrd="0" destOrd="0" parTransId="{56E01046-B4FD-4B22-B8E3-F984E0D54DAD}" sibTransId="{514AC962-E20F-406B-B007-A00CCC306CCF}"/>
    <dgm:cxn modelId="{A9261F1B-9F1B-492C-9A6E-CD639B8F7812}" type="presOf" srcId="{705FE30D-9650-4511-AB6C-46F8C26B363D}" destId="{DCE4BB3C-307C-4F17-8987-C15FDAAFD6BA}" srcOrd="0" destOrd="0" presId="urn:microsoft.com/office/officeart/2005/8/layout/default"/>
    <dgm:cxn modelId="{F9A7A91C-BD98-4E76-BD95-C159B5DFC1C6}" srcId="{F6E59497-053A-4A59-8582-F1261312E2EE}" destId="{4763871C-C31B-405D-AF55-2EFC23862AB0}" srcOrd="6" destOrd="0" parTransId="{977687D3-31A8-4434-B42D-0373E7AEF859}" sibTransId="{44BF2FB2-F68B-4D5B-B0E7-11BCA3E8C6BD}"/>
    <dgm:cxn modelId="{C913DD20-0195-45BE-B276-BCEE77D1E636}" type="presOf" srcId="{B616717E-40A3-4D1C-97FC-E7EC5CE25B38}" destId="{FDA0AE0A-457B-4EC6-AD76-1DB5949D14C4}" srcOrd="0" destOrd="0" presId="urn:microsoft.com/office/officeart/2005/8/layout/default"/>
    <dgm:cxn modelId="{4FCB6022-19F7-4206-942B-DF78F17DD9A0}" type="presOf" srcId="{8D97AE1B-66DB-4D94-85DD-CD644AB5EFA5}" destId="{EE59AB72-45F4-4CE3-AC66-10CA1F0E6AD4}" srcOrd="0" destOrd="0" presId="urn:microsoft.com/office/officeart/2005/8/layout/default"/>
    <dgm:cxn modelId="{941ECA2B-7B62-49B6-812C-F4BD483489F7}" srcId="{F6E59497-053A-4A59-8582-F1261312E2EE}" destId="{0172D840-3A20-414C-866F-A6E60F6AFAE5}" srcOrd="3" destOrd="0" parTransId="{00CBD014-044A-419A-A701-67E326749B91}" sibTransId="{A47BE2F9-54BA-48E8-B6CF-4434A77FD63B}"/>
    <dgm:cxn modelId="{F0B2A92F-C67B-4287-85AA-DA2731362421}" srcId="{F6E59497-053A-4A59-8582-F1261312E2EE}" destId="{B0A7D270-9DBA-4E0A-B16F-3423B21C80B8}" srcOrd="13" destOrd="0" parTransId="{2839DD8A-F5FB-47B3-91EC-B7428E1E8CF8}" sibTransId="{ACC4D555-DA70-4B2B-A2AC-1F4947431F3D}"/>
    <dgm:cxn modelId="{4CEF2130-602F-4E19-AB47-951EFBD88A4C}" srcId="{F6E59497-053A-4A59-8582-F1261312E2EE}" destId="{4CF3B548-1E87-447F-B7F3-FD9777ACF4B2}" srcOrd="7" destOrd="0" parTransId="{5A86C760-FC50-4208-967F-FB1BE29EE417}" sibTransId="{743F1934-62E6-42BA-B1FE-360217FB9689}"/>
    <dgm:cxn modelId="{37F3B25D-CF57-48CD-89AF-635B8C282271}" srcId="{F6E59497-053A-4A59-8582-F1261312E2EE}" destId="{32034BA2-A192-4A0E-9D94-94B9D3D16B01}" srcOrd="10" destOrd="0" parTransId="{D0515662-1E84-48DB-877A-73B0ADACF414}" sibTransId="{AA789ABC-B87A-4796-B6A5-3997EF78D5E4}"/>
    <dgm:cxn modelId="{1CCE6A4B-246B-40BC-B6CA-173214C1570C}" srcId="{F6E59497-053A-4A59-8582-F1261312E2EE}" destId="{F1822A0E-B705-4812-AD32-7DDB69994058}" srcOrd="4" destOrd="0" parTransId="{6E03368A-512A-4A56-A732-C357204B3E44}" sibTransId="{C64F8FE1-5A99-4674-82A6-DC4B14690F6E}"/>
    <dgm:cxn modelId="{CD210650-144C-4497-B2C3-4D3985294A37}" srcId="{F6E59497-053A-4A59-8582-F1261312E2EE}" destId="{705FE30D-9650-4511-AB6C-46F8C26B363D}" srcOrd="1" destOrd="0" parTransId="{AB032FDA-0FA4-40D8-B215-EFFF662FBF99}" sibTransId="{1FAD0BFF-05B1-48BA-9671-E00C85673DA4}"/>
    <dgm:cxn modelId="{5F002450-EAB8-4F8C-8DA5-1BABF44D789A}" type="presOf" srcId="{7F90D3EC-46A9-4A05-93A9-0124B04C4F4F}" destId="{0C21656B-1107-478B-8EFA-A18D5AC2C84D}" srcOrd="0" destOrd="0" presId="urn:microsoft.com/office/officeart/2005/8/layout/default"/>
    <dgm:cxn modelId="{D0E2FE53-895D-42C5-854B-553B2951A658}" type="presOf" srcId="{0172D840-3A20-414C-866F-A6E60F6AFAE5}" destId="{8CA0F2E3-F25F-4847-9DAD-ADBD11671D7B}" srcOrd="0" destOrd="0" presId="urn:microsoft.com/office/officeart/2005/8/layout/default"/>
    <dgm:cxn modelId="{9C83BC56-8C31-4412-B93A-D5056FE4E4A2}" type="presOf" srcId="{D09B9BF5-65B8-4A32-913F-9A73547B1AA8}" destId="{946F523E-43CA-42F9-AF28-F6103464AD30}" srcOrd="0" destOrd="0" presId="urn:microsoft.com/office/officeart/2005/8/layout/default"/>
    <dgm:cxn modelId="{E72C6278-0155-496C-AF0D-4D2E90FABA70}" type="presOf" srcId="{F1822A0E-B705-4812-AD32-7DDB69994058}" destId="{BA036B66-2FBF-4AEC-87F3-B478ED16053C}" srcOrd="0" destOrd="0" presId="urn:microsoft.com/office/officeart/2005/8/layout/default"/>
    <dgm:cxn modelId="{3E97157D-52FE-47BA-9E77-FDC467F27F84}" type="presOf" srcId="{B0A7D270-9DBA-4E0A-B16F-3423B21C80B8}" destId="{2EAFD9A8-6955-48A0-95B6-4E5D957D7FDA}" srcOrd="0" destOrd="0" presId="urn:microsoft.com/office/officeart/2005/8/layout/default"/>
    <dgm:cxn modelId="{88CD6082-4617-40C5-A4BF-2501319AEEFB}" type="presOf" srcId="{4CF3B548-1E87-447F-B7F3-FD9777ACF4B2}" destId="{06F917BF-89F1-4447-9405-55F9A0458228}" srcOrd="0" destOrd="0" presId="urn:microsoft.com/office/officeart/2005/8/layout/default"/>
    <dgm:cxn modelId="{EED9D094-C372-4FBA-B655-506BA958C54A}" type="presOf" srcId="{B1019034-5543-4462-A8BD-8E8B876012B6}" destId="{BEBBC979-6357-4C45-8F08-BE03012E4611}" srcOrd="0" destOrd="0" presId="urn:microsoft.com/office/officeart/2005/8/layout/default"/>
    <dgm:cxn modelId="{D0CBD997-AA39-45B7-B69E-7897BFD30C61}" type="presOf" srcId="{E621A112-5053-4BED-A29F-2A8843DE086B}" destId="{974F1B96-F762-42C0-9CEE-B5C55D4BE4D6}" srcOrd="0" destOrd="0" presId="urn:microsoft.com/office/officeart/2005/8/layout/default"/>
    <dgm:cxn modelId="{AF289CA7-D097-445F-86FE-E3CDCD5EEF1F}" type="presOf" srcId="{929B3DEF-DBBF-4D45-AD15-94ADF9FE96D2}" destId="{180DCBC8-5BDA-4A5C-98FF-5042580429D2}" srcOrd="0" destOrd="0" presId="urn:microsoft.com/office/officeart/2005/8/layout/default"/>
    <dgm:cxn modelId="{52A804AC-8B28-4A41-9401-AB768DBCA70E}" srcId="{F6E59497-053A-4A59-8582-F1261312E2EE}" destId="{B1019034-5543-4462-A8BD-8E8B876012B6}" srcOrd="11" destOrd="0" parTransId="{F5C0CC52-F994-4CD3-9A6F-79444C436969}" sibTransId="{6E2040C0-3526-4FA2-A88B-987B41B1666A}"/>
    <dgm:cxn modelId="{4A24C6B1-B1AF-4C9E-847E-60EF157ECDD5}" srcId="{F6E59497-053A-4A59-8582-F1261312E2EE}" destId="{7F90D3EC-46A9-4A05-93A9-0124B04C4F4F}" srcOrd="8" destOrd="0" parTransId="{4DB0285F-E81D-45CF-BDB1-BD67F4522ABA}" sibTransId="{AEEE23B9-7D0E-4D14-900A-642B51C29BC5}"/>
    <dgm:cxn modelId="{F21277B9-BEFF-444F-BBFE-011FB1B45983}" type="presOf" srcId="{4763871C-C31B-405D-AF55-2EFC23862AB0}" destId="{2495CE56-8030-44E9-A5E1-33E3D0D94951}" srcOrd="0" destOrd="0" presId="urn:microsoft.com/office/officeart/2005/8/layout/default"/>
    <dgm:cxn modelId="{E8BDB4CA-CE40-434F-9CFE-9FF1BB992184}" srcId="{F6E59497-053A-4A59-8582-F1261312E2EE}" destId="{D09B9BF5-65B8-4A32-913F-9A73547B1AA8}" srcOrd="12" destOrd="0" parTransId="{43EDFFD5-CF40-4DE3-AF58-9CEF4CF26DC7}" sibTransId="{DDAEAEE4-0308-46BE-8A9F-6F12C0B25519}"/>
    <dgm:cxn modelId="{088C26D3-5F25-437D-AB30-64B5496FD2EE}" srcId="{F6E59497-053A-4A59-8582-F1261312E2EE}" destId="{2C5A07B1-C5B9-4156-AB4C-6E75B28C4ADC}" srcOrd="15" destOrd="0" parTransId="{36E864E3-1B96-4DAA-AF69-C9DEC45D6875}" sibTransId="{0235ABE3-44B0-4CAC-8B75-D7B5D3573D5F}"/>
    <dgm:cxn modelId="{A70FD9DD-E10B-4BEB-A104-5A6E1F6E964A}" srcId="{F6E59497-053A-4A59-8582-F1261312E2EE}" destId="{1F8D5E8C-E1C6-4495-B438-6A2B62B4AD49}" srcOrd="5" destOrd="0" parTransId="{EDC6BE4C-E70E-4092-BC02-398B420BD8A4}" sibTransId="{409A48E6-258A-4485-838A-60241223B461}"/>
    <dgm:cxn modelId="{5A272FE1-CD1E-4ED0-B61E-05522D6EC12A}" srcId="{F6E59497-053A-4A59-8582-F1261312E2EE}" destId="{E621A112-5053-4BED-A29F-2A8843DE086B}" srcOrd="2" destOrd="0" parTransId="{77A76B88-1067-461A-8757-FF8E26EC047F}" sibTransId="{C0B73FB4-2F88-4710-AA99-908677450439}"/>
    <dgm:cxn modelId="{7A078DE1-EC6B-491E-BCF4-D4165FBB62B1}" srcId="{F6E59497-053A-4A59-8582-F1261312E2EE}" destId="{929B3DEF-DBBF-4D45-AD15-94ADF9FE96D2}" srcOrd="9" destOrd="0" parTransId="{19D00695-0B0A-40E2-BB63-B7980CC97FF9}" sibTransId="{5DA2A725-7325-4B7C-915C-F51937203A8B}"/>
    <dgm:cxn modelId="{E79624E5-319A-4AA9-B416-D214AAA6C362}" type="presOf" srcId="{2C5A07B1-C5B9-4156-AB4C-6E75B28C4ADC}" destId="{5F2D8DAF-0050-4B7F-A8CA-BF27731BED75}" srcOrd="0" destOrd="0" presId="urn:microsoft.com/office/officeart/2005/8/layout/default"/>
    <dgm:cxn modelId="{654AF0EA-901B-4BA5-BFDD-FC8FD8C789AB}" type="presOf" srcId="{1F8D5E8C-E1C6-4495-B438-6A2B62B4AD49}" destId="{191ACEC1-702F-435E-946A-29460E859830}" srcOrd="0" destOrd="0" presId="urn:microsoft.com/office/officeart/2005/8/layout/default"/>
    <dgm:cxn modelId="{F2D646F5-62F2-45AD-A669-EC5C1462BAE3}" type="presOf" srcId="{F6E59497-053A-4A59-8582-F1261312E2EE}" destId="{4542277A-F910-44D4-9951-E6875DB7A4A2}" srcOrd="0" destOrd="0" presId="urn:microsoft.com/office/officeart/2005/8/layout/default"/>
    <dgm:cxn modelId="{BBA52FF8-EA2C-4E9D-BB25-5249D3B9DBAE}" type="presOf" srcId="{32034BA2-A192-4A0E-9D94-94B9D3D16B01}" destId="{8BB6352C-5D5D-4308-9171-C017D7F2A6CF}" srcOrd="0" destOrd="0" presId="urn:microsoft.com/office/officeart/2005/8/layout/default"/>
    <dgm:cxn modelId="{1E0CAA4F-2FA8-4D3A-888A-7B59529F35E4}" type="presParOf" srcId="{4542277A-F910-44D4-9951-E6875DB7A4A2}" destId="{FDA0AE0A-457B-4EC6-AD76-1DB5949D14C4}" srcOrd="0" destOrd="0" presId="urn:microsoft.com/office/officeart/2005/8/layout/default"/>
    <dgm:cxn modelId="{8AA47A68-BDFC-4CC0-8B7E-01EDECCB9EC6}" type="presParOf" srcId="{4542277A-F910-44D4-9951-E6875DB7A4A2}" destId="{31021820-24FF-4BF8-A573-38CAE2B8FFBC}" srcOrd="1" destOrd="0" presId="urn:microsoft.com/office/officeart/2005/8/layout/default"/>
    <dgm:cxn modelId="{255BA9A5-D1E6-412F-92B2-5D0295B414B1}" type="presParOf" srcId="{4542277A-F910-44D4-9951-E6875DB7A4A2}" destId="{DCE4BB3C-307C-4F17-8987-C15FDAAFD6BA}" srcOrd="2" destOrd="0" presId="urn:microsoft.com/office/officeart/2005/8/layout/default"/>
    <dgm:cxn modelId="{217D76A0-FD3B-4E1F-A868-9B2EC0CF5ED8}" type="presParOf" srcId="{4542277A-F910-44D4-9951-E6875DB7A4A2}" destId="{90FAF38D-1BFA-49CD-9486-F41D459C15DA}" srcOrd="3" destOrd="0" presId="urn:microsoft.com/office/officeart/2005/8/layout/default"/>
    <dgm:cxn modelId="{15FAA377-B414-4C99-B53D-EE0DD3BEF01F}" type="presParOf" srcId="{4542277A-F910-44D4-9951-E6875DB7A4A2}" destId="{974F1B96-F762-42C0-9CEE-B5C55D4BE4D6}" srcOrd="4" destOrd="0" presId="urn:microsoft.com/office/officeart/2005/8/layout/default"/>
    <dgm:cxn modelId="{1E565996-A838-498B-A99D-DB9D7E8A9676}" type="presParOf" srcId="{4542277A-F910-44D4-9951-E6875DB7A4A2}" destId="{63DEBEC1-2F9D-4F46-B3B1-9ED2F5EB20D3}" srcOrd="5" destOrd="0" presId="urn:microsoft.com/office/officeart/2005/8/layout/default"/>
    <dgm:cxn modelId="{14F1311D-F96F-4945-911F-F8F5FD1D8E3D}" type="presParOf" srcId="{4542277A-F910-44D4-9951-E6875DB7A4A2}" destId="{8CA0F2E3-F25F-4847-9DAD-ADBD11671D7B}" srcOrd="6" destOrd="0" presId="urn:microsoft.com/office/officeart/2005/8/layout/default"/>
    <dgm:cxn modelId="{B4F32572-FC70-41B7-A350-04D47E07F390}" type="presParOf" srcId="{4542277A-F910-44D4-9951-E6875DB7A4A2}" destId="{38935695-55FE-4F99-BCD4-BC50D3373D47}" srcOrd="7" destOrd="0" presId="urn:microsoft.com/office/officeart/2005/8/layout/default"/>
    <dgm:cxn modelId="{2F0EEEDF-B42D-49CF-A2CD-562ED63244DC}" type="presParOf" srcId="{4542277A-F910-44D4-9951-E6875DB7A4A2}" destId="{BA036B66-2FBF-4AEC-87F3-B478ED16053C}" srcOrd="8" destOrd="0" presId="urn:microsoft.com/office/officeart/2005/8/layout/default"/>
    <dgm:cxn modelId="{2057231F-84D1-41FA-B56C-908C134C2E3D}" type="presParOf" srcId="{4542277A-F910-44D4-9951-E6875DB7A4A2}" destId="{C481EAFA-43CC-4A2D-BE61-EFDAF0ABC252}" srcOrd="9" destOrd="0" presId="urn:microsoft.com/office/officeart/2005/8/layout/default"/>
    <dgm:cxn modelId="{00A6FE1B-CF81-4DC0-9328-10E56E5AD613}" type="presParOf" srcId="{4542277A-F910-44D4-9951-E6875DB7A4A2}" destId="{191ACEC1-702F-435E-946A-29460E859830}" srcOrd="10" destOrd="0" presId="urn:microsoft.com/office/officeart/2005/8/layout/default"/>
    <dgm:cxn modelId="{F691513B-61AE-4E6F-88E7-808369335A87}" type="presParOf" srcId="{4542277A-F910-44D4-9951-E6875DB7A4A2}" destId="{E1CA40F3-4B1E-46A6-9577-6F9964848B16}" srcOrd="11" destOrd="0" presId="urn:microsoft.com/office/officeart/2005/8/layout/default"/>
    <dgm:cxn modelId="{98458908-B837-4996-9DC7-E3F73C1CAAE6}" type="presParOf" srcId="{4542277A-F910-44D4-9951-E6875DB7A4A2}" destId="{2495CE56-8030-44E9-A5E1-33E3D0D94951}" srcOrd="12" destOrd="0" presId="urn:microsoft.com/office/officeart/2005/8/layout/default"/>
    <dgm:cxn modelId="{34B32651-7E05-4D00-8F70-F24338B1BED8}" type="presParOf" srcId="{4542277A-F910-44D4-9951-E6875DB7A4A2}" destId="{5B66FE76-9BEC-444E-B920-16DBE1E392F0}" srcOrd="13" destOrd="0" presId="urn:microsoft.com/office/officeart/2005/8/layout/default"/>
    <dgm:cxn modelId="{0C5E74AA-C441-438B-A15C-F41FB8A54F1B}" type="presParOf" srcId="{4542277A-F910-44D4-9951-E6875DB7A4A2}" destId="{06F917BF-89F1-4447-9405-55F9A0458228}" srcOrd="14" destOrd="0" presId="urn:microsoft.com/office/officeart/2005/8/layout/default"/>
    <dgm:cxn modelId="{0F71A90F-9754-4343-9156-777905C6185C}" type="presParOf" srcId="{4542277A-F910-44D4-9951-E6875DB7A4A2}" destId="{E63B4C5E-E9D4-4900-81F2-F5F51F20D694}" srcOrd="15" destOrd="0" presId="urn:microsoft.com/office/officeart/2005/8/layout/default"/>
    <dgm:cxn modelId="{5360FE6B-D151-466E-BDBF-0F4A74FE3B8E}" type="presParOf" srcId="{4542277A-F910-44D4-9951-E6875DB7A4A2}" destId="{0C21656B-1107-478B-8EFA-A18D5AC2C84D}" srcOrd="16" destOrd="0" presId="urn:microsoft.com/office/officeart/2005/8/layout/default"/>
    <dgm:cxn modelId="{47A70CE8-51D2-46CD-A777-133205DE04B6}" type="presParOf" srcId="{4542277A-F910-44D4-9951-E6875DB7A4A2}" destId="{920E6AB9-0FF4-45D5-9227-357466656A46}" srcOrd="17" destOrd="0" presId="urn:microsoft.com/office/officeart/2005/8/layout/default"/>
    <dgm:cxn modelId="{99466129-8E14-401E-9DA8-8FF01493FB40}" type="presParOf" srcId="{4542277A-F910-44D4-9951-E6875DB7A4A2}" destId="{180DCBC8-5BDA-4A5C-98FF-5042580429D2}" srcOrd="18" destOrd="0" presId="urn:microsoft.com/office/officeart/2005/8/layout/default"/>
    <dgm:cxn modelId="{740999CA-9EC5-44DF-BAB4-B382D5628FA7}" type="presParOf" srcId="{4542277A-F910-44D4-9951-E6875DB7A4A2}" destId="{CDDC649D-6C78-4693-BE09-F6C74233A067}" srcOrd="19" destOrd="0" presId="urn:microsoft.com/office/officeart/2005/8/layout/default"/>
    <dgm:cxn modelId="{157CFC08-76E2-47C4-9B47-E350DDA86BF5}" type="presParOf" srcId="{4542277A-F910-44D4-9951-E6875DB7A4A2}" destId="{8BB6352C-5D5D-4308-9171-C017D7F2A6CF}" srcOrd="20" destOrd="0" presId="urn:microsoft.com/office/officeart/2005/8/layout/default"/>
    <dgm:cxn modelId="{AF940FD1-4396-4013-82A6-A9A5EBF6F251}" type="presParOf" srcId="{4542277A-F910-44D4-9951-E6875DB7A4A2}" destId="{2F187A48-1E8A-4029-8183-D059146F6976}" srcOrd="21" destOrd="0" presId="urn:microsoft.com/office/officeart/2005/8/layout/default"/>
    <dgm:cxn modelId="{6BC7B6CD-A77C-4269-8E0C-1CEC7984ED54}" type="presParOf" srcId="{4542277A-F910-44D4-9951-E6875DB7A4A2}" destId="{BEBBC979-6357-4C45-8F08-BE03012E4611}" srcOrd="22" destOrd="0" presId="urn:microsoft.com/office/officeart/2005/8/layout/default"/>
    <dgm:cxn modelId="{BA624A6D-B765-4FEB-ABE6-9AB56ADB5E17}" type="presParOf" srcId="{4542277A-F910-44D4-9951-E6875DB7A4A2}" destId="{3CA48A49-D3A3-483D-AEE6-341ED3D46EB6}" srcOrd="23" destOrd="0" presId="urn:microsoft.com/office/officeart/2005/8/layout/default"/>
    <dgm:cxn modelId="{0A5F9431-11A6-4C24-B01A-D1309D3934D6}" type="presParOf" srcId="{4542277A-F910-44D4-9951-E6875DB7A4A2}" destId="{946F523E-43CA-42F9-AF28-F6103464AD30}" srcOrd="24" destOrd="0" presId="urn:microsoft.com/office/officeart/2005/8/layout/default"/>
    <dgm:cxn modelId="{0899C99B-2A96-4284-B0D5-4C2C1C4BAE13}" type="presParOf" srcId="{4542277A-F910-44D4-9951-E6875DB7A4A2}" destId="{EADFFC02-655B-4DDD-BFFD-B06C41908768}" srcOrd="25" destOrd="0" presId="urn:microsoft.com/office/officeart/2005/8/layout/default"/>
    <dgm:cxn modelId="{FF36B31F-F8EF-4737-8C1F-2318AF9BB5F5}" type="presParOf" srcId="{4542277A-F910-44D4-9951-E6875DB7A4A2}" destId="{2EAFD9A8-6955-48A0-95B6-4E5D957D7FDA}" srcOrd="26" destOrd="0" presId="urn:microsoft.com/office/officeart/2005/8/layout/default"/>
    <dgm:cxn modelId="{7A9B04EF-C28F-4FA0-ADA1-2A0FCA32D05C}" type="presParOf" srcId="{4542277A-F910-44D4-9951-E6875DB7A4A2}" destId="{8717C098-FF1A-480A-BDF6-F42B45CAA1E4}" srcOrd="27" destOrd="0" presId="urn:microsoft.com/office/officeart/2005/8/layout/default"/>
    <dgm:cxn modelId="{FD154735-DFE4-4946-A630-8F40C2C955D6}" type="presParOf" srcId="{4542277A-F910-44D4-9951-E6875DB7A4A2}" destId="{EE59AB72-45F4-4CE3-AC66-10CA1F0E6AD4}" srcOrd="28" destOrd="0" presId="urn:microsoft.com/office/officeart/2005/8/layout/default"/>
    <dgm:cxn modelId="{E4AF8882-4273-4642-BA41-EAF432B812A4}" type="presParOf" srcId="{4542277A-F910-44D4-9951-E6875DB7A4A2}" destId="{FD523D26-E820-470B-BF44-3A692F17507E}" srcOrd="29" destOrd="0" presId="urn:microsoft.com/office/officeart/2005/8/layout/default"/>
    <dgm:cxn modelId="{7D5DDDAD-00D1-4F51-A770-61785AA10DC6}" type="presParOf" srcId="{4542277A-F910-44D4-9951-E6875DB7A4A2}" destId="{5F2D8DAF-0050-4B7F-A8CA-BF27731BED75}" srcOrd="3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4511453-E4C1-4566-A1BE-E1B3A969FAA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074D578-C1F5-42F5-9F7C-2733903435B4}">
      <dgm:prSet/>
      <dgm:spPr/>
      <dgm:t>
        <a:bodyPr/>
        <a:lstStyle/>
        <a:p>
          <a:r>
            <a:rPr lang="en-GB"/>
            <a:t>Low oxygen sensors are located in the CBE laboratories where LN2 is in use.</a:t>
          </a:r>
          <a:endParaRPr lang="en-US"/>
        </a:p>
      </dgm:t>
    </dgm:pt>
    <dgm:pt modelId="{3DA7F67E-9FBE-46FF-8377-2369A81AB9CA}" type="parTrans" cxnId="{7F46688B-FF0D-4F97-8EDB-5CD9F028B1BA}">
      <dgm:prSet/>
      <dgm:spPr/>
      <dgm:t>
        <a:bodyPr/>
        <a:lstStyle/>
        <a:p>
          <a:endParaRPr lang="en-US"/>
        </a:p>
      </dgm:t>
    </dgm:pt>
    <dgm:pt modelId="{FC253DB8-9A8D-4522-BB01-800B634CAE20}" type="sibTrans" cxnId="{7F46688B-FF0D-4F97-8EDB-5CD9F028B1BA}">
      <dgm:prSet/>
      <dgm:spPr/>
      <dgm:t>
        <a:bodyPr/>
        <a:lstStyle/>
        <a:p>
          <a:endParaRPr lang="en-US"/>
        </a:p>
      </dgm:t>
    </dgm:pt>
    <dgm:pt modelId="{B6C58299-D076-42A2-AD23-7C239D7832E2}">
      <dgm:prSet/>
      <dgm:spPr/>
      <dgm:t>
        <a:bodyPr/>
        <a:lstStyle/>
        <a:p>
          <a:r>
            <a:rPr lang="en-GB"/>
            <a:t>They provide continuous O2 monitoring. The sensors will alarm when there is a depletion of oxygen in the laboratory.</a:t>
          </a:r>
          <a:endParaRPr lang="en-US"/>
        </a:p>
      </dgm:t>
    </dgm:pt>
    <dgm:pt modelId="{4D062DC7-1D0D-45C2-BFE3-C23154650ABA}" type="parTrans" cxnId="{0AB2AE6A-9F7F-4BC5-9069-6F8629DA589B}">
      <dgm:prSet/>
      <dgm:spPr/>
      <dgm:t>
        <a:bodyPr/>
        <a:lstStyle/>
        <a:p>
          <a:endParaRPr lang="en-US"/>
        </a:p>
      </dgm:t>
    </dgm:pt>
    <dgm:pt modelId="{3AF6916B-D7EE-478D-ACAC-BFA266EE5EA8}" type="sibTrans" cxnId="{0AB2AE6A-9F7F-4BC5-9069-6F8629DA589B}">
      <dgm:prSet/>
      <dgm:spPr/>
      <dgm:t>
        <a:bodyPr/>
        <a:lstStyle/>
        <a:p>
          <a:endParaRPr lang="en-US"/>
        </a:p>
      </dgm:t>
    </dgm:pt>
    <dgm:pt modelId="{FD2E4BD5-7E2D-4029-81A5-581B5FDDAACD}">
      <dgm:prSet/>
      <dgm:spPr/>
      <dgm:t>
        <a:bodyPr/>
        <a:lstStyle/>
        <a:p>
          <a:r>
            <a:rPr lang="en-GB" dirty="0"/>
            <a:t>Control measures must be put in place to increase oxygen concentration i.e. increasing ventilation or decreasing the quantity of LN2 used in the laboratory.</a:t>
          </a:r>
          <a:endParaRPr lang="en-US" dirty="0"/>
        </a:p>
      </dgm:t>
    </dgm:pt>
    <dgm:pt modelId="{32F185EA-50C6-4B3F-9DE1-C8EB9D8DF7D6}" type="parTrans" cxnId="{3AC4A226-4ED6-417E-944B-ABDE19BBA57A}">
      <dgm:prSet/>
      <dgm:spPr/>
      <dgm:t>
        <a:bodyPr/>
        <a:lstStyle/>
        <a:p>
          <a:endParaRPr lang="en-US"/>
        </a:p>
      </dgm:t>
    </dgm:pt>
    <dgm:pt modelId="{D44A27D1-3264-41E4-BEC1-AA6941E50441}" type="sibTrans" cxnId="{3AC4A226-4ED6-417E-944B-ABDE19BBA57A}">
      <dgm:prSet/>
      <dgm:spPr/>
      <dgm:t>
        <a:bodyPr/>
        <a:lstStyle/>
        <a:p>
          <a:endParaRPr lang="en-US"/>
        </a:p>
      </dgm:t>
    </dgm:pt>
    <dgm:pt modelId="{91F147BE-8422-4D04-AE87-0E5F9053C542}">
      <dgm:prSet/>
      <dgm:spPr/>
      <dgm:t>
        <a:bodyPr/>
        <a:lstStyle/>
        <a:p>
          <a:r>
            <a:rPr lang="en-GB" dirty="0"/>
            <a:t>If the low oxygen alarm is activated:</a:t>
          </a:r>
          <a:endParaRPr lang="en-US" dirty="0"/>
        </a:p>
      </dgm:t>
    </dgm:pt>
    <dgm:pt modelId="{5160A16A-7F03-4628-BF42-6B827A03B789}" type="parTrans" cxnId="{3487EB79-7C0E-415E-957F-2EBC466F1ECB}">
      <dgm:prSet/>
      <dgm:spPr/>
      <dgm:t>
        <a:bodyPr/>
        <a:lstStyle/>
        <a:p>
          <a:endParaRPr lang="en-US"/>
        </a:p>
      </dgm:t>
    </dgm:pt>
    <dgm:pt modelId="{8FFB806F-8763-4F93-ABAF-938E5CFD67DE}" type="sibTrans" cxnId="{3487EB79-7C0E-415E-957F-2EBC466F1ECB}">
      <dgm:prSet/>
      <dgm:spPr/>
      <dgm:t>
        <a:bodyPr/>
        <a:lstStyle/>
        <a:p>
          <a:endParaRPr lang="en-US"/>
        </a:p>
      </dgm:t>
    </dgm:pt>
    <dgm:pt modelId="{7E47BF56-F6DD-4E1D-A676-98BC0CF8A99D}">
      <dgm:prSet/>
      <dgm:spPr/>
      <dgm:t>
        <a:bodyPr/>
        <a:lstStyle/>
        <a:p>
          <a:r>
            <a:rPr lang="en-GB" dirty="0"/>
            <a:t>Laboratory should be evacuated.</a:t>
          </a:r>
          <a:endParaRPr lang="en-US" dirty="0"/>
        </a:p>
      </dgm:t>
    </dgm:pt>
    <dgm:pt modelId="{81FEF852-0216-4CE6-8208-37031FB5DDF0}" type="parTrans" cxnId="{040D7B23-4F07-493E-ADA8-48006FF61C72}">
      <dgm:prSet/>
      <dgm:spPr/>
      <dgm:t>
        <a:bodyPr/>
        <a:lstStyle/>
        <a:p>
          <a:endParaRPr lang="en-US"/>
        </a:p>
      </dgm:t>
    </dgm:pt>
    <dgm:pt modelId="{B9694DE8-4863-4F70-9028-514A0B522D9F}" type="sibTrans" cxnId="{040D7B23-4F07-493E-ADA8-48006FF61C72}">
      <dgm:prSet/>
      <dgm:spPr/>
      <dgm:t>
        <a:bodyPr/>
        <a:lstStyle/>
        <a:p>
          <a:endParaRPr lang="en-US"/>
        </a:p>
      </dgm:t>
    </dgm:pt>
    <dgm:pt modelId="{B7D0BBCD-C05B-42E8-B1E5-26FA3770682A}">
      <dgm:prSet/>
      <dgm:spPr/>
      <dgm:t>
        <a:bodyPr/>
        <a:lstStyle/>
        <a:p>
          <a:r>
            <a:rPr lang="en-GB"/>
            <a:t>Leave the laboratory door propped open.</a:t>
          </a:r>
          <a:endParaRPr lang="en-US"/>
        </a:p>
      </dgm:t>
    </dgm:pt>
    <dgm:pt modelId="{4BA85DDF-5DC9-4E33-8BC9-F73F430970BD}" type="parTrans" cxnId="{41B06834-DF34-4748-8119-BA9606BA576A}">
      <dgm:prSet/>
      <dgm:spPr/>
      <dgm:t>
        <a:bodyPr/>
        <a:lstStyle/>
        <a:p>
          <a:endParaRPr lang="en-US"/>
        </a:p>
      </dgm:t>
    </dgm:pt>
    <dgm:pt modelId="{611745DE-1040-4486-ADDB-24155B54755A}" type="sibTrans" cxnId="{41B06834-DF34-4748-8119-BA9606BA576A}">
      <dgm:prSet/>
      <dgm:spPr/>
      <dgm:t>
        <a:bodyPr/>
        <a:lstStyle/>
        <a:p>
          <a:endParaRPr lang="en-US"/>
        </a:p>
      </dgm:t>
    </dgm:pt>
    <dgm:pt modelId="{FFCF442D-B4C3-4636-AC14-5461ED272F86}">
      <dgm:prSet/>
      <dgm:spPr/>
      <dgm:t>
        <a:bodyPr/>
        <a:lstStyle/>
        <a:p>
          <a:r>
            <a:rPr lang="en-GB" dirty="0"/>
            <a:t>Prevent anybody from entering until the alarm has stopped.</a:t>
          </a:r>
          <a:endParaRPr lang="en-US" dirty="0"/>
        </a:p>
      </dgm:t>
    </dgm:pt>
    <dgm:pt modelId="{F6C7BF54-B028-4959-B1A4-FCD6B32339A1}" type="parTrans" cxnId="{BA6E7AA0-12B1-403F-ADA1-C8E9EF2B2802}">
      <dgm:prSet/>
      <dgm:spPr/>
      <dgm:t>
        <a:bodyPr/>
        <a:lstStyle/>
        <a:p>
          <a:endParaRPr lang="en-US"/>
        </a:p>
      </dgm:t>
    </dgm:pt>
    <dgm:pt modelId="{A7F32458-A229-4C06-9331-35B57EC82CD3}" type="sibTrans" cxnId="{BA6E7AA0-12B1-403F-ADA1-C8E9EF2B2802}">
      <dgm:prSet/>
      <dgm:spPr/>
      <dgm:t>
        <a:bodyPr/>
        <a:lstStyle/>
        <a:p>
          <a:endParaRPr lang="en-US"/>
        </a:p>
      </dgm:t>
    </dgm:pt>
    <dgm:pt modelId="{3C56DEBA-9142-4D4C-AA41-51F84E85EB65}">
      <dgm:prSet/>
      <dgm:spPr/>
      <dgm:t>
        <a:bodyPr/>
        <a:lstStyle/>
        <a:p>
          <a:r>
            <a:rPr lang="en-GB"/>
            <a:t>Contact the Laboratory Manager or Area Safety Advisor immediately.</a:t>
          </a:r>
          <a:endParaRPr lang="en-US"/>
        </a:p>
      </dgm:t>
    </dgm:pt>
    <dgm:pt modelId="{1C46C622-5521-4825-97A8-36515A910645}" type="parTrans" cxnId="{E834C61A-152B-4F80-BE74-6BB6BF1B1735}">
      <dgm:prSet/>
      <dgm:spPr/>
      <dgm:t>
        <a:bodyPr/>
        <a:lstStyle/>
        <a:p>
          <a:endParaRPr lang="en-US"/>
        </a:p>
      </dgm:t>
    </dgm:pt>
    <dgm:pt modelId="{635E15EE-8460-4967-A8AA-7113566C4307}" type="sibTrans" cxnId="{E834C61A-152B-4F80-BE74-6BB6BF1B1735}">
      <dgm:prSet/>
      <dgm:spPr/>
      <dgm:t>
        <a:bodyPr/>
        <a:lstStyle/>
        <a:p>
          <a:endParaRPr lang="en-US"/>
        </a:p>
      </dgm:t>
    </dgm:pt>
    <dgm:pt modelId="{BAFAF10E-479B-4C79-8B0B-DFFEA7A4279A}" type="pres">
      <dgm:prSet presAssocID="{64511453-E4C1-4566-A1BE-E1B3A969FAA8}" presName="root" presStyleCnt="0">
        <dgm:presLayoutVars>
          <dgm:dir/>
          <dgm:resizeHandles val="exact"/>
        </dgm:presLayoutVars>
      </dgm:prSet>
      <dgm:spPr/>
    </dgm:pt>
    <dgm:pt modelId="{705D4F40-54BB-4CF5-BDBA-104CD1904C2F}" type="pres">
      <dgm:prSet presAssocID="{3074D578-C1F5-42F5-9F7C-2733903435B4}" presName="compNode" presStyleCnt="0"/>
      <dgm:spPr/>
    </dgm:pt>
    <dgm:pt modelId="{153827E2-9775-4E9A-93E4-FD27A7F5D5EF}" type="pres">
      <dgm:prSet presAssocID="{3074D578-C1F5-42F5-9F7C-2733903435B4}" presName="bgRect" presStyleLbl="bgShp" presStyleIdx="0" presStyleCnt="4"/>
      <dgm:spPr/>
    </dgm:pt>
    <dgm:pt modelId="{ABA7FDA0-80FC-44EF-A3EB-C1E39BEEF0D3}" type="pres">
      <dgm:prSet presAssocID="{3074D578-C1F5-42F5-9F7C-2733903435B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ientist"/>
        </a:ext>
      </dgm:extLst>
    </dgm:pt>
    <dgm:pt modelId="{1297A8A1-D5DF-43E8-9F23-4F2C8BE25E78}" type="pres">
      <dgm:prSet presAssocID="{3074D578-C1F5-42F5-9F7C-2733903435B4}" presName="spaceRect" presStyleCnt="0"/>
      <dgm:spPr/>
    </dgm:pt>
    <dgm:pt modelId="{88219F50-D63B-45D9-84F3-5121CE54C940}" type="pres">
      <dgm:prSet presAssocID="{3074D578-C1F5-42F5-9F7C-2733903435B4}" presName="parTx" presStyleLbl="revTx" presStyleIdx="0" presStyleCnt="5">
        <dgm:presLayoutVars>
          <dgm:chMax val="0"/>
          <dgm:chPref val="0"/>
        </dgm:presLayoutVars>
      </dgm:prSet>
      <dgm:spPr/>
    </dgm:pt>
    <dgm:pt modelId="{DF27F15E-21E7-49ED-A449-4538D9A4D680}" type="pres">
      <dgm:prSet presAssocID="{FC253DB8-9A8D-4522-BB01-800B634CAE20}" presName="sibTrans" presStyleCnt="0"/>
      <dgm:spPr/>
    </dgm:pt>
    <dgm:pt modelId="{58DA3B7B-0CFB-4518-A8CD-FEE2FFC9FE7F}" type="pres">
      <dgm:prSet presAssocID="{B6C58299-D076-42A2-AD23-7C239D7832E2}" presName="compNode" presStyleCnt="0"/>
      <dgm:spPr/>
    </dgm:pt>
    <dgm:pt modelId="{95AB56EC-0A1A-4BC8-B553-04E8FFFA4770}" type="pres">
      <dgm:prSet presAssocID="{B6C58299-D076-42A2-AD23-7C239D7832E2}" presName="bgRect" presStyleLbl="bgShp" presStyleIdx="1" presStyleCnt="4"/>
      <dgm:spPr/>
    </dgm:pt>
    <dgm:pt modelId="{706E47E7-09E2-4444-91A6-73DE1FF9D0C5}" type="pres">
      <dgm:prSet presAssocID="{B6C58299-D076-42A2-AD23-7C239D7832E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with Pulse"/>
        </a:ext>
      </dgm:extLst>
    </dgm:pt>
    <dgm:pt modelId="{103EF41F-9943-45CE-AE84-9348E903C965}" type="pres">
      <dgm:prSet presAssocID="{B6C58299-D076-42A2-AD23-7C239D7832E2}" presName="spaceRect" presStyleCnt="0"/>
      <dgm:spPr/>
    </dgm:pt>
    <dgm:pt modelId="{AC93DC5E-6FCA-4645-8F51-8CB1A0676791}" type="pres">
      <dgm:prSet presAssocID="{B6C58299-D076-42A2-AD23-7C239D7832E2}" presName="parTx" presStyleLbl="revTx" presStyleIdx="1" presStyleCnt="5">
        <dgm:presLayoutVars>
          <dgm:chMax val="0"/>
          <dgm:chPref val="0"/>
        </dgm:presLayoutVars>
      </dgm:prSet>
      <dgm:spPr/>
    </dgm:pt>
    <dgm:pt modelId="{7E4D4257-C2FA-43D2-BA53-5C92235A9A50}" type="pres">
      <dgm:prSet presAssocID="{3AF6916B-D7EE-478D-ACAC-BFA266EE5EA8}" presName="sibTrans" presStyleCnt="0"/>
      <dgm:spPr/>
    </dgm:pt>
    <dgm:pt modelId="{55FDF594-7264-4512-96D4-0CC0BEF22C22}" type="pres">
      <dgm:prSet presAssocID="{FD2E4BD5-7E2D-4029-81A5-581B5FDDAACD}" presName="compNode" presStyleCnt="0"/>
      <dgm:spPr/>
    </dgm:pt>
    <dgm:pt modelId="{B7C44F40-0789-4645-895B-DFCED86CCEB3}" type="pres">
      <dgm:prSet presAssocID="{FD2E4BD5-7E2D-4029-81A5-581B5FDDAACD}" presName="bgRect" presStyleLbl="bgShp" presStyleIdx="2" presStyleCnt="4"/>
      <dgm:spPr/>
    </dgm:pt>
    <dgm:pt modelId="{9573F760-5707-4889-A27C-05F90577BC1D}" type="pres">
      <dgm:prSet presAssocID="{FD2E4BD5-7E2D-4029-81A5-581B5FDDAAC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ungs"/>
        </a:ext>
      </dgm:extLst>
    </dgm:pt>
    <dgm:pt modelId="{9B78B8B4-7298-4D5A-BE97-AFE877EBF5BE}" type="pres">
      <dgm:prSet presAssocID="{FD2E4BD5-7E2D-4029-81A5-581B5FDDAACD}" presName="spaceRect" presStyleCnt="0"/>
      <dgm:spPr/>
    </dgm:pt>
    <dgm:pt modelId="{4FC3B86C-AA86-45F0-B22B-41A34AA0171B}" type="pres">
      <dgm:prSet presAssocID="{FD2E4BD5-7E2D-4029-81A5-581B5FDDAACD}" presName="parTx" presStyleLbl="revTx" presStyleIdx="2" presStyleCnt="5" custScaleY="122898">
        <dgm:presLayoutVars>
          <dgm:chMax val="0"/>
          <dgm:chPref val="0"/>
        </dgm:presLayoutVars>
      </dgm:prSet>
      <dgm:spPr/>
    </dgm:pt>
    <dgm:pt modelId="{D9F34E0E-FA85-45DB-89B3-AC766E8EBCC2}" type="pres">
      <dgm:prSet presAssocID="{D44A27D1-3264-41E4-BEC1-AA6941E50441}" presName="sibTrans" presStyleCnt="0"/>
      <dgm:spPr/>
    </dgm:pt>
    <dgm:pt modelId="{92259F54-112D-4593-BE90-C9D2C9FCD90D}" type="pres">
      <dgm:prSet presAssocID="{91F147BE-8422-4D04-AE87-0E5F9053C542}" presName="compNode" presStyleCnt="0"/>
      <dgm:spPr/>
    </dgm:pt>
    <dgm:pt modelId="{23769E51-155F-4BF5-A5C5-EA3951FE1CC3}" type="pres">
      <dgm:prSet presAssocID="{91F147BE-8422-4D04-AE87-0E5F9053C542}" presName="bgRect" presStyleLbl="bgShp" presStyleIdx="3" presStyleCnt="4" custScaleY="229405" custLinFactNeighborX="-521" custLinFactNeighborY="-2514"/>
      <dgm:spPr/>
    </dgm:pt>
    <dgm:pt modelId="{A1AB6755-164F-4DE1-9ED9-BD5DBF876037}" type="pres">
      <dgm:prSet presAssocID="{91F147BE-8422-4D04-AE87-0E5F9053C54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mbulance"/>
        </a:ext>
      </dgm:extLst>
    </dgm:pt>
    <dgm:pt modelId="{D3063935-A54F-49CB-959A-16CD9928E5D2}" type="pres">
      <dgm:prSet presAssocID="{91F147BE-8422-4D04-AE87-0E5F9053C542}" presName="spaceRect" presStyleCnt="0"/>
      <dgm:spPr/>
    </dgm:pt>
    <dgm:pt modelId="{45D2DFCD-15FF-42A9-B9C1-C8C655F81838}" type="pres">
      <dgm:prSet presAssocID="{91F147BE-8422-4D04-AE87-0E5F9053C542}" presName="parTx" presStyleLbl="revTx" presStyleIdx="3" presStyleCnt="5" custScaleY="245001">
        <dgm:presLayoutVars>
          <dgm:chMax val="0"/>
          <dgm:chPref val="0"/>
        </dgm:presLayoutVars>
      </dgm:prSet>
      <dgm:spPr/>
    </dgm:pt>
    <dgm:pt modelId="{A342A815-86B2-49E8-AAB5-90055501D6EA}" type="pres">
      <dgm:prSet presAssocID="{91F147BE-8422-4D04-AE87-0E5F9053C542}" presName="desTx" presStyleLbl="revTx" presStyleIdx="4" presStyleCnt="5" custScaleX="95651" custScaleY="135551">
        <dgm:presLayoutVars/>
      </dgm:prSet>
      <dgm:spPr/>
    </dgm:pt>
  </dgm:ptLst>
  <dgm:cxnLst>
    <dgm:cxn modelId="{C840330A-84A7-4FCA-81A3-AEFE93162885}" type="presOf" srcId="{FFCF442D-B4C3-4636-AC14-5461ED272F86}" destId="{A342A815-86B2-49E8-AAB5-90055501D6EA}" srcOrd="0" destOrd="2" presId="urn:microsoft.com/office/officeart/2018/2/layout/IconVerticalSolidList"/>
    <dgm:cxn modelId="{E834C61A-152B-4F80-BE74-6BB6BF1B1735}" srcId="{91F147BE-8422-4D04-AE87-0E5F9053C542}" destId="{3C56DEBA-9142-4D4C-AA41-51F84E85EB65}" srcOrd="3" destOrd="0" parTransId="{1C46C622-5521-4825-97A8-36515A910645}" sibTransId="{635E15EE-8460-4967-A8AA-7113566C4307}"/>
    <dgm:cxn modelId="{040D7B23-4F07-493E-ADA8-48006FF61C72}" srcId="{91F147BE-8422-4D04-AE87-0E5F9053C542}" destId="{7E47BF56-F6DD-4E1D-A676-98BC0CF8A99D}" srcOrd="0" destOrd="0" parTransId="{81FEF852-0216-4CE6-8208-37031FB5DDF0}" sibTransId="{B9694DE8-4863-4F70-9028-514A0B522D9F}"/>
    <dgm:cxn modelId="{3AC4A226-4ED6-417E-944B-ABDE19BBA57A}" srcId="{64511453-E4C1-4566-A1BE-E1B3A969FAA8}" destId="{FD2E4BD5-7E2D-4029-81A5-581B5FDDAACD}" srcOrd="2" destOrd="0" parTransId="{32F185EA-50C6-4B3F-9DE1-C8EB9D8DF7D6}" sibTransId="{D44A27D1-3264-41E4-BEC1-AA6941E50441}"/>
    <dgm:cxn modelId="{41B06834-DF34-4748-8119-BA9606BA576A}" srcId="{91F147BE-8422-4D04-AE87-0E5F9053C542}" destId="{B7D0BBCD-C05B-42E8-B1E5-26FA3770682A}" srcOrd="1" destOrd="0" parTransId="{4BA85DDF-5DC9-4E33-8BC9-F73F430970BD}" sibTransId="{611745DE-1040-4486-ADDB-24155B54755A}"/>
    <dgm:cxn modelId="{010D3235-964B-45AA-9A7B-E212E8CFEE25}" type="presOf" srcId="{3C56DEBA-9142-4D4C-AA41-51F84E85EB65}" destId="{A342A815-86B2-49E8-AAB5-90055501D6EA}" srcOrd="0" destOrd="3" presId="urn:microsoft.com/office/officeart/2018/2/layout/IconVerticalSolidList"/>
    <dgm:cxn modelId="{FF8FAD40-678C-44DB-8D7C-7020847D9A79}" type="presOf" srcId="{64511453-E4C1-4566-A1BE-E1B3A969FAA8}" destId="{BAFAF10E-479B-4C79-8B0B-DFFEA7A4279A}" srcOrd="0" destOrd="0" presId="urn:microsoft.com/office/officeart/2018/2/layout/IconVerticalSolidList"/>
    <dgm:cxn modelId="{82B9FC62-3ECA-46DA-BF61-5E017CE05881}" type="presOf" srcId="{FD2E4BD5-7E2D-4029-81A5-581B5FDDAACD}" destId="{4FC3B86C-AA86-45F0-B22B-41A34AA0171B}" srcOrd="0" destOrd="0" presId="urn:microsoft.com/office/officeart/2018/2/layout/IconVerticalSolidList"/>
    <dgm:cxn modelId="{0AB2AE6A-9F7F-4BC5-9069-6F8629DA589B}" srcId="{64511453-E4C1-4566-A1BE-E1B3A969FAA8}" destId="{B6C58299-D076-42A2-AD23-7C239D7832E2}" srcOrd="1" destOrd="0" parTransId="{4D062DC7-1D0D-45C2-BFE3-C23154650ABA}" sibTransId="{3AF6916B-D7EE-478D-ACAC-BFA266EE5EA8}"/>
    <dgm:cxn modelId="{09AA486B-F836-405A-86D9-6C35C6A52662}" type="presOf" srcId="{B6C58299-D076-42A2-AD23-7C239D7832E2}" destId="{AC93DC5E-6FCA-4645-8F51-8CB1A0676791}" srcOrd="0" destOrd="0" presId="urn:microsoft.com/office/officeart/2018/2/layout/IconVerticalSolidList"/>
    <dgm:cxn modelId="{A09D376D-D0AA-417A-BC08-A3B970087A08}" type="presOf" srcId="{7E47BF56-F6DD-4E1D-A676-98BC0CF8A99D}" destId="{A342A815-86B2-49E8-AAB5-90055501D6EA}" srcOrd="0" destOrd="0" presId="urn:microsoft.com/office/officeart/2018/2/layout/IconVerticalSolidList"/>
    <dgm:cxn modelId="{2C5D5C51-3498-43D7-A4C7-9F5FE6B341A5}" type="presOf" srcId="{91F147BE-8422-4D04-AE87-0E5F9053C542}" destId="{45D2DFCD-15FF-42A9-B9C1-C8C655F81838}" srcOrd="0" destOrd="0" presId="urn:microsoft.com/office/officeart/2018/2/layout/IconVerticalSolidList"/>
    <dgm:cxn modelId="{3487EB79-7C0E-415E-957F-2EBC466F1ECB}" srcId="{64511453-E4C1-4566-A1BE-E1B3A969FAA8}" destId="{91F147BE-8422-4D04-AE87-0E5F9053C542}" srcOrd="3" destOrd="0" parTransId="{5160A16A-7F03-4628-BF42-6B827A03B789}" sibTransId="{8FFB806F-8763-4F93-ABAF-938E5CFD67DE}"/>
    <dgm:cxn modelId="{7F46688B-FF0D-4F97-8EDB-5CD9F028B1BA}" srcId="{64511453-E4C1-4566-A1BE-E1B3A969FAA8}" destId="{3074D578-C1F5-42F5-9F7C-2733903435B4}" srcOrd="0" destOrd="0" parTransId="{3DA7F67E-9FBE-46FF-8377-2369A81AB9CA}" sibTransId="{FC253DB8-9A8D-4522-BB01-800B634CAE20}"/>
    <dgm:cxn modelId="{BA6E7AA0-12B1-403F-ADA1-C8E9EF2B2802}" srcId="{91F147BE-8422-4D04-AE87-0E5F9053C542}" destId="{FFCF442D-B4C3-4636-AC14-5461ED272F86}" srcOrd="2" destOrd="0" parTransId="{F6C7BF54-B028-4959-B1A4-FCD6B32339A1}" sibTransId="{A7F32458-A229-4C06-9331-35B57EC82CD3}"/>
    <dgm:cxn modelId="{FFB6A7B0-F478-4D34-9957-088092930C4B}" type="presOf" srcId="{B7D0BBCD-C05B-42E8-B1E5-26FA3770682A}" destId="{A342A815-86B2-49E8-AAB5-90055501D6EA}" srcOrd="0" destOrd="1" presId="urn:microsoft.com/office/officeart/2018/2/layout/IconVerticalSolidList"/>
    <dgm:cxn modelId="{4C4E5FCD-1C57-4D3D-87A4-CAB0199FB61C}" type="presOf" srcId="{3074D578-C1F5-42F5-9F7C-2733903435B4}" destId="{88219F50-D63B-45D9-84F3-5121CE54C940}" srcOrd="0" destOrd="0" presId="urn:microsoft.com/office/officeart/2018/2/layout/IconVerticalSolidList"/>
    <dgm:cxn modelId="{FDD8FD1D-9A3D-4733-8050-675B056773FD}" type="presParOf" srcId="{BAFAF10E-479B-4C79-8B0B-DFFEA7A4279A}" destId="{705D4F40-54BB-4CF5-BDBA-104CD1904C2F}" srcOrd="0" destOrd="0" presId="urn:microsoft.com/office/officeart/2018/2/layout/IconVerticalSolidList"/>
    <dgm:cxn modelId="{EE1E43F1-F31D-4337-ABDA-EDC90D0486B8}" type="presParOf" srcId="{705D4F40-54BB-4CF5-BDBA-104CD1904C2F}" destId="{153827E2-9775-4E9A-93E4-FD27A7F5D5EF}" srcOrd="0" destOrd="0" presId="urn:microsoft.com/office/officeart/2018/2/layout/IconVerticalSolidList"/>
    <dgm:cxn modelId="{62EC2ECA-9B23-4329-86B4-B9F6210A8556}" type="presParOf" srcId="{705D4F40-54BB-4CF5-BDBA-104CD1904C2F}" destId="{ABA7FDA0-80FC-44EF-A3EB-C1E39BEEF0D3}" srcOrd="1" destOrd="0" presId="urn:microsoft.com/office/officeart/2018/2/layout/IconVerticalSolidList"/>
    <dgm:cxn modelId="{6A71B4B8-778D-4B64-A79D-26BA80DB9A3A}" type="presParOf" srcId="{705D4F40-54BB-4CF5-BDBA-104CD1904C2F}" destId="{1297A8A1-D5DF-43E8-9F23-4F2C8BE25E78}" srcOrd="2" destOrd="0" presId="urn:microsoft.com/office/officeart/2018/2/layout/IconVerticalSolidList"/>
    <dgm:cxn modelId="{1FFBAB9E-C2F7-4FBF-BA33-4BC9C0C2E208}" type="presParOf" srcId="{705D4F40-54BB-4CF5-BDBA-104CD1904C2F}" destId="{88219F50-D63B-45D9-84F3-5121CE54C940}" srcOrd="3" destOrd="0" presId="urn:microsoft.com/office/officeart/2018/2/layout/IconVerticalSolidList"/>
    <dgm:cxn modelId="{4CEF082C-930B-4E16-B7D1-ABB2B0C2715F}" type="presParOf" srcId="{BAFAF10E-479B-4C79-8B0B-DFFEA7A4279A}" destId="{DF27F15E-21E7-49ED-A449-4538D9A4D680}" srcOrd="1" destOrd="0" presId="urn:microsoft.com/office/officeart/2018/2/layout/IconVerticalSolidList"/>
    <dgm:cxn modelId="{01842118-3798-423E-9586-41728FF8F40C}" type="presParOf" srcId="{BAFAF10E-479B-4C79-8B0B-DFFEA7A4279A}" destId="{58DA3B7B-0CFB-4518-A8CD-FEE2FFC9FE7F}" srcOrd="2" destOrd="0" presId="urn:microsoft.com/office/officeart/2018/2/layout/IconVerticalSolidList"/>
    <dgm:cxn modelId="{64C3985E-DCBD-449C-80E6-E7F7ED9D0F6B}" type="presParOf" srcId="{58DA3B7B-0CFB-4518-A8CD-FEE2FFC9FE7F}" destId="{95AB56EC-0A1A-4BC8-B553-04E8FFFA4770}" srcOrd="0" destOrd="0" presId="urn:microsoft.com/office/officeart/2018/2/layout/IconVerticalSolidList"/>
    <dgm:cxn modelId="{563657E5-6EA8-4623-AE28-D5823989C4A9}" type="presParOf" srcId="{58DA3B7B-0CFB-4518-A8CD-FEE2FFC9FE7F}" destId="{706E47E7-09E2-4444-91A6-73DE1FF9D0C5}" srcOrd="1" destOrd="0" presId="urn:microsoft.com/office/officeart/2018/2/layout/IconVerticalSolidList"/>
    <dgm:cxn modelId="{9545C0C7-E743-4F2F-B7D7-EAA06771BB2A}" type="presParOf" srcId="{58DA3B7B-0CFB-4518-A8CD-FEE2FFC9FE7F}" destId="{103EF41F-9943-45CE-AE84-9348E903C965}" srcOrd="2" destOrd="0" presId="urn:microsoft.com/office/officeart/2018/2/layout/IconVerticalSolidList"/>
    <dgm:cxn modelId="{84E8B59E-9AB1-4689-997E-7B2D4A2F269E}" type="presParOf" srcId="{58DA3B7B-0CFB-4518-A8CD-FEE2FFC9FE7F}" destId="{AC93DC5E-6FCA-4645-8F51-8CB1A0676791}" srcOrd="3" destOrd="0" presId="urn:microsoft.com/office/officeart/2018/2/layout/IconVerticalSolidList"/>
    <dgm:cxn modelId="{38F425E1-A04E-4551-BE76-26CECDB489B4}" type="presParOf" srcId="{BAFAF10E-479B-4C79-8B0B-DFFEA7A4279A}" destId="{7E4D4257-C2FA-43D2-BA53-5C92235A9A50}" srcOrd="3" destOrd="0" presId="urn:microsoft.com/office/officeart/2018/2/layout/IconVerticalSolidList"/>
    <dgm:cxn modelId="{D3F8F6CB-4217-4842-822F-EE8B8421CC01}" type="presParOf" srcId="{BAFAF10E-479B-4C79-8B0B-DFFEA7A4279A}" destId="{55FDF594-7264-4512-96D4-0CC0BEF22C22}" srcOrd="4" destOrd="0" presId="urn:microsoft.com/office/officeart/2018/2/layout/IconVerticalSolidList"/>
    <dgm:cxn modelId="{1E8C40BB-3CD6-42E6-8B9C-08DC186FDA49}" type="presParOf" srcId="{55FDF594-7264-4512-96D4-0CC0BEF22C22}" destId="{B7C44F40-0789-4645-895B-DFCED86CCEB3}" srcOrd="0" destOrd="0" presId="urn:microsoft.com/office/officeart/2018/2/layout/IconVerticalSolidList"/>
    <dgm:cxn modelId="{A0977DE1-6D0C-4A14-AF4F-59F168A3DF48}" type="presParOf" srcId="{55FDF594-7264-4512-96D4-0CC0BEF22C22}" destId="{9573F760-5707-4889-A27C-05F90577BC1D}" srcOrd="1" destOrd="0" presId="urn:microsoft.com/office/officeart/2018/2/layout/IconVerticalSolidList"/>
    <dgm:cxn modelId="{BDBDD480-0899-4C8E-9899-B240F3C5E19E}" type="presParOf" srcId="{55FDF594-7264-4512-96D4-0CC0BEF22C22}" destId="{9B78B8B4-7298-4D5A-BE97-AFE877EBF5BE}" srcOrd="2" destOrd="0" presId="urn:microsoft.com/office/officeart/2018/2/layout/IconVerticalSolidList"/>
    <dgm:cxn modelId="{74E3E17E-4283-46F3-BB8F-70A6E9D43240}" type="presParOf" srcId="{55FDF594-7264-4512-96D4-0CC0BEF22C22}" destId="{4FC3B86C-AA86-45F0-B22B-41A34AA0171B}" srcOrd="3" destOrd="0" presId="urn:microsoft.com/office/officeart/2018/2/layout/IconVerticalSolidList"/>
    <dgm:cxn modelId="{1C680DA2-763A-46F2-B512-CD22CD6ECF2F}" type="presParOf" srcId="{BAFAF10E-479B-4C79-8B0B-DFFEA7A4279A}" destId="{D9F34E0E-FA85-45DB-89B3-AC766E8EBCC2}" srcOrd="5" destOrd="0" presId="urn:microsoft.com/office/officeart/2018/2/layout/IconVerticalSolidList"/>
    <dgm:cxn modelId="{74DD6544-2E26-408A-9E95-BFA6920C6843}" type="presParOf" srcId="{BAFAF10E-479B-4C79-8B0B-DFFEA7A4279A}" destId="{92259F54-112D-4593-BE90-C9D2C9FCD90D}" srcOrd="6" destOrd="0" presId="urn:microsoft.com/office/officeart/2018/2/layout/IconVerticalSolidList"/>
    <dgm:cxn modelId="{D61D30F5-B940-4AF9-BD06-3953738F56C0}" type="presParOf" srcId="{92259F54-112D-4593-BE90-C9D2C9FCD90D}" destId="{23769E51-155F-4BF5-A5C5-EA3951FE1CC3}" srcOrd="0" destOrd="0" presId="urn:microsoft.com/office/officeart/2018/2/layout/IconVerticalSolidList"/>
    <dgm:cxn modelId="{9B41B9BA-495F-4538-B055-713AE0F6DCD4}" type="presParOf" srcId="{92259F54-112D-4593-BE90-C9D2C9FCD90D}" destId="{A1AB6755-164F-4DE1-9ED9-BD5DBF876037}" srcOrd="1" destOrd="0" presId="urn:microsoft.com/office/officeart/2018/2/layout/IconVerticalSolidList"/>
    <dgm:cxn modelId="{E6A4EC8B-17D5-47C5-B862-868B092CD0C7}" type="presParOf" srcId="{92259F54-112D-4593-BE90-C9D2C9FCD90D}" destId="{D3063935-A54F-49CB-959A-16CD9928E5D2}" srcOrd="2" destOrd="0" presId="urn:microsoft.com/office/officeart/2018/2/layout/IconVerticalSolidList"/>
    <dgm:cxn modelId="{79DF7D0F-8349-4C87-B020-AD62E1CE65C8}" type="presParOf" srcId="{92259F54-112D-4593-BE90-C9D2C9FCD90D}" destId="{45D2DFCD-15FF-42A9-B9C1-C8C655F81838}" srcOrd="3" destOrd="0" presId="urn:microsoft.com/office/officeart/2018/2/layout/IconVerticalSolidList"/>
    <dgm:cxn modelId="{C09F91D4-B58F-4AD6-AE8F-9F0EA099F5C9}" type="presParOf" srcId="{92259F54-112D-4593-BE90-C9D2C9FCD90D}" destId="{A342A815-86B2-49E8-AAB5-90055501D6EA}"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34263-57B0-434F-8471-08580089B43B}">
      <dsp:nvSpPr>
        <dsp:cNvPr id="0" name=""/>
        <dsp:cNvSpPr/>
      </dsp:nvSpPr>
      <dsp:spPr>
        <a:xfrm>
          <a:off x="118221" y="259394"/>
          <a:ext cx="997668" cy="99766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9E385F-1BAE-4B1A-A535-678D95561F76}">
      <dsp:nvSpPr>
        <dsp:cNvPr id="0" name=""/>
        <dsp:cNvSpPr/>
      </dsp:nvSpPr>
      <dsp:spPr>
        <a:xfrm>
          <a:off x="327732" y="468905"/>
          <a:ext cx="578647" cy="5786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5A3B38-EBC4-47E6-AD90-3DDD65C31270}">
      <dsp:nvSpPr>
        <dsp:cNvPr id="0" name=""/>
        <dsp:cNvSpPr/>
      </dsp:nvSpPr>
      <dsp:spPr>
        <a:xfrm>
          <a:off x="1329675" y="259394"/>
          <a:ext cx="2351646" cy="997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dirty="0"/>
            <a:t>The Laboratory Manager, or deputy, must be informed of any prior appointments . Any unexpected visitors must also report to the Laboratory Manager in case of any adverse events occurring that day. </a:t>
          </a:r>
          <a:endParaRPr lang="en-US" sz="1100" kern="1200" dirty="0"/>
        </a:p>
      </dsp:txBody>
      <dsp:txXfrm>
        <a:off x="1329675" y="259394"/>
        <a:ext cx="2351646" cy="997668"/>
      </dsp:txXfrm>
    </dsp:sp>
    <dsp:sp modelId="{967C4228-85F8-4201-9CE4-BC3889C5BAE8}">
      <dsp:nvSpPr>
        <dsp:cNvPr id="0" name=""/>
        <dsp:cNvSpPr/>
      </dsp:nvSpPr>
      <dsp:spPr>
        <a:xfrm>
          <a:off x="4091078" y="259394"/>
          <a:ext cx="997668" cy="99766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DF7651-E6BE-4A47-8A92-0A0CE2352063}">
      <dsp:nvSpPr>
        <dsp:cNvPr id="0" name=""/>
        <dsp:cNvSpPr/>
      </dsp:nvSpPr>
      <dsp:spPr>
        <a:xfrm>
          <a:off x="4300588" y="468905"/>
          <a:ext cx="578647" cy="5786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1928F7-B342-44DE-9D04-E22B0805A0AE}">
      <dsp:nvSpPr>
        <dsp:cNvPr id="0" name=""/>
        <dsp:cNvSpPr/>
      </dsp:nvSpPr>
      <dsp:spPr>
        <a:xfrm>
          <a:off x="5302532" y="259394"/>
          <a:ext cx="2351646" cy="997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dirty="0"/>
            <a:t>A Permit to Work ( PTW) form, available from the LEARN page , must be organised BEFORE the maintenance worker arrives and must be completed in their presence following a debrief of laboratory rules  from an authorised lab user ( If they require to enter the Laboratory area).</a:t>
          </a:r>
          <a:endParaRPr lang="en-US" sz="1100" kern="1200" dirty="0"/>
        </a:p>
      </dsp:txBody>
      <dsp:txXfrm>
        <a:off x="5302532" y="259394"/>
        <a:ext cx="2351646" cy="997668"/>
      </dsp:txXfrm>
    </dsp:sp>
    <dsp:sp modelId="{62AB3E96-964F-43C3-9966-BB26D7279287}">
      <dsp:nvSpPr>
        <dsp:cNvPr id="0" name=""/>
        <dsp:cNvSpPr/>
      </dsp:nvSpPr>
      <dsp:spPr>
        <a:xfrm>
          <a:off x="118221" y="1772004"/>
          <a:ext cx="997668" cy="99766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3D257B-1B31-447A-952F-DCC9080AC6B6}">
      <dsp:nvSpPr>
        <dsp:cNvPr id="0" name=""/>
        <dsp:cNvSpPr/>
      </dsp:nvSpPr>
      <dsp:spPr>
        <a:xfrm>
          <a:off x="327732" y="1981514"/>
          <a:ext cx="578647" cy="5786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2D2481-7093-4BA2-BBB7-A62B94EFEED1}">
      <dsp:nvSpPr>
        <dsp:cNvPr id="0" name=""/>
        <dsp:cNvSpPr/>
      </dsp:nvSpPr>
      <dsp:spPr>
        <a:xfrm>
          <a:off x="1329675" y="1772004"/>
          <a:ext cx="2351646" cy="997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a:t>All contractors, maintenance staff or visitors who enter the CBE laboratories must wear lab coats, gloves, shoe covers ( &amp; safety glasses in certain areas).</a:t>
          </a:r>
          <a:endParaRPr lang="en-US" sz="1100" kern="1200"/>
        </a:p>
      </dsp:txBody>
      <dsp:txXfrm>
        <a:off x="1329675" y="1772004"/>
        <a:ext cx="2351646" cy="997668"/>
      </dsp:txXfrm>
    </dsp:sp>
    <dsp:sp modelId="{C63F7107-8C76-4E4F-B84D-33512E8E9127}">
      <dsp:nvSpPr>
        <dsp:cNvPr id="0" name=""/>
        <dsp:cNvSpPr/>
      </dsp:nvSpPr>
      <dsp:spPr>
        <a:xfrm>
          <a:off x="4091078" y="1772004"/>
          <a:ext cx="997668" cy="99766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A69EF2-EC30-412B-A2EB-2E0A6C3E6567}">
      <dsp:nvSpPr>
        <dsp:cNvPr id="0" name=""/>
        <dsp:cNvSpPr/>
      </dsp:nvSpPr>
      <dsp:spPr>
        <a:xfrm>
          <a:off x="4300588" y="1981514"/>
          <a:ext cx="578647" cy="5786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DB50A3-2B10-420D-98E2-ADFBE7B5171A}">
      <dsp:nvSpPr>
        <dsp:cNvPr id="0" name=""/>
        <dsp:cNvSpPr/>
      </dsp:nvSpPr>
      <dsp:spPr>
        <a:xfrm>
          <a:off x="5302532" y="1772004"/>
          <a:ext cx="2351646" cy="997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a:t>All visitors must sign the visitor book located in the office. </a:t>
          </a:r>
          <a:endParaRPr lang="en-US" sz="1100" kern="1200"/>
        </a:p>
      </dsp:txBody>
      <dsp:txXfrm>
        <a:off x="5302532" y="1772004"/>
        <a:ext cx="2351646" cy="9976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8A77F-9C12-4813-BD36-38CC8492758E}">
      <dsp:nvSpPr>
        <dsp:cNvPr id="0" name=""/>
        <dsp:cNvSpPr/>
      </dsp:nvSpPr>
      <dsp:spPr>
        <a:xfrm>
          <a:off x="2483" y="526"/>
          <a:ext cx="1831237" cy="997194"/>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GB" sz="1300" kern="1200"/>
            <a:t>As the CBE manually refills the cryostorage unit spills and accidental burns can easily occur.</a:t>
          </a:r>
          <a:endParaRPr lang="en-US" sz="1300" kern="1200"/>
        </a:p>
      </dsp:txBody>
      <dsp:txXfrm>
        <a:off x="51162" y="49205"/>
        <a:ext cx="1733879" cy="899836"/>
      </dsp:txXfrm>
    </dsp:sp>
    <dsp:sp modelId="{384E1B5F-ADE7-440B-92C7-F4331C1B8DBE}">
      <dsp:nvSpPr>
        <dsp:cNvPr id="0" name=""/>
        <dsp:cNvSpPr/>
      </dsp:nvSpPr>
      <dsp:spPr>
        <a:xfrm>
          <a:off x="2483" y="1047580"/>
          <a:ext cx="1831237" cy="997194"/>
        </a:xfrm>
        <a:prstGeom prst="roundRect">
          <a:avLst/>
        </a:prstGeom>
        <a:gradFill rotWithShape="0">
          <a:gsLst>
            <a:gs pos="0">
              <a:schemeClr val="accent2">
                <a:hueOff val="-1114520"/>
                <a:satOff val="-4426"/>
                <a:lumOff val="2811"/>
                <a:alphaOff val="0"/>
                <a:tint val="94000"/>
                <a:satMod val="100000"/>
                <a:lumMod val="108000"/>
              </a:schemeClr>
            </a:gs>
            <a:gs pos="50000">
              <a:schemeClr val="accent2">
                <a:hueOff val="-1114520"/>
                <a:satOff val="-4426"/>
                <a:lumOff val="2811"/>
                <a:alphaOff val="0"/>
                <a:tint val="98000"/>
                <a:shade val="100000"/>
                <a:satMod val="100000"/>
                <a:lumMod val="100000"/>
              </a:schemeClr>
            </a:gs>
            <a:gs pos="100000">
              <a:schemeClr val="accent2">
                <a:hueOff val="-1114520"/>
                <a:satOff val="-4426"/>
                <a:lumOff val="281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GB" sz="1300" kern="1200"/>
            <a:t>Each worker must know what to do in an emergency.</a:t>
          </a:r>
          <a:endParaRPr lang="en-US" sz="1300" kern="1200"/>
        </a:p>
      </dsp:txBody>
      <dsp:txXfrm>
        <a:off x="51162" y="1096259"/>
        <a:ext cx="1733879" cy="899836"/>
      </dsp:txXfrm>
    </dsp:sp>
    <dsp:sp modelId="{210E521C-AFFF-4758-B51B-E66EE534E1E9}">
      <dsp:nvSpPr>
        <dsp:cNvPr id="0" name=""/>
        <dsp:cNvSpPr/>
      </dsp:nvSpPr>
      <dsp:spPr>
        <a:xfrm rot="5400000">
          <a:off x="2858892" y="1065889"/>
          <a:ext cx="1191687" cy="3249178"/>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GB" sz="1100" kern="1200" dirty="0"/>
            <a:t>Evacuated and suitably cordoned-off area.</a:t>
          </a:r>
          <a:endParaRPr lang="en-US" sz="1100" kern="1200" dirty="0"/>
        </a:p>
        <a:p>
          <a:pPr marL="57150" lvl="1" indent="-57150" algn="l" defTabSz="488950">
            <a:lnSpc>
              <a:spcPct val="90000"/>
            </a:lnSpc>
            <a:spcBef>
              <a:spcPct val="0"/>
            </a:spcBef>
            <a:spcAft>
              <a:spcPct val="15000"/>
            </a:spcAft>
            <a:buChar char="•"/>
          </a:pPr>
          <a:r>
            <a:rPr lang="en-GB" sz="1100" kern="1200" dirty="0"/>
            <a:t>Simply allow LN</a:t>
          </a:r>
          <a:r>
            <a:rPr lang="en-GB" sz="1100" kern="1200" baseline="-25000" dirty="0"/>
            <a:t>2</a:t>
          </a:r>
          <a:r>
            <a:rPr lang="en-GB" sz="1100" kern="1200" dirty="0"/>
            <a:t> to evaporate into the atmosphere.</a:t>
          </a:r>
          <a:endParaRPr lang="en-US" sz="1100" kern="1200" dirty="0"/>
        </a:p>
      </dsp:txBody>
      <dsp:txXfrm rot="-5400000">
        <a:off x="1830147" y="2152808"/>
        <a:ext cx="3191005" cy="1075341"/>
      </dsp:txXfrm>
    </dsp:sp>
    <dsp:sp modelId="{26FE0BF1-B86E-4153-B2F3-3F93E55E9B14}">
      <dsp:nvSpPr>
        <dsp:cNvPr id="0" name=""/>
        <dsp:cNvSpPr/>
      </dsp:nvSpPr>
      <dsp:spPr>
        <a:xfrm>
          <a:off x="2483" y="2191881"/>
          <a:ext cx="1827663" cy="997194"/>
        </a:xfrm>
        <a:prstGeom prst="roundRect">
          <a:avLst/>
        </a:prstGeom>
        <a:gradFill rotWithShape="0">
          <a:gsLst>
            <a:gs pos="0">
              <a:schemeClr val="accent2">
                <a:hueOff val="-2229041"/>
                <a:satOff val="-8853"/>
                <a:lumOff val="5621"/>
                <a:alphaOff val="0"/>
                <a:tint val="94000"/>
                <a:satMod val="100000"/>
                <a:lumMod val="108000"/>
              </a:schemeClr>
            </a:gs>
            <a:gs pos="50000">
              <a:schemeClr val="accent2">
                <a:hueOff val="-2229041"/>
                <a:satOff val="-8853"/>
                <a:lumOff val="5621"/>
                <a:alphaOff val="0"/>
                <a:tint val="98000"/>
                <a:shade val="100000"/>
                <a:satMod val="100000"/>
                <a:lumMod val="100000"/>
              </a:schemeClr>
            </a:gs>
            <a:gs pos="100000">
              <a:schemeClr val="accent2">
                <a:hueOff val="-2229041"/>
                <a:satOff val="-8853"/>
                <a:lumOff val="562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GB" sz="1300" kern="1200"/>
            <a:t>External Spillages</a:t>
          </a:r>
          <a:endParaRPr lang="en-US" sz="1300" kern="1200"/>
        </a:p>
      </dsp:txBody>
      <dsp:txXfrm>
        <a:off x="51162" y="2240560"/>
        <a:ext cx="1730305" cy="899836"/>
      </dsp:txXfrm>
    </dsp:sp>
    <dsp:sp modelId="{93B41ADD-30B3-4EA4-B058-CB1A4B594D4B}">
      <dsp:nvSpPr>
        <dsp:cNvPr id="0" name=""/>
        <dsp:cNvSpPr/>
      </dsp:nvSpPr>
      <dsp:spPr>
        <a:xfrm rot="5400000">
          <a:off x="2776344" y="2391770"/>
          <a:ext cx="1363531" cy="3252354"/>
        </a:xfrm>
        <a:prstGeom prst="round2SameRect">
          <a:avLst/>
        </a:prstGeom>
        <a:solidFill>
          <a:schemeClr val="accent2">
            <a:tint val="40000"/>
            <a:alpha val="90000"/>
            <a:hueOff val="-3869402"/>
            <a:satOff val="2414"/>
            <a:lumOff val="1239"/>
            <a:alphaOff val="0"/>
          </a:schemeClr>
        </a:solidFill>
        <a:ln w="9525" cap="flat" cmpd="sng" algn="ctr">
          <a:solidFill>
            <a:schemeClr val="accent2">
              <a:tint val="40000"/>
              <a:alpha val="90000"/>
              <a:hueOff val="-3869402"/>
              <a:satOff val="2414"/>
              <a:lumOff val="12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GB" sz="1100" kern="1200"/>
            <a:t>Spillages of LN</a:t>
          </a:r>
          <a:r>
            <a:rPr lang="en-GB" sz="1100" kern="1200" baseline="-25000"/>
            <a:t>2</a:t>
          </a:r>
          <a:r>
            <a:rPr lang="en-GB" sz="1100" kern="1200"/>
            <a:t> to be not cleaned up!!! Allow to evaporate.</a:t>
          </a:r>
          <a:endParaRPr lang="en-US" sz="1100" kern="1200"/>
        </a:p>
        <a:p>
          <a:pPr marL="57150" lvl="1" indent="-57150" algn="l" defTabSz="488950">
            <a:lnSpc>
              <a:spcPct val="90000"/>
            </a:lnSpc>
            <a:spcBef>
              <a:spcPct val="0"/>
            </a:spcBef>
            <a:spcAft>
              <a:spcPct val="15000"/>
            </a:spcAft>
            <a:buChar char="•"/>
          </a:pPr>
          <a:r>
            <a:rPr lang="en-GB" sz="1100" kern="1200"/>
            <a:t>ALL personnel must be IMMEDIATELY EVACUATED from the surrounding area.</a:t>
          </a:r>
          <a:endParaRPr lang="en-US" sz="1100" kern="1200"/>
        </a:p>
        <a:p>
          <a:pPr marL="57150" lvl="1" indent="-57150" algn="l" defTabSz="488950">
            <a:lnSpc>
              <a:spcPct val="90000"/>
            </a:lnSpc>
            <a:spcBef>
              <a:spcPct val="0"/>
            </a:spcBef>
            <a:spcAft>
              <a:spcPct val="15000"/>
            </a:spcAft>
            <a:buChar char="•"/>
          </a:pPr>
          <a:r>
            <a:rPr lang="en-GB" sz="1100" kern="1200" dirty="0"/>
            <a:t>Consult Lab Manager and Departmental Safety Officer.</a:t>
          </a:r>
          <a:endParaRPr lang="en-US" sz="1100" kern="1200" dirty="0"/>
        </a:p>
        <a:p>
          <a:pPr marL="57150" lvl="1" indent="-57150" algn="l" defTabSz="488950">
            <a:lnSpc>
              <a:spcPct val="90000"/>
            </a:lnSpc>
            <a:spcBef>
              <a:spcPct val="0"/>
            </a:spcBef>
            <a:spcAft>
              <a:spcPct val="15000"/>
            </a:spcAft>
            <a:buChar char="•"/>
          </a:pPr>
          <a:r>
            <a:rPr lang="en-GB" sz="1100" kern="1200" dirty="0"/>
            <a:t>DO NOT enter/re-enter the laboratory until the oxygen levels have returned to safe levels .</a:t>
          </a:r>
          <a:endParaRPr lang="en-US" sz="1100" kern="1200" dirty="0"/>
        </a:p>
      </dsp:txBody>
      <dsp:txXfrm rot="-5400000">
        <a:off x="1831933" y="3402743"/>
        <a:ext cx="3185792" cy="1230407"/>
      </dsp:txXfrm>
    </dsp:sp>
    <dsp:sp modelId="{88699556-7D36-4794-ABFB-AD8D5D2CD69A}">
      <dsp:nvSpPr>
        <dsp:cNvPr id="0" name=""/>
        <dsp:cNvSpPr/>
      </dsp:nvSpPr>
      <dsp:spPr>
        <a:xfrm>
          <a:off x="2483" y="3519350"/>
          <a:ext cx="1829449" cy="997194"/>
        </a:xfrm>
        <a:prstGeom prst="roundRect">
          <a:avLst/>
        </a:prstGeom>
        <a:gradFill rotWithShape="0">
          <a:gsLst>
            <a:gs pos="0">
              <a:schemeClr val="accent2">
                <a:hueOff val="-3343561"/>
                <a:satOff val="-13279"/>
                <a:lumOff val="8432"/>
                <a:alphaOff val="0"/>
                <a:tint val="94000"/>
                <a:satMod val="100000"/>
                <a:lumMod val="108000"/>
              </a:schemeClr>
            </a:gs>
            <a:gs pos="50000">
              <a:schemeClr val="accent2">
                <a:hueOff val="-3343561"/>
                <a:satOff val="-13279"/>
                <a:lumOff val="8432"/>
                <a:alphaOff val="0"/>
                <a:tint val="98000"/>
                <a:shade val="100000"/>
                <a:satMod val="100000"/>
                <a:lumMod val="100000"/>
              </a:schemeClr>
            </a:gs>
            <a:gs pos="100000">
              <a:schemeClr val="accent2">
                <a:hueOff val="-3343561"/>
                <a:satOff val="-13279"/>
                <a:lumOff val="843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GB" sz="1300" kern="1200"/>
            <a:t>Internal Spillages</a:t>
          </a:r>
          <a:endParaRPr lang="en-US" sz="1300" kern="1200"/>
        </a:p>
      </dsp:txBody>
      <dsp:txXfrm>
        <a:off x="51162" y="3568029"/>
        <a:ext cx="1732091" cy="8998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35668-B387-4B00-9521-CA0CCEBA0A01}">
      <dsp:nvSpPr>
        <dsp:cNvPr id="0" name=""/>
        <dsp:cNvSpPr/>
      </dsp:nvSpPr>
      <dsp:spPr>
        <a:xfrm>
          <a:off x="0" y="1912"/>
          <a:ext cx="5012532" cy="96907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2E29E6-E66E-4F96-9390-7205CC079107}">
      <dsp:nvSpPr>
        <dsp:cNvPr id="0" name=""/>
        <dsp:cNvSpPr/>
      </dsp:nvSpPr>
      <dsp:spPr>
        <a:xfrm>
          <a:off x="293144" y="219953"/>
          <a:ext cx="532990" cy="5329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653344-4383-4201-9E8D-5DAF6846C14F}">
      <dsp:nvSpPr>
        <dsp:cNvPr id="0" name=""/>
        <dsp:cNvSpPr/>
      </dsp:nvSpPr>
      <dsp:spPr>
        <a:xfrm>
          <a:off x="1119280" y="1912"/>
          <a:ext cx="3893251" cy="969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60" tIns="102560" rIns="102560" bIns="102560" numCol="1" spcCol="1270" anchor="ctr" anchorCtr="0">
          <a:noAutofit/>
        </a:bodyPr>
        <a:lstStyle/>
        <a:p>
          <a:pPr marL="0" lvl="0" indent="0" algn="l" defTabSz="666750">
            <a:lnSpc>
              <a:spcPct val="90000"/>
            </a:lnSpc>
            <a:spcBef>
              <a:spcPct val="0"/>
            </a:spcBef>
            <a:spcAft>
              <a:spcPct val="35000"/>
            </a:spcAft>
            <a:buNone/>
          </a:pPr>
          <a:r>
            <a:rPr lang="en-GB" sz="1500" kern="1200"/>
            <a:t>Power failure when working in the BSC  - the device is no longer operative :</a:t>
          </a:r>
          <a:endParaRPr lang="en-US" sz="1500" kern="1200"/>
        </a:p>
      </dsp:txBody>
      <dsp:txXfrm>
        <a:off x="1119280" y="1912"/>
        <a:ext cx="3893251" cy="969073"/>
      </dsp:txXfrm>
    </dsp:sp>
    <dsp:sp modelId="{EDCB6C53-8F4F-4016-8EA1-50C335D17464}">
      <dsp:nvSpPr>
        <dsp:cNvPr id="0" name=""/>
        <dsp:cNvSpPr/>
      </dsp:nvSpPr>
      <dsp:spPr>
        <a:xfrm>
          <a:off x="0" y="1213254"/>
          <a:ext cx="5012532" cy="96907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14CDB0-3ECF-4BE4-BD98-D6CE56A5352B}">
      <dsp:nvSpPr>
        <dsp:cNvPr id="0" name=""/>
        <dsp:cNvSpPr/>
      </dsp:nvSpPr>
      <dsp:spPr>
        <a:xfrm>
          <a:off x="293144" y="1431296"/>
          <a:ext cx="532990" cy="5329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9F932F-989C-4586-8C71-29D42682EB84}">
      <dsp:nvSpPr>
        <dsp:cNvPr id="0" name=""/>
        <dsp:cNvSpPr/>
      </dsp:nvSpPr>
      <dsp:spPr>
        <a:xfrm>
          <a:off x="1119280" y="1213254"/>
          <a:ext cx="3893251" cy="969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60" tIns="102560" rIns="102560" bIns="102560" numCol="1" spcCol="1270" anchor="ctr" anchorCtr="0">
          <a:noAutofit/>
        </a:bodyPr>
        <a:lstStyle/>
        <a:p>
          <a:pPr marL="0" lvl="0" indent="0" algn="l" defTabSz="666750">
            <a:lnSpc>
              <a:spcPct val="90000"/>
            </a:lnSpc>
            <a:spcBef>
              <a:spcPct val="0"/>
            </a:spcBef>
            <a:spcAft>
              <a:spcPct val="35000"/>
            </a:spcAft>
            <a:buNone/>
          </a:pPr>
          <a:r>
            <a:rPr lang="en-GB" sz="1500" kern="1200"/>
            <a:t>Immediately cap all culture vessels and media bottles that have been handled in the BSC. Leave all vessels in the BSC and discontinue the experiment.</a:t>
          </a:r>
          <a:endParaRPr lang="en-US" sz="1500" kern="1200"/>
        </a:p>
      </dsp:txBody>
      <dsp:txXfrm>
        <a:off x="1119280" y="1213254"/>
        <a:ext cx="3893251" cy="969073"/>
      </dsp:txXfrm>
    </dsp:sp>
    <dsp:sp modelId="{004D759A-5AFD-48C3-963A-9C01DFDBE36B}">
      <dsp:nvSpPr>
        <dsp:cNvPr id="0" name=""/>
        <dsp:cNvSpPr/>
      </dsp:nvSpPr>
      <dsp:spPr>
        <a:xfrm>
          <a:off x="0" y="2424596"/>
          <a:ext cx="5012532" cy="96907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2EDF74-AA9F-498A-AC8D-B086F30B0636}">
      <dsp:nvSpPr>
        <dsp:cNvPr id="0" name=""/>
        <dsp:cNvSpPr/>
      </dsp:nvSpPr>
      <dsp:spPr>
        <a:xfrm>
          <a:off x="293144" y="2642638"/>
          <a:ext cx="532990" cy="5329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40C073-A51A-48EC-8512-3185842D5B25}">
      <dsp:nvSpPr>
        <dsp:cNvPr id="0" name=""/>
        <dsp:cNvSpPr/>
      </dsp:nvSpPr>
      <dsp:spPr>
        <a:xfrm>
          <a:off x="1119280" y="2424596"/>
          <a:ext cx="3893251" cy="969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60" tIns="102560" rIns="102560" bIns="102560" numCol="1" spcCol="1270" anchor="ctr" anchorCtr="0">
          <a:noAutofit/>
        </a:bodyPr>
        <a:lstStyle/>
        <a:p>
          <a:pPr marL="0" lvl="0" indent="0" algn="l" defTabSz="666750">
            <a:lnSpc>
              <a:spcPct val="90000"/>
            </a:lnSpc>
            <a:spcBef>
              <a:spcPct val="0"/>
            </a:spcBef>
            <a:spcAft>
              <a:spcPct val="35000"/>
            </a:spcAft>
            <a:buNone/>
          </a:pPr>
          <a:r>
            <a:rPr lang="en-GB" sz="1500" kern="1200"/>
            <a:t>Place a “Do Not Use” label on the BSC.</a:t>
          </a:r>
          <a:endParaRPr lang="en-US" sz="1500" kern="1200"/>
        </a:p>
      </dsp:txBody>
      <dsp:txXfrm>
        <a:off x="1119280" y="2424596"/>
        <a:ext cx="3893251" cy="969073"/>
      </dsp:txXfrm>
    </dsp:sp>
    <dsp:sp modelId="{8BE9B031-55EA-44C5-98E6-CB1DC67ECFA5}">
      <dsp:nvSpPr>
        <dsp:cNvPr id="0" name=""/>
        <dsp:cNvSpPr/>
      </dsp:nvSpPr>
      <dsp:spPr>
        <a:xfrm>
          <a:off x="0" y="3635939"/>
          <a:ext cx="5012532" cy="96907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758464-CB5D-4EDA-AA48-F0BFDD3DDEFF}">
      <dsp:nvSpPr>
        <dsp:cNvPr id="0" name=""/>
        <dsp:cNvSpPr/>
      </dsp:nvSpPr>
      <dsp:spPr>
        <a:xfrm>
          <a:off x="293144" y="3853980"/>
          <a:ext cx="532990" cy="5329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4B7740-2A78-43F2-BC94-7E8BEF9294C8}">
      <dsp:nvSpPr>
        <dsp:cNvPr id="0" name=""/>
        <dsp:cNvSpPr/>
      </dsp:nvSpPr>
      <dsp:spPr>
        <a:xfrm>
          <a:off x="1119280" y="3635939"/>
          <a:ext cx="3893251" cy="969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60" tIns="102560" rIns="102560" bIns="102560" numCol="1" spcCol="1270" anchor="ctr" anchorCtr="0">
          <a:noAutofit/>
        </a:bodyPr>
        <a:lstStyle/>
        <a:p>
          <a:pPr marL="0" lvl="0" indent="0" algn="l" defTabSz="666750">
            <a:lnSpc>
              <a:spcPct val="90000"/>
            </a:lnSpc>
            <a:spcBef>
              <a:spcPct val="0"/>
            </a:spcBef>
            <a:spcAft>
              <a:spcPct val="35000"/>
            </a:spcAft>
            <a:buNone/>
          </a:pPr>
          <a:r>
            <a:rPr lang="en-GB" sz="1500" kern="1200"/>
            <a:t>When power supply returns, leave the BSC switched on for 30 minutes before commencing any work within the cabinet.</a:t>
          </a:r>
          <a:endParaRPr lang="en-US" sz="1500" kern="1200"/>
        </a:p>
      </dsp:txBody>
      <dsp:txXfrm>
        <a:off x="1119280" y="3635939"/>
        <a:ext cx="3893251" cy="96907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CE0AD-1A03-4BCE-9796-98DE2982C276}">
      <dsp:nvSpPr>
        <dsp:cNvPr id="0" name=""/>
        <dsp:cNvSpPr/>
      </dsp:nvSpPr>
      <dsp:spPr>
        <a:xfrm>
          <a:off x="0" y="140362"/>
          <a:ext cx="4971603" cy="704339"/>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A CAPA  is required to be written if a non conformity or adverse event takes place. The author should be the person who  encounters the problem.</a:t>
          </a:r>
          <a:endParaRPr lang="en-US" sz="1400" kern="1200"/>
        </a:p>
      </dsp:txBody>
      <dsp:txXfrm>
        <a:off x="34383" y="174745"/>
        <a:ext cx="4902837" cy="635573"/>
      </dsp:txXfrm>
    </dsp:sp>
    <dsp:sp modelId="{28899ABA-352A-493A-881B-B22222685D22}">
      <dsp:nvSpPr>
        <dsp:cNvPr id="0" name=""/>
        <dsp:cNvSpPr/>
      </dsp:nvSpPr>
      <dsp:spPr>
        <a:xfrm>
          <a:off x="0" y="844702"/>
          <a:ext cx="4971603" cy="311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848" tIns="17780" rIns="99568" bIns="17780" numCol="1" spcCol="1270" anchor="t" anchorCtr="0">
          <a:noAutofit/>
        </a:bodyPr>
        <a:lstStyle/>
        <a:p>
          <a:pPr marL="57150" lvl="1" indent="-57150" algn="l" defTabSz="488950">
            <a:lnSpc>
              <a:spcPct val="90000"/>
            </a:lnSpc>
            <a:spcBef>
              <a:spcPct val="0"/>
            </a:spcBef>
            <a:spcAft>
              <a:spcPct val="20000"/>
            </a:spcAft>
            <a:buChar char="•"/>
          </a:pPr>
          <a:r>
            <a:rPr lang="en-GB" sz="1100" kern="1200" dirty="0"/>
            <a:t>Reasons for a CAPA might be a fire, accidental defrost of a freezer, lost samples etc.</a:t>
          </a:r>
          <a:endParaRPr lang="en-US" sz="1100" kern="1200" dirty="0"/>
        </a:p>
      </dsp:txBody>
      <dsp:txXfrm>
        <a:off x="0" y="844702"/>
        <a:ext cx="4971603" cy="311535"/>
      </dsp:txXfrm>
    </dsp:sp>
    <dsp:sp modelId="{7D38DC24-5F43-4F89-8C3D-D6B024E4CCA8}">
      <dsp:nvSpPr>
        <dsp:cNvPr id="0" name=""/>
        <dsp:cNvSpPr/>
      </dsp:nvSpPr>
      <dsp:spPr>
        <a:xfrm>
          <a:off x="0" y="1156237"/>
          <a:ext cx="4971603" cy="704339"/>
        </a:xfrm>
        <a:prstGeom prst="roundRect">
          <a:avLst/>
        </a:prstGeom>
        <a:gradFill rotWithShape="0">
          <a:gsLst>
            <a:gs pos="0">
              <a:schemeClr val="accent2">
                <a:hueOff val="-668712"/>
                <a:satOff val="-2656"/>
                <a:lumOff val="1686"/>
                <a:alphaOff val="0"/>
                <a:tint val="94000"/>
                <a:satMod val="100000"/>
                <a:lumMod val="108000"/>
              </a:schemeClr>
            </a:gs>
            <a:gs pos="50000">
              <a:schemeClr val="accent2">
                <a:hueOff val="-668712"/>
                <a:satOff val="-2656"/>
                <a:lumOff val="1686"/>
                <a:alphaOff val="0"/>
                <a:tint val="98000"/>
                <a:shade val="100000"/>
                <a:satMod val="100000"/>
                <a:lumMod val="100000"/>
              </a:schemeClr>
            </a:gs>
            <a:gs pos="100000">
              <a:schemeClr val="accent2">
                <a:hueOff val="-668712"/>
                <a:satOff val="-2656"/>
                <a:lumOff val="168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Obtain a reference number from Quality Manager</a:t>
          </a:r>
          <a:endParaRPr lang="en-US" sz="1400" kern="1200"/>
        </a:p>
      </dsp:txBody>
      <dsp:txXfrm>
        <a:off x="34383" y="1190620"/>
        <a:ext cx="4902837" cy="635573"/>
      </dsp:txXfrm>
    </dsp:sp>
    <dsp:sp modelId="{5B5A3845-F0D3-42D9-B72D-103D4128F06A}">
      <dsp:nvSpPr>
        <dsp:cNvPr id="0" name=""/>
        <dsp:cNvSpPr/>
      </dsp:nvSpPr>
      <dsp:spPr>
        <a:xfrm>
          <a:off x="0" y="1900897"/>
          <a:ext cx="4971603" cy="704339"/>
        </a:xfrm>
        <a:prstGeom prst="roundRect">
          <a:avLst/>
        </a:prstGeom>
        <a:gradFill rotWithShape="0">
          <a:gsLst>
            <a:gs pos="0">
              <a:schemeClr val="accent2">
                <a:hueOff val="-1337424"/>
                <a:satOff val="-5312"/>
                <a:lumOff val="3373"/>
                <a:alphaOff val="0"/>
                <a:tint val="94000"/>
                <a:satMod val="100000"/>
                <a:lumMod val="108000"/>
              </a:schemeClr>
            </a:gs>
            <a:gs pos="50000">
              <a:schemeClr val="accent2">
                <a:hueOff val="-1337424"/>
                <a:satOff val="-5312"/>
                <a:lumOff val="3373"/>
                <a:alphaOff val="0"/>
                <a:tint val="98000"/>
                <a:shade val="100000"/>
                <a:satMod val="100000"/>
                <a:lumMod val="100000"/>
              </a:schemeClr>
            </a:gs>
            <a:gs pos="100000">
              <a:schemeClr val="accent2">
                <a:hueOff val="-1337424"/>
                <a:satOff val="-5312"/>
                <a:lumOff val="3373"/>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Start the CAPA form ( form available on the CBE LEARN page ) </a:t>
          </a:r>
          <a:endParaRPr lang="en-US" sz="1400" kern="1200"/>
        </a:p>
      </dsp:txBody>
      <dsp:txXfrm>
        <a:off x="34383" y="1935280"/>
        <a:ext cx="4902837" cy="635573"/>
      </dsp:txXfrm>
    </dsp:sp>
    <dsp:sp modelId="{498C327E-D255-4D20-84F9-467C10F5F772}">
      <dsp:nvSpPr>
        <dsp:cNvPr id="0" name=""/>
        <dsp:cNvSpPr/>
      </dsp:nvSpPr>
      <dsp:spPr>
        <a:xfrm>
          <a:off x="0" y="2645558"/>
          <a:ext cx="4971603" cy="704339"/>
        </a:xfrm>
        <a:prstGeom prst="roundRect">
          <a:avLst/>
        </a:prstGeom>
        <a:gradFill rotWithShape="0">
          <a:gsLst>
            <a:gs pos="0">
              <a:schemeClr val="accent2">
                <a:hueOff val="-2006136"/>
                <a:satOff val="-7967"/>
                <a:lumOff val="5059"/>
                <a:alphaOff val="0"/>
                <a:tint val="94000"/>
                <a:satMod val="100000"/>
                <a:lumMod val="108000"/>
              </a:schemeClr>
            </a:gs>
            <a:gs pos="50000">
              <a:schemeClr val="accent2">
                <a:hueOff val="-2006136"/>
                <a:satOff val="-7967"/>
                <a:lumOff val="5059"/>
                <a:alphaOff val="0"/>
                <a:tint val="98000"/>
                <a:shade val="100000"/>
                <a:satMod val="100000"/>
                <a:lumMod val="100000"/>
              </a:schemeClr>
            </a:gs>
            <a:gs pos="100000">
              <a:schemeClr val="accent2">
                <a:hueOff val="-2006136"/>
                <a:satOff val="-7967"/>
                <a:lumOff val="5059"/>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Identify,track &amp; investigate the problem</a:t>
          </a:r>
          <a:endParaRPr lang="en-US" sz="1400" kern="1200"/>
        </a:p>
      </dsp:txBody>
      <dsp:txXfrm>
        <a:off x="34383" y="2679941"/>
        <a:ext cx="4902837" cy="635573"/>
      </dsp:txXfrm>
    </dsp:sp>
    <dsp:sp modelId="{5BDB32C0-A2E3-4129-BDE8-C970CEABCA2A}">
      <dsp:nvSpPr>
        <dsp:cNvPr id="0" name=""/>
        <dsp:cNvSpPr/>
      </dsp:nvSpPr>
      <dsp:spPr>
        <a:xfrm>
          <a:off x="0" y="3390218"/>
          <a:ext cx="4971603" cy="704339"/>
        </a:xfrm>
        <a:prstGeom prst="roundRect">
          <a:avLst/>
        </a:prstGeom>
        <a:gradFill rotWithShape="0">
          <a:gsLst>
            <a:gs pos="0">
              <a:schemeClr val="accent2">
                <a:hueOff val="-2674849"/>
                <a:satOff val="-10623"/>
                <a:lumOff val="6746"/>
                <a:alphaOff val="0"/>
                <a:tint val="94000"/>
                <a:satMod val="100000"/>
                <a:lumMod val="108000"/>
              </a:schemeClr>
            </a:gs>
            <a:gs pos="50000">
              <a:schemeClr val="accent2">
                <a:hueOff val="-2674849"/>
                <a:satOff val="-10623"/>
                <a:lumOff val="6746"/>
                <a:alphaOff val="0"/>
                <a:tint val="98000"/>
                <a:shade val="100000"/>
                <a:satMod val="100000"/>
                <a:lumMod val="100000"/>
              </a:schemeClr>
            </a:gs>
            <a:gs pos="100000">
              <a:schemeClr val="accent2">
                <a:hueOff val="-2674849"/>
                <a:satOff val="-10623"/>
                <a:lumOff val="674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Submit to the quality manager </a:t>
          </a:r>
          <a:endParaRPr lang="en-US" sz="1400" kern="1200"/>
        </a:p>
      </dsp:txBody>
      <dsp:txXfrm>
        <a:off x="34383" y="3424601"/>
        <a:ext cx="4902837" cy="635573"/>
      </dsp:txXfrm>
    </dsp:sp>
    <dsp:sp modelId="{0B92DDBD-0759-4135-8BA3-C74DAAD2A8DB}">
      <dsp:nvSpPr>
        <dsp:cNvPr id="0" name=""/>
        <dsp:cNvSpPr/>
      </dsp:nvSpPr>
      <dsp:spPr>
        <a:xfrm>
          <a:off x="0" y="4134878"/>
          <a:ext cx="4971603" cy="704339"/>
        </a:xfrm>
        <a:prstGeom prst="roundRect">
          <a:avLst/>
        </a:prstGeom>
        <a:gradFill rotWithShape="0">
          <a:gsLst>
            <a:gs pos="0">
              <a:schemeClr val="accent2">
                <a:hueOff val="-3343561"/>
                <a:satOff val="-13279"/>
                <a:lumOff val="8432"/>
                <a:alphaOff val="0"/>
                <a:tint val="94000"/>
                <a:satMod val="100000"/>
                <a:lumMod val="108000"/>
              </a:schemeClr>
            </a:gs>
            <a:gs pos="50000">
              <a:schemeClr val="accent2">
                <a:hueOff val="-3343561"/>
                <a:satOff val="-13279"/>
                <a:lumOff val="8432"/>
                <a:alphaOff val="0"/>
                <a:tint val="98000"/>
                <a:shade val="100000"/>
                <a:satMod val="100000"/>
                <a:lumMod val="100000"/>
              </a:schemeClr>
            </a:gs>
            <a:gs pos="100000">
              <a:schemeClr val="accent2">
                <a:hueOff val="-3343561"/>
                <a:satOff val="-13279"/>
                <a:lumOff val="843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Cell culture contamination – complete cell culture investigation sheet and follow guidance.</a:t>
          </a:r>
          <a:endParaRPr lang="en-US" sz="1400" kern="1200"/>
        </a:p>
      </dsp:txBody>
      <dsp:txXfrm>
        <a:off x="34383" y="4169261"/>
        <a:ext cx="4902837" cy="63557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F68BC-3B05-44F9-8588-CEA4CD56232E}">
      <dsp:nvSpPr>
        <dsp:cNvPr id="0" name=""/>
        <dsp:cNvSpPr/>
      </dsp:nvSpPr>
      <dsp:spPr>
        <a:xfrm>
          <a:off x="0" y="901245"/>
          <a:ext cx="4971603" cy="479114"/>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The Code of Practice</a:t>
          </a:r>
          <a:endParaRPr lang="en-US" sz="2100" kern="1200"/>
        </a:p>
      </dsp:txBody>
      <dsp:txXfrm>
        <a:off x="23388" y="924633"/>
        <a:ext cx="4924827" cy="432338"/>
      </dsp:txXfrm>
    </dsp:sp>
    <dsp:sp modelId="{A8FA3485-909E-4067-B0D9-A33748B5823F}">
      <dsp:nvSpPr>
        <dsp:cNvPr id="0" name=""/>
        <dsp:cNvSpPr/>
      </dsp:nvSpPr>
      <dsp:spPr>
        <a:xfrm>
          <a:off x="0" y="1440840"/>
          <a:ext cx="4971603" cy="479114"/>
        </a:xfrm>
        <a:prstGeom prst="roundRect">
          <a:avLst/>
        </a:prstGeom>
        <a:gradFill rotWithShape="0">
          <a:gsLst>
            <a:gs pos="0">
              <a:schemeClr val="accent2">
                <a:hueOff val="-668712"/>
                <a:satOff val="-2656"/>
                <a:lumOff val="1686"/>
                <a:alphaOff val="0"/>
                <a:tint val="94000"/>
                <a:satMod val="100000"/>
                <a:lumMod val="108000"/>
              </a:schemeClr>
            </a:gs>
            <a:gs pos="50000">
              <a:schemeClr val="accent2">
                <a:hueOff val="-668712"/>
                <a:satOff val="-2656"/>
                <a:lumOff val="1686"/>
                <a:alphaOff val="0"/>
                <a:tint val="98000"/>
                <a:shade val="100000"/>
                <a:satMod val="100000"/>
                <a:lumMod val="100000"/>
              </a:schemeClr>
            </a:gs>
            <a:gs pos="100000">
              <a:schemeClr val="accent2">
                <a:hueOff val="-668712"/>
                <a:satOff val="-2656"/>
                <a:lumOff val="168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SOPs</a:t>
          </a:r>
          <a:endParaRPr lang="en-US" sz="2100" kern="1200"/>
        </a:p>
      </dsp:txBody>
      <dsp:txXfrm>
        <a:off x="23388" y="1464228"/>
        <a:ext cx="4924827" cy="432338"/>
      </dsp:txXfrm>
    </dsp:sp>
    <dsp:sp modelId="{995A35BB-7D6A-47AB-8A9F-64F6CB7F1F49}">
      <dsp:nvSpPr>
        <dsp:cNvPr id="0" name=""/>
        <dsp:cNvSpPr/>
      </dsp:nvSpPr>
      <dsp:spPr>
        <a:xfrm>
          <a:off x="0" y="1980435"/>
          <a:ext cx="4971603" cy="479114"/>
        </a:xfrm>
        <a:prstGeom prst="roundRect">
          <a:avLst/>
        </a:prstGeom>
        <a:gradFill rotWithShape="0">
          <a:gsLst>
            <a:gs pos="0">
              <a:schemeClr val="accent2">
                <a:hueOff val="-1337424"/>
                <a:satOff val="-5312"/>
                <a:lumOff val="3373"/>
                <a:alphaOff val="0"/>
                <a:tint val="94000"/>
                <a:satMod val="100000"/>
                <a:lumMod val="108000"/>
              </a:schemeClr>
            </a:gs>
            <a:gs pos="50000">
              <a:schemeClr val="accent2">
                <a:hueOff val="-1337424"/>
                <a:satOff val="-5312"/>
                <a:lumOff val="3373"/>
                <a:alphaOff val="0"/>
                <a:tint val="98000"/>
                <a:shade val="100000"/>
                <a:satMod val="100000"/>
                <a:lumMod val="100000"/>
              </a:schemeClr>
            </a:gs>
            <a:gs pos="100000">
              <a:schemeClr val="accent2">
                <a:hueOff val="-1337424"/>
                <a:satOff val="-5312"/>
                <a:lumOff val="3373"/>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CBE LEARN  page</a:t>
          </a:r>
          <a:endParaRPr lang="en-US" sz="2100" kern="1200"/>
        </a:p>
      </dsp:txBody>
      <dsp:txXfrm>
        <a:off x="23388" y="2003823"/>
        <a:ext cx="4924827" cy="432338"/>
      </dsp:txXfrm>
    </dsp:sp>
    <dsp:sp modelId="{D2B7EF11-492D-42C0-BFBF-E79CECD6B945}">
      <dsp:nvSpPr>
        <dsp:cNvPr id="0" name=""/>
        <dsp:cNvSpPr/>
      </dsp:nvSpPr>
      <dsp:spPr>
        <a:xfrm>
          <a:off x="0" y="2520030"/>
          <a:ext cx="4971603" cy="479114"/>
        </a:xfrm>
        <a:prstGeom prst="roundRect">
          <a:avLst/>
        </a:prstGeom>
        <a:gradFill rotWithShape="0">
          <a:gsLst>
            <a:gs pos="0">
              <a:schemeClr val="accent2">
                <a:hueOff val="-2006136"/>
                <a:satOff val="-7967"/>
                <a:lumOff val="5059"/>
                <a:alphaOff val="0"/>
                <a:tint val="94000"/>
                <a:satMod val="100000"/>
                <a:lumMod val="108000"/>
              </a:schemeClr>
            </a:gs>
            <a:gs pos="50000">
              <a:schemeClr val="accent2">
                <a:hueOff val="-2006136"/>
                <a:satOff val="-7967"/>
                <a:lumOff val="5059"/>
                <a:alphaOff val="0"/>
                <a:tint val="98000"/>
                <a:shade val="100000"/>
                <a:satMod val="100000"/>
                <a:lumMod val="100000"/>
              </a:schemeClr>
            </a:gs>
            <a:gs pos="100000">
              <a:schemeClr val="accent2">
                <a:hueOff val="-2006136"/>
                <a:satOff val="-7967"/>
                <a:lumOff val="5059"/>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Health, Safety &amp; Environmental Department.</a:t>
          </a:r>
          <a:endParaRPr lang="en-US" sz="2100" kern="1200"/>
        </a:p>
      </dsp:txBody>
      <dsp:txXfrm>
        <a:off x="23388" y="2543418"/>
        <a:ext cx="4924827" cy="432338"/>
      </dsp:txXfrm>
    </dsp:sp>
    <dsp:sp modelId="{BFE065AF-9AB6-435E-BB44-DCEDCD0EEA9A}">
      <dsp:nvSpPr>
        <dsp:cNvPr id="0" name=""/>
        <dsp:cNvSpPr/>
      </dsp:nvSpPr>
      <dsp:spPr>
        <a:xfrm>
          <a:off x="0" y="3059625"/>
          <a:ext cx="4971603" cy="479114"/>
        </a:xfrm>
        <a:prstGeom prst="roundRect">
          <a:avLst/>
        </a:prstGeom>
        <a:gradFill rotWithShape="0">
          <a:gsLst>
            <a:gs pos="0">
              <a:schemeClr val="accent2">
                <a:hueOff val="-2674849"/>
                <a:satOff val="-10623"/>
                <a:lumOff val="6746"/>
                <a:alphaOff val="0"/>
                <a:tint val="94000"/>
                <a:satMod val="100000"/>
                <a:lumMod val="108000"/>
              </a:schemeClr>
            </a:gs>
            <a:gs pos="50000">
              <a:schemeClr val="accent2">
                <a:hueOff val="-2674849"/>
                <a:satOff val="-10623"/>
                <a:lumOff val="6746"/>
                <a:alphaOff val="0"/>
                <a:tint val="98000"/>
                <a:shade val="100000"/>
                <a:satMod val="100000"/>
                <a:lumMod val="100000"/>
              </a:schemeClr>
            </a:gs>
            <a:gs pos="100000">
              <a:schemeClr val="accent2">
                <a:hueOff val="-2674849"/>
                <a:satOff val="-10623"/>
                <a:lumOff val="674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1"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http://www.lboro.ac.uk/admin/hse/</a:t>
          </a:r>
          <a:endParaRPr lang="en-US" sz="2100" kern="1200" dirty="0">
            <a:solidFill>
              <a:schemeClr val="tx1"/>
            </a:solidFill>
          </a:endParaRPr>
        </a:p>
      </dsp:txBody>
      <dsp:txXfrm>
        <a:off x="23388" y="3083013"/>
        <a:ext cx="4924827" cy="432338"/>
      </dsp:txXfrm>
    </dsp:sp>
    <dsp:sp modelId="{7A3DE9A0-F405-4FDD-BA74-C455AF81E189}">
      <dsp:nvSpPr>
        <dsp:cNvPr id="0" name=""/>
        <dsp:cNvSpPr/>
      </dsp:nvSpPr>
      <dsp:spPr>
        <a:xfrm>
          <a:off x="0" y="3599220"/>
          <a:ext cx="4971603" cy="479114"/>
        </a:xfrm>
        <a:prstGeom prst="roundRect">
          <a:avLst/>
        </a:prstGeom>
        <a:gradFill rotWithShape="0">
          <a:gsLst>
            <a:gs pos="0">
              <a:schemeClr val="accent2">
                <a:hueOff val="-3343561"/>
                <a:satOff val="-13279"/>
                <a:lumOff val="8432"/>
                <a:alphaOff val="0"/>
                <a:tint val="94000"/>
                <a:satMod val="100000"/>
                <a:lumMod val="108000"/>
              </a:schemeClr>
            </a:gs>
            <a:gs pos="50000">
              <a:schemeClr val="accent2">
                <a:hueOff val="-3343561"/>
                <a:satOff val="-13279"/>
                <a:lumOff val="8432"/>
                <a:alphaOff val="0"/>
                <a:tint val="98000"/>
                <a:shade val="100000"/>
                <a:satMod val="100000"/>
                <a:lumMod val="100000"/>
              </a:schemeClr>
            </a:gs>
            <a:gs pos="100000">
              <a:schemeClr val="accent2">
                <a:hueOff val="-3343561"/>
                <a:satOff val="-13279"/>
                <a:lumOff val="843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Asking questions!!</a:t>
          </a:r>
          <a:endParaRPr lang="en-US" sz="2100" kern="1200"/>
        </a:p>
      </dsp:txBody>
      <dsp:txXfrm>
        <a:off x="23388" y="3622608"/>
        <a:ext cx="4924827" cy="4323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E1160-5CF8-4849-A3FD-39C1D4DCE4F5}">
      <dsp:nvSpPr>
        <dsp:cNvPr id="0" name=""/>
        <dsp:cNvSpPr/>
      </dsp:nvSpPr>
      <dsp:spPr>
        <a:xfrm>
          <a:off x="0" y="1490"/>
          <a:ext cx="5012532" cy="63502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B83DD0-CE3D-4C5C-873A-63D1B5674B57}">
      <dsp:nvSpPr>
        <dsp:cNvPr id="0" name=""/>
        <dsp:cNvSpPr/>
      </dsp:nvSpPr>
      <dsp:spPr>
        <a:xfrm>
          <a:off x="192095" y="144371"/>
          <a:ext cx="349264" cy="3492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35A3AA-CC57-43E4-8FF3-DAC0711CA1C1}">
      <dsp:nvSpPr>
        <dsp:cNvPr id="0" name=""/>
        <dsp:cNvSpPr/>
      </dsp:nvSpPr>
      <dsp:spPr>
        <a:xfrm>
          <a:off x="733455" y="1490"/>
          <a:ext cx="4279076" cy="635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207" tIns="67207" rIns="67207" bIns="67207" numCol="1" spcCol="1270" anchor="ctr" anchorCtr="0">
          <a:noAutofit/>
        </a:bodyPr>
        <a:lstStyle/>
        <a:p>
          <a:pPr marL="0" lvl="0" indent="0" algn="l" defTabSz="844550">
            <a:lnSpc>
              <a:spcPct val="90000"/>
            </a:lnSpc>
            <a:spcBef>
              <a:spcPct val="0"/>
            </a:spcBef>
            <a:spcAft>
              <a:spcPct val="35000"/>
            </a:spcAft>
            <a:buNone/>
          </a:pPr>
          <a:r>
            <a:rPr lang="en-GB" sz="1900" kern="1200"/>
            <a:t>Individual Risk Assessments highlight appropriate PPE for work undertaken.</a:t>
          </a:r>
          <a:endParaRPr lang="en-US" sz="1900" kern="1200"/>
        </a:p>
      </dsp:txBody>
      <dsp:txXfrm>
        <a:off x="733455" y="1490"/>
        <a:ext cx="4279076" cy="635026"/>
      </dsp:txXfrm>
    </dsp:sp>
    <dsp:sp modelId="{0B1F0BE1-254A-48D6-BFBB-A0A8442FE328}">
      <dsp:nvSpPr>
        <dsp:cNvPr id="0" name=""/>
        <dsp:cNvSpPr/>
      </dsp:nvSpPr>
      <dsp:spPr>
        <a:xfrm>
          <a:off x="0" y="795273"/>
          <a:ext cx="5012532" cy="63502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B61994-E3A9-4033-BDB5-32E998096B63}">
      <dsp:nvSpPr>
        <dsp:cNvPr id="0" name=""/>
        <dsp:cNvSpPr/>
      </dsp:nvSpPr>
      <dsp:spPr>
        <a:xfrm>
          <a:off x="192095" y="938154"/>
          <a:ext cx="349264" cy="3492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94DF4D-CC6F-4398-8056-6D794893A459}">
      <dsp:nvSpPr>
        <dsp:cNvPr id="0" name=""/>
        <dsp:cNvSpPr/>
      </dsp:nvSpPr>
      <dsp:spPr>
        <a:xfrm>
          <a:off x="733455" y="795273"/>
          <a:ext cx="4279076" cy="635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207" tIns="67207" rIns="67207" bIns="67207" numCol="1" spcCol="1270" anchor="ctr" anchorCtr="0">
          <a:noAutofit/>
        </a:bodyPr>
        <a:lstStyle/>
        <a:p>
          <a:pPr marL="0" lvl="0" indent="0" algn="l" defTabSz="844550">
            <a:lnSpc>
              <a:spcPct val="90000"/>
            </a:lnSpc>
            <a:spcBef>
              <a:spcPct val="0"/>
            </a:spcBef>
            <a:spcAft>
              <a:spcPct val="35000"/>
            </a:spcAft>
            <a:buNone/>
          </a:pPr>
          <a:r>
            <a:rPr lang="en-GB" sz="1900" kern="1200"/>
            <a:t>Minimum PPE for CBE is Laboratory coat, gloves, enclosed shoes &amp; shoe covers.</a:t>
          </a:r>
          <a:endParaRPr lang="en-US" sz="1900" kern="1200"/>
        </a:p>
      </dsp:txBody>
      <dsp:txXfrm>
        <a:off x="733455" y="795273"/>
        <a:ext cx="4279076" cy="635026"/>
      </dsp:txXfrm>
    </dsp:sp>
    <dsp:sp modelId="{1C1C21A0-3228-41D4-BE72-B199A6BAE367}">
      <dsp:nvSpPr>
        <dsp:cNvPr id="0" name=""/>
        <dsp:cNvSpPr/>
      </dsp:nvSpPr>
      <dsp:spPr>
        <a:xfrm>
          <a:off x="0" y="1589057"/>
          <a:ext cx="5012532" cy="63502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5B69C5-559E-4856-8664-73498DA66A51}">
      <dsp:nvSpPr>
        <dsp:cNvPr id="0" name=""/>
        <dsp:cNvSpPr/>
      </dsp:nvSpPr>
      <dsp:spPr>
        <a:xfrm>
          <a:off x="192095" y="1731938"/>
          <a:ext cx="349264" cy="3492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94E743-4899-4467-877A-EEACAEEA6A8B}">
      <dsp:nvSpPr>
        <dsp:cNvPr id="0" name=""/>
        <dsp:cNvSpPr/>
      </dsp:nvSpPr>
      <dsp:spPr>
        <a:xfrm>
          <a:off x="733455" y="1589057"/>
          <a:ext cx="4279076" cy="635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207" tIns="67207" rIns="67207" bIns="67207" numCol="1" spcCol="1270" anchor="ctr" anchorCtr="0">
          <a:noAutofit/>
        </a:bodyPr>
        <a:lstStyle/>
        <a:p>
          <a:pPr marL="0" lvl="0" indent="0" algn="l" defTabSz="844550">
            <a:lnSpc>
              <a:spcPct val="90000"/>
            </a:lnSpc>
            <a:spcBef>
              <a:spcPct val="0"/>
            </a:spcBef>
            <a:spcAft>
              <a:spcPct val="35000"/>
            </a:spcAft>
            <a:buNone/>
          </a:pPr>
          <a:r>
            <a:rPr lang="en-GB" sz="1900" kern="1200"/>
            <a:t>Safety glasses are mandatory in some areas of the CBE &amp; for certain activities.</a:t>
          </a:r>
          <a:endParaRPr lang="en-US" sz="1900" kern="1200"/>
        </a:p>
      </dsp:txBody>
      <dsp:txXfrm>
        <a:off x="733455" y="1589057"/>
        <a:ext cx="4279076" cy="635026"/>
      </dsp:txXfrm>
    </dsp:sp>
    <dsp:sp modelId="{F8006FA9-7CAA-4B99-AD35-656F4D8BF65D}">
      <dsp:nvSpPr>
        <dsp:cNvPr id="0" name=""/>
        <dsp:cNvSpPr/>
      </dsp:nvSpPr>
      <dsp:spPr>
        <a:xfrm>
          <a:off x="0" y="2382840"/>
          <a:ext cx="5012532" cy="63502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A98D7F-6165-4D78-9592-54834D46F78A}">
      <dsp:nvSpPr>
        <dsp:cNvPr id="0" name=""/>
        <dsp:cNvSpPr/>
      </dsp:nvSpPr>
      <dsp:spPr>
        <a:xfrm>
          <a:off x="192095" y="2525721"/>
          <a:ext cx="349264" cy="34926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28B910-D1D1-490B-9BA6-3C01ABC41537}">
      <dsp:nvSpPr>
        <dsp:cNvPr id="0" name=""/>
        <dsp:cNvSpPr/>
      </dsp:nvSpPr>
      <dsp:spPr>
        <a:xfrm>
          <a:off x="733455" y="2382840"/>
          <a:ext cx="4279076" cy="635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207" tIns="67207" rIns="67207" bIns="67207" numCol="1" spcCol="1270" anchor="ctr" anchorCtr="0">
          <a:noAutofit/>
        </a:bodyPr>
        <a:lstStyle/>
        <a:p>
          <a:pPr marL="0" lvl="0" indent="0" algn="l" defTabSz="844550">
            <a:lnSpc>
              <a:spcPct val="90000"/>
            </a:lnSpc>
            <a:spcBef>
              <a:spcPct val="0"/>
            </a:spcBef>
            <a:spcAft>
              <a:spcPct val="35000"/>
            </a:spcAft>
            <a:buNone/>
          </a:pPr>
          <a:r>
            <a:rPr lang="en-GB" sz="1900" kern="1200"/>
            <a:t>Other PPE includes face visors, cryogenic gloves &amp; autoclave gloves.</a:t>
          </a:r>
          <a:endParaRPr lang="en-US" sz="1900" kern="1200"/>
        </a:p>
      </dsp:txBody>
      <dsp:txXfrm>
        <a:off x="733455" y="2382840"/>
        <a:ext cx="4279076" cy="635026"/>
      </dsp:txXfrm>
    </dsp:sp>
    <dsp:sp modelId="{F328D162-5AE6-46A5-B0A8-7CDDCE2B8E9B}">
      <dsp:nvSpPr>
        <dsp:cNvPr id="0" name=""/>
        <dsp:cNvSpPr/>
      </dsp:nvSpPr>
      <dsp:spPr>
        <a:xfrm>
          <a:off x="0" y="3176624"/>
          <a:ext cx="5012532" cy="63502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7B61B7-8609-40E1-8663-DD75DBB4E9AD}">
      <dsp:nvSpPr>
        <dsp:cNvPr id="0" name=""/>
        <dsp:cNvSpPr/>
      </dsp:nvSpPr>
      <dsp:spPr>
        <a:xfrm>
          <a:off x="192095" y="3319505"/>
          <a:ext cx="349264" cy="34926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79C1E4-4396-4E9C-BE25-AA7107A2DC6A}">
      <dsp:nvSpPr>
        <dsp:cNvPr id="0" name=""/>
        <dsp:cNvSpPr/>
      </dsp:nvSpPr>
      <dsp:spPr>
        <a:xfrm>
          <a:off x="733455" y="3176624"/>
          <a:ext cx="4279076" cy="635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207" tIns="67207" rIns="67207" bIns="67207" numCol="1" spcCol="1270" anchor="ctr" anchorCtr="0">
          <a:noAutofit/>
        </a:bodyPr>
        <a:lstStyle/>
        <a:p>
          <a:pPr marL="0" lvl="0" indent="0" algn="l" defTabSz="844550">
            <a:lnSpc>
              <a:spcPct val="90000"/>
            </a:lnSpc>
            <a:spcBef>
              <a:spcPct val="0"/>
            </a:spcBef>
            <a:spcAft>
              <a:spcPct val="35000"/>
            </a:spcAft>
            <a:buNone/>
          </a:pPr>
          <a:r>
            <a:rPr lang="en-GB" sz="1900" kern="1200"/>
            <a:t>Remove all PPE before leaving CBE.</a:t>
          </a:r>
          <a:endParaRPr lang="en-US" sz="1900" kern="1200"/>
        </a:p>
      </dsp:txBody>
      <dsp:txXfrm>
        <a:off x="733455" y="3176624"/>
        <a:ext cx="4279076" cy="635026"/>
      </dsp:txXfrm>
    </dsp:sp>
    <dsp:sp modelId="{E151A1EE-053A-418A-8C8C-90BFB171495E}">
      <dsp:nvSpPr>
        <dsp:cNvPr id="0" name=""/>
        <dsp:cNvSpPr/>
      </dsp:nvSpPr>
      <dsp:spPr>
        <a:xfrm>
          <a:off x="0" y="3970407"/>
          <a:ext cx="5012532" cy="63502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117489-9DFE-4F54-930B-23F19AD00CD1}">
      <dsp:nvSpPr>
        <dsp:cNvPr id="0" name=""/>
        <dsp:cNvSpPr/>
      </dsp:nvSpPr>
      <dsp:spPr>
        <a:xfrm>
          <a:off x="192095" y="4113288"/>
          <a:ext cx="349264" cy="34926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4D4542-CCD7-423E-8E58-966F4EEF0538}">
      <dsp:nvSpPr>
        <dsp:cNvPr id="0" name=""/>
        <dsp:cNvSpPr/>
      </dsp:nvSpPr>
      <dsp:spPr>
        <a:xfrm>
          <a:off x="733455" y="3970407"/>
          <a:ext cx="4279076" cy="635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207" tIns="67207" rIns="67207" bIns="67207" numCol="1" spcCol="1270" anchor="ctr" anchorCtr="0">
          <a:noAutofit/>
        </a:bodyPr>
        <a:lstStyle/>
        <a:p>
          <a:pPr marL="0" lvl="0" indent="0" algn="l" defTabSz="844550">
            <a:lnSpc>
              <a:spcPct val="90000"/>
            </a:lnSpc>
            <a:spcBef>
              <a:spcPct val="0"/>
            </a:spcBef>
            <a:spcAft>
              <a:spcPct val="35000"/>
            </a:spcAft>
            <a:buNone/>
          </a:pPr>
          <a:r>
            <a:rPr lang="en-GB" sz="1900" kern="1200"/>
            <a:t>PPE is there for your protection and should be worn as instructed.</a:t>
          </a:r>
          <a:endParaRPr lang="en-US" sz="1900" kern="1200"/>
        </a:p>
      </dsp:txBody>
      <dsp:txXfrm>
        <a:off x="733455" y="3970407"/>
        <a:ext cx="4279076" cy="6350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ADB4E-4D80-44B7-9FE5-7947F978243A}">
      <dsp:nvSpPr>
        <dsp:cNvPr id="0" name=""/>
        <dsp:cNvSpPr/>
      </dsp:nvSpPr>
      <dsp:spPr>
        <a:xfrm>
          <a:off x="0" y="257928"/>
          <a:ext cx="7990656" cy="436336"/>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CBE has 8 cryostorage Banks &amp; one Experimental Bank.</a:t>
          </a:r>
          <a:endParaRPr lang="en-US" sz="1200" kern="1200"/>
        </a:p>
      </dsp:txBody>
      <dsp:txXfrm>
        <a:off x="21300" y="279228"/>
        <a:ext cx="7948056" cy="393736"/>
      </dsp:txXfrm>
    </dsp:sp>
    <dsp:sp modelId="{5BFC1949-CDBC-4BDD-9872-6460D5FF6D9D}">
      <dsp:nvSpPr>
        <dsp:cNvPr id="0" name=""/>
        <dsp:cNvSpPr/>
      </dsp:nvSpPr>
      <dsp:spPr>
        <a:xfrm>
          <a:off x="0" y="728825"/>
          <a:ext cx="7990656" cy="436336"/>
        </a:xfrm>
        <a:prstGeom prst="roundRect">
          <a:avLst/>
        </a:prstGeom>
        <a:solidFill>
          <a:schemeClr val="accent5">
            <a:hueOff val="875359"/>
            <a:satOff val="-524"/>
            <a:lumOff val="21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Maintained by CBE technician </a:t>
          </a:r>
          <a:endParaRPr lang="en-US" sz="1200" kern="1200"/>
        </a:p>
      </dsp:txBody>
      <dsp:txXfrm>
        <a:off x="21300" y="750125"/>
        <a:ext cx="7948056" cy="393736"/>
      </dsp:txXfrm>
    </dsp:sp>
    <dsp:sp modelId="{AD1392CC-B015-4759-A81E-9A9A9CA8BAF9}">
      <dsp:nvSpPr>
        <dsp:cNvPr id="0" name=""/>
        <dsp:cNvSpPr/>
      </dsp:nvSpPr>
      <dsp:spPr>
        <a:xfrm>
          <a:off x="0" y="1199722"/>
          <a:ext cx="7990656" cy="436336"/>
        </a:xfrm>
        <a:prstGeom prst="roundRect">
          <a:avLst/>
        </a:prstGeom>
        <a:solidFill>
          <a:schemeClr val="accent5">
            <a:hueOff val="1750718"/>
            <a:satOff val="-1047"/>
            <a:lumOff val="43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Designated space in cryostorages ( allocated per group) (see next slide)</a:t>
          </a:r>
          <a:endParaRPr lang="en-US" sz="1200" kern="1200"/>
        </a:p>
      </dsp:txBody>
      <dsp:txXfrm>
        <a:off x="21300" y="1221022"/>
        <a:ext cx="7948056" cy="393736"/>
      </dsp:txXfrm>
    </dsp:sp>
    <dsp:sp modelId="{370D5B59-A23E-4A7E-86CA-1F9845938175}">
      <dsp:nvSpPr>
        <dsp:cNvPr id="0" name=""/>
        <dsp:cNvSpPr/>
      </dsp:nvSpPr>
      <dsp:spPr>
        <a:xfrm>
          <a:off x="0" y="1670619"/>
          <a:ext cx="7990656" cy="436336"/>
        </a:xfrm>
        <a:prstGeom prst="roundRect">
          <a:avLst/>
        </a:prstGeom>
        <a:solidFill>
          <a:schemeClr val="accent5">
            <a:hueOff val="2626077"/>
            <a:satOff val="-1571"/>
            <a:lumOff val="6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u="sng" kern="1200"/>
            <a:t>Use of Cryostorage Unit</a:t>
          </a:r>
          <a:endParaRPr lang="en-US" sz="1200" kern="1200"/>
        </a:p>
      </dsp:txBody>
      <dsp:txXfrm>
        <a:off x="21300" y="1691919"/>
        <a:ext cx="7948056" cy="393736"/>
      </dsp:txXfrm>
    </dsp:sp>
    <dsp:sp modelId="{BC265AE8-833A-4AC8-AD4E-29093FD02E61}">
      <dsp:nvSpPr>
        <dsp:cNvPr id="0" name=""/>
        <dsp:cNvSpPr/>
      </dsp:nvSpPr>
      <dsp:spPr>
        <a:xfrm>
          <a:off x="0" y="2141516"/>
          <a:ext cx="7990656" cy="436336"/>
        </a:xfrm>
        <a:prstGeom prst="roundRect">
          <a:avLst/>
        </a:prstGeom>
        <a:solidFill>
          <a:schemeClr val="accent5">
            <a:hueOff val="3501437"/>
            <a:satOff val="-2095"/>
            <a:lumOff val="862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t>When removing samples from, or placing samples in, the </a:t>
          </a:r>
          <a:r>
            <a:rPr lang="en-GB" sz="1200" kern="1200" dirty="0" err="1"/>
            <a:t>cryobank</a:t>
          </a:r>
          <a:r>
            <a:rPr lang="en-GB" sz="1200" kern="1200" dirty="0"/>
            <a:t>, remove the tower completely from the </a:t>
          </a:r>
          <a:r>
            <a:rPr lang="en-GB" sz="1200" kern="1200" dirty="0" err="1"/>
            <a:t>cryobank</a:t>
          </a:r>
          <a:r>
            <a:rPr lang="en-GB" sz="1200" kern="1200" dirty="0"/>
            <a:t> &amp; place on metal tray on floor before removing the holding bar. This will remove the possibility of dropping boxes into the tank. </a:t>
          </a:r>
          <a:endParaRPr lang="en-US" sz="1200" kern="1200" dirty="0"/>
        </a:p>
      </dsp:txBody>
      <dsp:txXfrm>
        <a:off x="21300" y="2162816"/>
        <a:ext cx="7948056" cy="393736"/>
      </dsp:txXfrm>
    </dsp:sp>
    <dsp:sp modelId="{DEDA459F-2792-4D68-9245-D0C6C92C8260}">
      <dsp:nvSpPr>
        <dsp:cNvPr id="0" name=""/>
        <dsp:cNvSpPr/>
      </dsp:nvSpPr>
      <dsp:spPr>
        <a:xfrm>
          <a:off x="0" y="2612412"/>
          <a:ext cx="7990656" cy="436336"/>
        </a:xfrm>
        <a:prstGeom prst="roundRect">
          <a:avLst/>
        </a:prstGeom>
        <a:solidFill>
          <a:schemeClr val="accent5">
            <a:hueOff val="4376796"/>
            <a:satOff val="-2619"/>
            <a:lumOff val="10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t>The </a:t>
          </a:r>
          <a:r>
            <a:rPr lang="en-GB" sz="1200" kern="1200" dirty="0" err="1"/>
            <a:t>cryoracks</a:t>
          </a:r>
          <a:r>
            <a:rPr lang="en-GB" sz="1200" kern="1200" dirty="0"/>
            <a:t> should not be kept out of the bank for more than 1 minute or there is a risk of damaging the viability of cells belonging to others. Please replace the holding bar!!</a:t>
          </a:r>
          <a:endParaRPr lang="en-US" sz="1200" kern="1200" dirty="0"/>
        </a:p>
      </dsp:txBody>
      <dsp:txXfrm>
        <a:off x="21300" y="2633712"/>
        <a:ext cx="7948056" cy="393736"/>
      </dsp:txXfrm>
    </dsp:sp>
    <dsp:sp modelId="{68453CDB-5CC8-4BE0-B270-1ED637DCF62D}">
      <dsp:nvSpPr>
        <dsp:cNvPr id="0" name=""/>
        <dsp:cNvSpPr/>
      </dsp:nvSpPr>
      <dsp:spPr>
        <a:xfrm>
          <a:off x="0" y="3083309"/>
          <a:ext cx="7990656" cy="436336"/>
        </a:xfrm>
        <a:prstGeom prst="roundRect">
          <a:avLst/>
        </a:prstGeom>
        <a:solidFill>
          <a:schemeClr val="accent5">
            <a:hueOff val="5252155"/>
            <a:satOff val="-3142"/>
            <a:lumOff val="12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b="1" kern="1200"/>
            <a:t>Pro-Curo</a:t>
          </a:r>
          <a:r>
            <a:rPr lang="en-GB" sz="1200" kern="1200"/>
            <a:t> – </a:t>
          </a:r>
          <a:endParaRPr lang="en-US" sz="1200" kern="1200"/>
        </a:p>
      </dsp:txBody>
      <dsp:txXfrm>
        <a:off x="21300" y="3104609"/>
        <a:ext cx="7948056" cy="393736"/>
      </dsp:txXfrm>
    </dsp:sp>
    <dsp:sp modelId="{831813D7-294D-41E7-8371-94D7674F3C4D}">
      <dsp:nvSpPr>
        <dsp:cNvPr id="0" name=""/>
        <dsp:cNvSpPr/>
      </dsp:nvSpPr>
      <dsp:spPr>
        <a:xfrm>
          <a:off x="0" y="3554206"/>
          <a:ext cx="7990656" cy="436336"/>
        </a:xfrm>
        <a:prstGeom prst="roundRect">
          <a:avLst/>
        </a:prstGeom>
        <a:solidFill>
          <a:schemeClr val="accent5">
            <a:hueOff val="6127514"/>
            <a:satOff val="-3666"/>
            <a:lumOff val="1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This is software we use for  recording / tracking the biological material we store in the cryostorage units.  You will need to get this software installed on your computer and receive the training required.   Each person is responsible for logging their own material.</a:t>
          </a:r>
          <a:endParaRPr lang="en-US" sz="1200" kern="1200"/>
        </a:p>
      </dsp:txBody>
      <dsp:txXfrm>
        <a:off x="21300" y="3575506"/>
        <a:ext cx="7948056" cy="3937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FBC36-7BBF-4FD0-9A9A-7AC02C1E4903}">
      <dsp:nvSpPr>
        <dsp:cNvPr id="0" name=""/>
        <dsp:cNvSpPr/>
      </dsp:nvSpPr>
      <dsp:spPr>
        <a:xfrm>
          <a:off x="118221" y="259394"/>
          <a:ext cx="997668" cy="99766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E96B0A-5B2D-4809-BDC4-EF86028970ED}">
      <dsp:nvSpPr>
        <dsp:cNvPr id="0" name=""/>
        <dsp:cNvSpPr/>
      </dsp:nvSpPr>
      <dsp:spPr>
        <a:xfrm>
          <a:off x="327732" y="468905"/>
          <a:ext cx="578647" cy="5786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BB7560-ABD6-4A5B-8E1D-34FF72F2A27E}">
      <dsp:nvSpPr>
        <dsp:cNvPr id="0" name=""/>
        <dsp:cNvSpPr/>
      </dsp:nvSpPr>
      <dsp:spPr>
        <a:xfrm>
          <a:off x="1329675" y="259394"/>
          <a:ext cx="2351646" cy="997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GB" sz="1300" kern="1200" baseline="0"/>
            <a:t>All Biological &amp; Chemical material should be transported to other laboratories outside of the CBE using secondary containment.It must be disinfected when leaving and entering new areas.</a:t>
          </a:r>
          <a:endParaRPr lang="en-US" sz="1300" kern="1200"/>
        </a:p>
      </dsp:txBody>
      <dsp:txXfrm>
        <a:off x="1329675" y="259394"/>
        <a:ext cx="2351646" cy="997668"/>
      </dsp:txXfrm>
    </dsp:sp>
    <dsp:sp modelId="{80741EA7-A856-4A29-B740-04BEF0E14CB8}">
      <dsp:nvSpPr>
        <dsp:cNvPr id="0" name=""/>
        <dsp:cNvSpPr/>
      </dsp:nvSpPr>
      <dsp:spPr>
        <a:xfrm>
          <a:off x="4091078" y="259394"/>
          <a:ext cx="997668" cy="99766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9C6E9A-8C19-4830-A34F-9CBDC5605305}">
      <dsp:nvSpPr>
        <dsp:cNvPr id="0" name=""/>
        <dsp:cNvSpPr/>
      </dsp:nvSpPr>
      <dsp:spPr>
        <a:xfrm>
          <a:off x="4300588" y="468905"/>
          <a:ext cx="578647" cy="5786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32F82D-DA5C-42B5-B2D5-3B042925B3DB}">
      <dsp:nvSpPr>
        <dsp:cNvPr id="0" name=""/>
        <dsp:cNvSpPr/>
      </dsp:nvSpPr>
      <dsp:spPr>
        <a:xfrm>
          <a:off x="5302532" y="259394"/>
          <a:ext cx="2351646" cy="997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GB" sz="1300" kern="1200" baseline="0"/>
            <a:t>All Biological &amp; chemical material MUST be exported to other laboratories using  appropriate packaging, labelling &amp; transport procedures.</a:t>
          </a:r>
          <a:endParaRPr lang="en-US" sz="1300" kern="1200"/>
        </a:p>
      </dsp:txBody>
      <dsp:txXfrm>
        <a:off x="5302532" y="259394"/>
        <a:ext cx="2351646" cy="997668"/>
      </dsp:txXfrm>
    </dsp:sp>
    <dsp:sp modelId="{6067CCCD-106C-457B-AE71-C79638EB00D6}">
      <dsp:nvSpPr>
        <dsp:cNvPr id="0" name=""/>
        <dsp:cNvSpPr/>
      </dsp:nvSpPr>
      <dsp:spPr>
        <a:xfrm>
          <a:off x="118221" y="1772004"/>
          <a:ext cx="997668" cy="99766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8E62A9-AD7B-458A-89A7-4624DD9E6805}">
      <dsp:nvSpPr>
        <dsp:cNvPr id="0" name=""/>
        <dsp:cNvSpPr/>
      </dsp:nvSpPr>
      <dsp:spPr>
        <a:xfrm>
          <a:off x="327732" y="1981514"/>
          <a:ext cx="578647" cy="5786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461572-B887-440E-976C-408FEBAC025D}">
      <dsp:nvSpPr>
        <dsp:cNvPr id="0" name=""/>
        <dsp:cNvSpPr/>
      </dsp:nvSpPr>
      <dsp:spPr>
        <a:xfrm>
          <a:off x="1329675" y="1772004"/>
          <a:ext cx="2351646" cy="997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GB" sz="1300" kern="1200" baseline="0"/>
            <a:t>Consider if a Material Transfer Agreements is required.</a:t>
          </a:r>
          <a:endParaRPr lang="en-US" sz="1300" kern="1200"/>
        </a:p>
      </dsp:txBody>
      <dsp:txXfrm>
        <a:off x="1329675" y="1772004"/>
        <a:ext cx="2351646" cy="997668"/>
      </dsp:txXfrm>
    </dsp:sp>
    <dsp:sp modelId="{0E899D27-D927-4CE4-B6CC-DAFD99C17D73}">
      <dsp:nvSpPr>
        <dsp:cNvPr id="0" name=""/>
        <dsp:cNvSpPr/>
      </dsp:nvSpPr>
      <dsp:spPr>
        <a:xfrm>
          <a:off x="4091078" y="1772004"/>
          <a:ext cx="997668" cy="99766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D8EDF2-6B67-4F29-B60A-F484DF211D83}">
      <dsp:nvSpPr>
        <dsp:cNvPr id="0" name=""/>
        <dsp:cNvSpPr/>
      </dsp:nvSpPr>
      <dsp:spPr>
        <a:xfrm>
          <a:off x="4300588" y="1981514"/>
          <a:ext cx="578647" cy="5786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E284A7-CB4E-4339-99BF-697D0CFD0426}">
      <dsp:nvSpPr>
        <dsp:cNvPr id="0" name=""/>
        <dsp:cNvSpPr/>
      </dsp:nvSpPr>
      <dsp:spPr>
        <a:xfrm>
          <a:off x="5302532" y="1772004"/>
          <a:ext cx="2351646" cy="997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GB" sz="1300" kern="1200" baseline="0"/>
            <a:t>Please check guidelines or ask for advice.</a:t>
          </a:r>
          <a:endParaRPr lang="en-US" sz="1300" kern="1200"/>
        </a:p>
      </dsp:txBody>
      <dsp:txXfrm>
        <a:off x="5302532" y="1772004"/>
        <a:ext cx="2351646" cy="9976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5271A-5394-417F-8FCB-659DE336843F}">
      <dsp:nvSpPr>
        <dsp:cNvPr id="0" name=""/>
        <dsp:cNvSpPr/>
      </dsp:nvSpPr>
      <dsp:spPr>
        <a:xfrm>
          <a:off x="0" y="395381"/>
          <a:ext cx="6046440" cy="436336"/>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solidFill>
                <a:schemeClr val="tx1"/>
              </a:solidFill>
            </a:rPr>
            <a:t>1% </a:t>
          </a:r>
          <a:r>
            <a:rPr lang="en-GB" sz="1200" b="1" kern="1200" dirty="0" err="1">
              <a:solidFill>
                <a:schemeClr val="tx1"/>
              </a:solidFill>
            </a:rPr>
            <a:t>virkon</a:t>
          </a:r>
          <a:r>
            <a:rPr lang="en-GB" sz="1200" kern="1200" dirty="0">
              <a:solidFill>
                <a:schemeClr val="tx1"/>
              </a:solidFill>
            </a:rPr>
            <a:t> used for spills &amp; aspiration bottles due to its broad spectrum properties.</a:t>
          </a:r>
          <a:endParaRPr lang="en-US" sz="1200" kern="1200" dirty="0">
            <a:solidFill>
              <a:schemeClr val="tx1"/>
            </a:solidFill>
          </a:endParaRPr>
        </a:p>
      </dsp:txBody>
      <dsp:txXfrm>
        <a:off x="21300" y="416681"/>
        <a:ext cx="6003840" cy="393736"/>
      </dsp:txXfrm>
    </dsp:sp>
    <dsp:sp modelId="{FB2E40AE-2428-4AAA-BF58-985AABE5634A}">
      <dsp:nvSpPr>
        <dsp:cNvPr id="0" name=""/>
        <dsp:cNvSpPr/>
      </dsp:nvSpPr>
      <dsp:spPr>
        <a:xfrm>
          <a:off x="0" y="866278"/>
          <a:ext cx="6046440" cy="436336"/>
        </a:xfrm>
        <a:prstGeom prst="roundRect">
          <a:avLst/>
        </a:prstGeom>
        <a:gradFill rotWithShape="0">
          <a:gsLst>
            <a:gs pos="0">
              <a:schemeClr val="accent2">
                <a:hueOff val="-417945"/>
                <a:satOff val="-1660"/>
                <a:lumOff val="1054"/>
                <a:alphaOff val="0"/>
                <a:tint val="94000"/>
                <a:satMod val="100000"/>
                <a:lumMod val="108000"/>
              </a:schemeClr>
            </a:gs>
            <a:gs pos="50000">
              <a:schemeClr val="accent2">
                <a:hueOff val="-417945"/>
                <a:satOff val="-1660"/>
                <a:lumOff val="1054"/>
                <a:alphaOff val="0"/>
                <a:tint val="98000"/>
                <a:shade val="100000"/>
                <a:satMod val="100000"/>
                <a:lumMod val="100000"/>
              </a:schemeClr>
            </a:gs>
            <a:gs pos="100000">
              <a:schemeClr val="accent2">
                <a:hueOff val="-417945"/>
                <a:satOff val="-1660"/>
                <a:lumOff val="105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solidFill>
                <a:schemeClr val="tx1"/>
              </a:solidFill>
            </a:rPr>
            <a:t>NOTE: </a:t>
          </a:r>
          <a:r>
            <a:rPr lang="en-GB" sz="1200" kern="1200" dirty="0" err="1">
              <a:solidFill>
                <a:schemeClr val="tx1"/>
              </a:solidFill>
            </a:rPr>
            <a:t>Virkon</a:t>
          </a:r>
          <a:r>
            <a:rPr lang="en-GB" sz="1200" kern="1200" dirty="0">
              <a:solidFill>
                <a:schemeClr val="tx1"/>
              </a:solidFill>
            </a:rPr>
            <a:t> is not suitable for all pieces of equipment, if used on any metal surface must be removed after a </a:t>
          </a:r>
          <a:r>
            <a:rPr lang="en-GB" sz="1200" i="1" u="sng" kern="1200" dirty="0">
              <a:solidFill>
                <a:schemeClr val="tx1"/>
              </a:solidFill>
            </a:rPr>
            <a:t>maximum 10 minutes </a:t>
          </a:r>
          <a:r>
            <a:rPr lang="en-GB" sz="1200" kern="1200" dirty="0">
              <a:solidFill>
                <a:schemeClr val="tx1"/>
              </a:solidFill>
            </a:rPr>
            <a:t>surface contact to avoid damage to the equipment. </a:t>
          </a:r>
          <a:endParaRPr lang="en-US" sz="1200" kern="1200" dirty="0">
            <a:solidFill>
              <a:schemeClr val="tx1"/>
            </a:solidFill>
          </a:endParaRPr>
        </a:p>
      </dsp:txBody>
      <dsp:txXfrm>
        <a:off x="21300" y="887578"/>
        <a:ext cx="6003840" cy="393736"/>
      </dsp:txXfrm>
    </dsp:sp>
    <dsp:sp modelId="{2C64245B-91E5-44CF-9BD0-86E6E9BE4F4D}">
      <dsp:nvSpPr>
        <dsp:cNvPr id="0" name=""/>
        <dsp:cNvSpPr/>
      </dsp:nvSpPr>
      <dsp:spPr>
        <a:xfrm>
          <a:off x="0" y="1337175"/>
          <a:ext cx="6046440" cy="436336"/>
        </a:xfrm>
        <a:prstGeom prst="roundRect">
          <a:avLst/>
        </a:prstGeom>
        <a:gradFill rotWithShape="0">
          <a:gsLst>
            <a:gs pos="0">
              <a:schemeClr val="accent2">
                <a:hueOff val="-835890"/>
                <a:satOff val="-3320"/>
                <a:lumOff val="2108"/>
                <a:alphaOff val="0"/>
                <a:tint val="94000"/>
                <a:satMod val="100000"/>
                <a:lumMod val="108000"/>
              </a:schemeClr>
            </a:gs>
            <a:gs pos="50000">
              <a:schemeClr val="accent2">
                <a:hueOff val="-835890"/>
                <a:satOff val="-3320"/>
                <a:lumOff val="2108"/>
                <a:alphaOff val="0"/>
                <a:tint val="98000"/>
                <a:shade val="100000"/>
                <a:satMod val="100000"/>
                <a:lumMod val="100000"/>
              </a:schemeClr>
            </a:gs>
            <a:gs pos="100000">
              <a:schemeClr val="accent2">
                <a:hueOff val="-835890"/>
                <a:satOff val="-3320"/>
                <a:lumOff val="210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b="1" kern="1200" dirty="0" err="1">
              <a:solidFill>
                <a:schemeClr val="tx1"/>
              </a:solidFill>
            </a:rPr>
            <a:t>Chemgene</a:t>
          </a:r>
          <a:r>
            <a:rPr lang="en-GB" sz="1200" b="1" kern="1200" dirty="0">
              <a:solidFill>
                <a:schemeClr val="tx1"/>
              </a:solidFill>
            </a:rPr>
            <a:t> Wipes </a:t>
          </a:r>
          <a:r>
            <a:rPr lang="en-GB" sz="1200" kern="1200" dirty="0">
              <a:solidFill>
                <a:schemeClr val="tx1"/>
              </a:solidFill>
            </a:rPr>
            <a:t>- Daily surface cleaning &amp; use with Cell culture procedures</a:t>
          </a:r>
          <a:endParaRPr lang="en-US" sz="1200" kern="1200" dirty="0">
            <a:solidFill>
              <a:schemeClr val="tx1"/>
            </a:solidFill>
          </a:endParaRPr>
        </a:p>
      </dsp:txBody>
      <dsp:txXfrm>
        <a:off x="21300" y="1358475"/>
        <a:ext cx="6003840" cy="393736"/>
      </dsp:txXfrm>
    </dsp:sp>
    <dsp:sp modelId="{9F0E2198-E1EA-4C02-9B51-674686091B8D}">
      <dsp:nvSpPr>
        <dsp:cNvPr id="0" name=""/>
        <dsp:cNvSpPr/>
      </dsp:nvSpPr>
      <dsp:spPr>
        <a:xfrm>
          <a:off x="0" y="1808072"/>
          <a:ext cx="6046440" cy="436336"/>
        </a:xfrm>
        <a:prstGeom prst="roundRect">
          <a:avLst/>
        </a:prstGeom>
        <a:gradFill rotWithShape="0">
          <a:gsLst>
            <a:gs pos="0">
              <a:schemeClr val="accent2">
                <a:hueOff val="-1253835"/>
                <a:satOff val="-4980"/>
                <a:lumOff val="3162"/>
                <a:alphaOff val="0"/>
                <a:tint val="94000"/>
                <a:satMod val="100000"/>
                <a:lumMod val="108000"/>
              </a:schemeClr>
            </a:gs>
            <a:gs pos="50000">
              <a:schemeClr val="accent2">
                <a:hueOff val="-1253835"/>
                <a:satOff val="-4980"/>
                <a:lumOff val="3162"/>
                <a:alphaOff val="0"/>
                <a:tint val="98000"/>
                <a:shade val="100000"/>
                <a:satMod val="100000"/>
                <a:lumMod val="100000"/>
              </a:schemeClr>
            </a:gs>
            <a:gs pos="100000">
              <a:schemeClr val="accent2">
                <a:hueOff val="-1253835"/>
                <a:satOff val="-4980"/>
                <a:lumOff val="316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b="1" kern="1200" dirty="0">
              <a:solidFill>
                <a:schemeClr val="tx1"/>
              </a:solidFill>
            </a:rPr>
            <a:t>1:50 </a:t>
          </a:r>
          <a:r>
            <a:rPr lang="en-GB" sz="1200" b="1" kern="1200" dirty="0" err="1">
              <a:solidFill>
                <a:schemeClr val="tx1"/>
              </a:solidFill>
            </a:rPr>
            <a:t>ChemGene</a:t>
          </a:r>
          <a:r>
            <a:rPr lang="en-GB" sz="1200" b="1" kern="1200" dirty="0">
              <a:solidFill>
                <a:schemeClr val="tx1"/>
              </a:solidFill>
            </a:rPr>
            <a:t> </a:t>
          </a:r>
          <a:r>
            <a:rPr lang="en-GB" sz="1200" kern="1200" dirty="0">
              <a:solidFill>
                <a:schemeClr val="tx1"/>
              </a:solidFill>
            </a:rPr>
            <a:t>– spray onto wipes </a:t>
          </a:r>
          <a:endParaRPr lang="en-US" sz="1200" kern="1200" dirty="0">
            <a:solidFill>
              <a:schemeClr val="tx1"/>
            </a:solidFill>
          </a:endParaRPr>
        </a:p>
      </dsp:txBody>
      <dsp:txXfrm>
        <a:off x="21300" y="1829372"/>
        <a:ext cx="6003840" cy="393736"/>
      </dsp:txXfrm>
    </dsp:sp>
    <dsp:sp modelId="{643CA399-7119-481C-B82B-E58567906F31}">
      <dsp:nvSpPr>
        <dsp:cNvPr id="0" name=""/>
        <dsp:cNvSpPr/>
      </dsp:nvSpPr>
      <dsp:spPr>
        <a:xfrm>
          <a:off x="0" y="2278969"/>
          <a:ext cx="6046440" cy="436336"/>
        </a:xfrm>
        <a:prstGeom prst="roundRect">
          <a:avLst/>
        </a:prstGeom>
        <a:gradFill rotWithShape="0">
          <a:gsLst>
            <a:gs pos="0">
              <a:schemeClr val="accent2">
                <a:hueOff val="-1671780"/>
                <a:satOff val="-6640"/>
                <a:lumOff val="4216"/>
                <a:alphaOff val="0"/>
                <a:tint val="94000"/>
                <a:satMod val="100000"/>
                <a:lumMod val="108000"/>
              </a:schemeClr>
            </a:gs>
            <a:gs pos="50000">
              <a:schemeClr val="accent2">
                <a:hueOff val="-1671780"/>
                <a:satOff val="-6640"/>
                <a:lumOff val="4216"/>
                <a:alphaOff val="0"/>
                <a:tint val="98000"/>
                <a:shade val="100000"/>
                <a:satMod val="100000"/>
                <a:lumMod val="100000"/>
              </a:schemeClr>
            </a:gs>
            <a:gs pos="100000">
              <a:schemeClr val="accent2">
                <a:hueOff val="-1671780"/>
                <a:satOff val="-6640"/>
                <a:lumOff val="421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b="1" kern="1200" dirty="0">
              <a:solidFill>
                <a:schemeClr val="tx1"/>
              </a:solidFill>
            </a:rPr>
            <a:t>1:20 </a:t>
          </a:r>
          <a:r>
            <a:rPr lang="en-GB" sz="1200" b="1" kern="1200" dirty="0" err="1">
              <a:solidFill>
                <a:schemeClr val="tx1"/>
              </a:solidFill>
            </a:rPr>
            <a:t>ChemGene</a:t>
          </a:r>
          <a:r>
            <a:rPr lang="en-GB" sz="1200" b="1" kern="1200" dirty="0">
              <a:solidFill>
                <a:schemeClr val="tx1"/>
              </a:solidFill>
            </a:rPr>
            <a:t> </a:t>
          </a:r>
          <a:r>
            <a:rPr lang="en-GB" sz="1200" kern="1200" dirty="0">
              <a:solidFill>
                <a:schemeClr val="tx1"/>
              </a:solidFill>
            </a:rPr>
            <a:t>– Weekly/monthly decontamination of equipment</a:t>
          </a:r>
          <a:r>
            <a:rPr lang="en-GB" sz="1200" kern="1200" dirty="0"/>
            <a:t>.</a:t>
          </a:r>
          <a:endParaRPr lang="en-US" sz="1200" kern="1200" dirty="0"/>
        </a:p>
      </dsp:txBody>
      <dsp:txXfrm>
        <a:off x="21300" y="2300269"/>
        <a:ext cx="6003840" cy="393736"/>
      </dsp:txXfrm>
    </dsp:sp>
    <dsp:sp modelId="{5D065A62-B65B-4D38-8187-71D850049FE0}">
      <dsp:nvSpPr>
        <dsp:cNvPr id="0" name=""/>
        <dsp:cNvSpPr/>
      </dsp:nvSpPr>
      <dsp:spPr>
        <a:xfrm>
          <a:off x="0" y="2769577"/>
          <a:ext cx="6046440" cy="436336"/>
        </a:xfrm>
        <a:prstGeom prst="roundRect">
          <a:avLst/>
        </a:prstGeom>
        <a:gradFill rotWithShape="0">
          <a:gsLst>
            <a:gs pos="0">
              <a:schemeClr val="accent2">
                <a:hueOff val="-2089725"/>
                <a:satOff val="-8299"/>
                <a:lumOff val="5270"/>
                <a:alphaOff val="0"/>
                <a:tint val="94000"/>
                <a:satMod val="100000"/>
                <a:lumMod val="108000"/>
              </a:schemeClr>
            </a:gs>
            <a:gs pos="50000">
              <a:schemeClr val="accent2">
                <a:hueOff val="-2089725"/>
                <a:satOff val="-8299"/>
                <a:lumOff val="5270"/>
                <a:alphaOff val="0"/>
                <a:tint val="98000"/>
                <a:shade val="100000"/>
                <a:satMod val="100000"/>
                <a:lumMod val="100000"/>
              </a:schemeClr>
            </a:gs>
            <a:gs pos="100000">
              <a:schemeClr val="accent2">
                <a:hueOff val="-2089725"/>
                <a:satOff val="-8299"/>
                <a:lumOff val="527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solidFill>
                <a:schemeClr val="tx1"/>
              </a:solidFill>
            </a:rPr>
            <a:t>Ensure </a:t>
          </a:r>
          <a:r>
            <a:rPr lang="en-GB" sz="1200" kern="1200" dirty="0" err="1">
              <a:solidFill>
                <a:schemeClr val="tx1"/>
              </a:solidFill>
            </a:rPr>
            <a:t>Chemgene</a:t>
          </a:r>
          <a:r>
            <a:rPr lang="en-GB" sz="1200" kern="1200" dirty="0">
              <a:solidFill>
                <a:schemeClr val="tx1"/>
              </a:solidFill>
            </a:rPr>
            <a:t> is left to dry</a:t>
          </a:r>
          <a:endParaRPr lang="en-US" sz="1200" kern="1200" dirty="0">
            <a:solidFill>
              <a:schemeClr val="tx1"/>
            </a:solidFill>
          </a:endParaRPr>
        </a:p>
      </dsp:txBody>
      <dsp:txXfrm>
        <a:off x="21300" y="2790877"/>
        <a:ext cx="6003840" cy="393736"/>
      </dsp:txXfrm>
    </dsp:sp>
    <dsp:sp modelId="{4B6113A0-0FD3-41D0-AD60-B4581D555BED}">
      <dsp:nvSpPr>
        <dsp:cNvPr id="0" name=""/>
        <dsp:cNvSpPr/>
      </dsp:nvSpPr>
      <dsp:spPr>
        <a:xfrm>
          <a:off x="0" y="3220762"/>
          <a:ext cx="6046440" cy="436336"/>
        </a:xfrm>
        <a:prstGeom prst="roundRect">
          <a:avLst/>
        </a:prstGeom>
        <a:gradFill rotWithShape="0">
          <a:gsLst>
            <a:gs pos="0">
              <a:schemeClr val="accent2">
                <a:hueOff val="-2507671"/>
                <a:satOff val="-9959"/>
                <a:lumOff val="6324"/>
                <a:alphaOff val="0"/>
                <a:tint val="94000"/>
                <a:satMod val="100000"/>
                <a:lumMod val="108000"/>
              </a:schemeClr>
            </a:gs>
            <a:gs pos="50000">
              <a:schemeClr val="accent2">
                <a:hueOff val="-2507671"/>
                <a:satOff val="-9959"/>
                <a:lumOff val="6324"/>
                <a:alphaOff val="0"/>
                <a:tint val="98000"/>
                <a:shade val="100000"/>
                <a:satMod val="100000"/>
                <a:lumMod val="100000"/>
              </a:schemeClr>
            </a:gs>
            <a:gs pos="100000">
              <a:schemeClr val="accent2">
                <a:hueOff val="-2507671"/>
                <a:satOff val="-9959"/>
                <a:lumOff val="632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b="1" kern="1200" dirty="0">
              <a:solidFill>
                <a:schemeClr val="tx1"/>
              </a:solidFill>
            </a:rPr>
            <a:t>70% IMS </a:t>
          </a:r>
          <a:r>
            <a:rPr lang="en-GB" sz="1200" kern="1200" dirty="0">
              <a:solidFill>
                <a:schemeClr val="tx1"/>
              </a:solidFill>
            </a:rPr>
            <a:t>– Secondary ‘rinsing’ stage following </a:t>
          </a:r>
          <a:r>
            <a:rPr lang="en-GB" sz="1200" kern="1200" dirty="0" err="1">
              <a:solidFill>
                <a:schemeClr val="tx1"/>
              </a:solidFill>
            </a:rPr>
            <a:t>Chemgene</a:t>
          </a:r>
          <a:endParaRPr lang="en-US" sz="1200" kern="1200" dirty="0">
            <a:solidFill>
              <a:schemeClr val="tx1"/>
            </a:solidFill>
          </a:endParaRPr>
        </a:p>
      </dsp:txBody>
      <dsp:txXfrm>
        <a:off x="21300" y="3242062"/>
        <a:ext cx="6003840" cy="393736"/>
      </dsp:txXfrm>
    </dsp:sp>
    <dsp:sp modelId="{FAF7C4E1-80FD-4A97-8839-571B87907F52}">
      <dsp:nvSpPr>
        <dsp:cNvPr id="0" name=""/>
        <dsp:cNvSpPr/>
      </dsp:nvSpPr>
      <dsp:spPr>
        <a:xfrm>
          <a:off x="0" y="3691659"/>
          <a:ext cx="6046440" cy="436336"/>
        </a:xfrm>
        <a:prstGeom prst="roundRect">
          <a:avLst/>
        </a:prstGeom>
        <a:gradFill rotWithShape="0">
          <a:gsLst>
            <a:gs pos="0">
              <a:schemeClr val="accent2">
                <a:hueOff val="-2925616"/>
                <a:satOff val="-11619"/>
                <a:lumOff val="7378"/>
                <a:alphaOff val="0"/>
                <a:tint val="94000"/>
                <a:satMod val="100000"/>
                <a:lumMod val="108000"/>
              </a:schemeClr>
            </a:gs>
            <a:gs pos="50000">
              <a:schemeClr val="accent2">
                <a:hueOff val="-2925616"/>
                <a:satOff val="-11619"/>
                <a:lumOff val="7378"/>
                <a:alphaOff val="0"/>
                <a:tint val="98000"/>
                <a:shade val="100000"/>
                <a:satMod val="100000"/>
                <a:lumMod val="100000"/>
              </a:schemeClr>
            </a:gs>
            <a:gs pos="100000">
              <a:schemeClr val="accent2">
                <a:hueOff val="-2925616"/>
                <a:satOff val="-11619"/>
                <a:lumOff val="737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b="1" kern="1200" dirty="0">
              <a:solidFill>
                <a:schemeClr val="tx1"/>
              </a:solidFill>
            </a:rPr>
            <a:t>Ultraviolet cleaner </a:t>
          </a:r>
          <a:r>
            <a:rPr lang="en-GB" sz="1200" kern="1200" dirty="0">
              <a:solidFill>
                <a:schemeClr val="tx1"/>
              </a:solidFill>
            </a:rPr>
            <a:t>is used for cleaning the floor only.</a:t>
          </a:r>
          <a:endParaRPr lang="en-US" sz="1200" kern="1200" dirty="0">
            <a:solidFill>
              <a:schemeClr val="tx1"/>
            </a:solidFill>
          </a:endParaRPr>
        </a:p>
      </dsp:txBody>
      <dsp:txXfrm>
        <a:off x="21300" y="3712959"/>
        <a:ext cx="6003840" cy="393736"/>
      </dsp:txXfrm>
    </dsp:sp>
    <dsp:sp modelId="{6A54754A-611B-4EC5-A12F-E3A19DB76362}">
      <dsp:nvSpPr>
        <dsp:cNvPr id="0" name=""/>
        <dsp:cNvSpPr/>
      </dsp:nvSpPr>
      <dsp:spPr>
        <a:xfrm>
          <a:off x="0" y="4162556"/>
          <a:ext cx="6046440" cy="436336"/>
        </a:xfrm>
        <a:prstGeom prst="roundRect">
          <a:avLst/>
        </a:prstGeom>
        <a:gradFill rotWithShape="0">
          <a:gsLst>
            <a:gs pos="0">
              <a:schemeClr val="accent2">
                <a:hueOff val="-3343561"/>
                <a:satOff val="-13279"/>
                <a:lumOff val="8432"/>
                <a:alphaOff val="0"/>
                <a:tint val="94000"/>
                <a:satMod val="100000"/>
                <a:lumMod val="108000"/>
              </a:schemeClr>
            </a:gs>
            <a:gs pos="50000">
              <a:schemeClr val="accent2">
                <a:hueOff val="-3343561"/>
                <a:satOff val="-13279"/>
                <a:lumOff val="8432"/>
                <a:alphaOff val="0"/>
                <a:tint val="98000"/>
                <a:shade val="100000"/>
                <a:satMod val="100000"/>
                <a:lumMod val="100000"/>
              </a:schemeClr>
            </a:gs>
            <a:gs pos="100000">
              <a:schemeClr val="accent2">
                <a:hueOff val="-3343561"/>
                <a:satOff val="-13279"/>
                <a:lumOff val="843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solidFill>
                <a:schemeClr val="tx1"/>
              </a:solidFill>
            </a:rPr>
            <a:t>SOP160 &amp; Posters throughout the lab detail disinfectant to be used.</a:t>
          </a:r>
          <a:endParaRPr lang="en-US" sz="1200" kern="1200" dirty="0">
            <a:solidFill>
              <a:schemeClr val="tx1"/>
            </a:solidFill>
          </a:endParaRPr>
        </a:p>
      </dsp:txBody>
      <dsp:txXfrm>
        <a:off x="21300" y="4183856"/>
        <a:ext cx="6003840" cy="3937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C9B6A-690C-44AD-8BB5-CAE8CBF7A8CA}">
      <dsp:nvSpPr>
        <dsp:cNvPr id="0" name=""/>
        <dsp:cNvSpPr/>
      </dsp:nvSpPr>
      <dsp:spPr>
        <a:xfrm>
          <a:off x="163949" y="2369"/>
          <a:ext cx="2326406" cy="139584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University procedure is to </a:t>
          </a:r>
          <a:r>
            <a:rPr lang="en-GB" sz="1500" b="1" kern="1200"/>
            <a:t>always</a:t>
          </a:r>
          <a:r>
            <a:rPr lang="en-GB" sz="1500" kern="1200"/>
            <a:t> </a:t>
          </a:r>
          <a:r>
            <a:rPr lang="en-GB" sz="1500" b="1" kern="1200"/>
            <a:t>render waste </a:t>
          </a:r>
          <a:r>
            <a:rPr lang="en-GB" sz="1500" b="1" u="sng" kern="1200"/>
            <a:t>safe</a:t>
          </a:r>
          <a:r>
            <a:rPr lang="en-GB" sz="1500" kern="1200"/>
            <a:t> </a:t>
          </a:r>
          <a:r>
            <a:rPr lang="en-GB" sz="1500" b="1" kern="1200"/>
            <a:t>before it leaves the lab.</a:t>
          </a:r>
          <a:endParaRPr lang="en-US" sz="1500" kern="1200"/>
        </a:p>
      </dsp:txBody>
      <dsp:txXfrm>
        <a:off x="163949" y="2369"/>
        <a:ext cx="2326406" cy="1395844"/>
      </dsp:txXfrm>
    </dsp:sp>
    <dsp:sp modelId="{6D36E71D-C80F-4198-83CD-E1474563BD88}">
      <dsp:nvSpPr>
        <dsp:cNvPr id="0" name=""/>
        <dsp:cNvSpPr/>
      </dsp:nvSpPr>
      <dsp:spPr>
        <a:xfrm>
          <a:off x="2722996" y="2369"/>
          <a:ext cx="2326406" cy="1395844"/>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The  safe disposal of waste is an important aspect of safeguarding the H &amp; S of employees.</a:t>
          </a:r>
          <a:endParaRPr lang="en-US" sz="1500" kern="1200"/>
        </a:p>
      </dsp:txBody>
      <dsp:txXfrm>
        <a:off x="2722996" y="2369"/>
        <a:ext cx="2326406" cy="1395844"/>
      </dsp:txXfrm>
    </dsp:sp>
    <dsp:sp modelId="{C326F342-8877-4EA1-81A2-09B4096F3583}">
      <dsp:nvSpPr>
        <dsp:cNvPr id="0" name=""/>
        <dsp:cNvSpPr/>
      </dsp:nvSpPr>
      <dsp:spPr>
        <a:xfrm>
          <a:off x="5282044" y="2369"/>
          <a:ext cx="2326406" cy="1395844"/>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Each worker in the CBE has a duty of care imposed under the environmental Protection Act to ensure that waste is managed properly and disposed of safely.</a:t>
          </a:r>
          <a:endParaRPr lang="en-US" sz="1500" kern="1200"/>
        </a:p>
      </dsp:txBody>
      <dsp:txXfrm>
        <a:off x="5282044" y="2369"/>
        <a:ext cx="2326406" cy="1395844"/>
      </dsp:txXfrm>
    </dsp:sp>
    <dsp:sp modelId="{35101E41-7508-41DB-829E-5807AD5CC732}">
      <dsp:nvSpPr>
        <dsp:cNvPr id="0" name=""/>
        <dsp:cNvSpPr/>
      </dsp:nvSpPr>
      <dsp:spPr>
        <a:xfrm>
          <a:off x="2722996" y="1630853"/>
          <a:ext cx="2326406" cy="1395844"/>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All waste that has been in direct contact with the living biological agent must be inactivated. Either by autoclaving or disinfection (virkon).</a:t>
          </a:r>
          <a:endParaRPr lang="en-US" sz="1500" kern="1200"/>
        </a:p>
      </dsp:txBody>
      <dsp:txXfrm>
        <a:off x="2722996" y="1630853"/>
        <a:ext cx="2326406" cy="13958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7ECC2-043E-4A13-B4D1-BC16533B8B02}">
      <dsp:nvSpPr>
        <dsp:cNvPr id="0" name=""/>
        <dsp:cNvSpPr/>
      </dsp:nvSpPr>
      <dsp:spPr>
        <a:xfrm>
          <a:off x="0" y="414542"/>
          <a:ext cx="5012532" cy="90558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Residual liquid in flasks,tubes ( from cell culture while working in the BSC) should be aspirated into the waste bottle containing virkon ( attached to BSC).</a:t>
          </a:r>
          <a:endParaRPr lang="en-US" sz="1800" kern="1200"/>
        </a:p>
      </dsp:txBody>
      <dsp:txXfrm>
        <a:off x="44207" y="458749"/>
        <a:ext cx="4924118" cy="817166"/>
      </dsp:txXfrm>
    </dsp:sp>
    <dsp:sp modelId="{64F7D210-A6EF-4FDF-BFD6-74A497FB924B}">
      <dsp:nvSpPr>
        <dsp:cNvPr id="0" name=""/>
        <dsp:cNvSpPr/>
      </dsp:nvSpPr>
      <dsp:spPr>
        <a:xfrm>
          <a:off x="0" y="1371962"/>
          <a:ext cx="5012532" cy="905580"/>
        </a:xfrm>
        <a:prstGeom prst="roundRect">
          <a:avLst/>
        </a:prstGeom>
        <a:gradFill rotWithShape="0">
          <a:gsLst>
            <a:gs pos="0">
              <a:schemeClr val="accent2">
                <a:hueOff val="-1114520"/>
                <a:satOff val="-4426"/>
                <a:lumOff val="2811"/>
                <a:alphaOff val="0"/>
                <a:tint val="94000"/>
                <a:satMod val="100000"/>
                <a:lumMod val="108000"/>
              </a:schemeClr>
            </a:gs>
            <a:gs pos="50000">
              <a:schemeClr val="accent2">
                <a:hueOff val="-1114520"/>
                <a:satOff val="-4426"/>
                <a:lumOff val="2811"/>
                <a:alphaOff val="0"/>
                <a:tint val="98000"/>
                <a:shade val="100000"/>
                <a:satMod val="100000"/>
                <a:lumMod val="100000"/>
              </a:schemeClr>
            </a:gs>
            <a:gs pos="100000">
              <a:schemeClr val="accent2">
                <a:hueOff val="-1114520"/>
                <a:satOff val="-4426"/>
                <a:lumOff val="281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Liquid waste can be decontaminated with Virkon for 24hrs before being discarded down the sink with plenty of water.</a:t>
          </a:r>
          <a:endParaRPr lang="en-US" sz="1800" kern="1200"/>
        </a:p>
      </dsp:txBody>
      <dsp:txXfrm>
        <a:off x="44207" y="1416169"/>
        <a:ext cx="4924118" cy="817166"/>
      </dsp:txXfrm>
    </dsp:sp>
    <dsp:sp modelId="{5356FBB9-096B-4C35-AB67-ABC7F1ABE205}">
      <dsp:nvSpPr>
        <dsp:cNvPr id="0" name=""/>
        <dsp:cNvSpPr/>
      </dsp:nvSpPr>
      <dsp:spPr>
        <a:xfrm>
          <a:off x="0" y="2329382"/>
          <a:ext cx="5012532" cy="905580"/>
        </a:xfrm>
        <a:prstGeom prst="roundRect">
          <a:avLst/>
        </a:prstGeom>
        <a:gradFill rotWithShape="0">
          <a:gsLst>
            <a:gs pos="0">
              <a:schemeClr val="accent2">
                <a:hueOff val="-2229041"/>
                <a:satOff val="-8853"/>
                <a:lumOff val="5621"/>
                <a:alphaOff val="0"/>
                <a:tint val="94000"/>
                <a:satMod val="100000"/>
                <a:lumMod val="108000"/>
              </a:schemeClr>
            </a:gs>
            <a:gs pos="50000">
              <a:schemeClr val="accent2">
                <a:hueOff val="-2229041"/>
                <a:satOff val="-8853"/>
                <a:lumOff val="5621"/>
                <a:alphaOff val="0"/>
                <a:tint val="98000"/>
                <a:shade val="100000"/>
                <a:satMod val="100000"/>
                <a:lumMod val="100000"/>
              </a:schemeClr>
            </a:gs>
            <a:gs pos="100000">
              <a:schemeClr val="accent2">
                <a:hueOff val="-2229041"/>
                <a:satOff val="-8853"/>
                <a:lumOff val="562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Large volumes of liquid waste can also be autoclaved ( must be validated).</a:t>
          </a:r>
          <a:endParaRPr lang="en-US" sz="1800" kern="1200"/>
        </a:p>
      </dsp:txBody>
      <dsp:txXfrm>
        <a:off x="44207" y="2373589"/>
        <a:ext cx="4924118" cy="817166"/>
      </dsp:txXfrm>
    </dsp:sp>
    <dsp:sp modelId="{4B9FC9D5-E9C2-40C6-A4A2-7AE138C5B919}">
      <dsp:nvSpPr>
        <dsp:cNvPr id="0" name=""/>
        <dsp:cNvSpPr/>
      </dsp:nvSpPr>
      <dsp:spPr>
        <a:xfrm>
          <a:off x="0" y="3286802"/>
          <a:ext cx="5012532" cy="905580"/>
        </a:xfrm>
        <a:prstGeom prst="roundRect">
          <a:avLst/>
        </a:prstGeom>
        <a:gradFill rotWithShape="0">
          <a:gsLst>
            <a:gs pos="0">
              <a:schemeClr val="accent2">
                <a:hueOff val="-3343561"/>
                <a:satOff val="-13279"/>
                <a:lumOff val="8432"/>
                <a:alphaOff val="0"/>
                <a:tint val="94000"/>
                <a:satMod val="100000"/>
                <a:lumMod val="108000"/>
              </a:schemeClr>
            </a:gs>
            <a:gs pos="50000">
              <a:schemeClr val="accent2">
                <a:hueOff val="-3343561"/>
                <a:satOff val="-13279"/>
                <a:lumOff val="8432"/>
                <a:alphaOff val="0"/>
                <a:tint val="98000"/>
                <a:shade val="100000"/>
                <a:satMod val="100000"/>
                <a:lumMod val="100000"/>
              </a:schemeClr>
            </a:gs>
            <a:gs pos="100000">
              <a:schemeClr val="accent2">
                <a:hueOff val="-3343561"/>
                <a:satOff val="-13279"/>
                <a:lumOff val="843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Disposal of Cytotoxic Liquid Waste – Refer to COSHH &amp; contact Departmental Safety Officer for Advice.</a:t>
          </a:r>
          <a:endParaRPr lang="en-US" sz="1800" kern="1200"/>
        </a:p>
      </dsp:txBody>
      <dsp:txXfrm>
        <a:off x="44207" y="3331009"/>
        <a:ext cx="4924118" cy="8171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0AE0A-457B-4EC6-AD76-1DB5949D14C4}">
      <dsp:nvSpPr>
        <dsp:cNvPr id="0" name=""/>
        <dsp:cNvSpPr/>
      </dsp:nvSpPr>
      <dsp:spPr>
        <a:xfrm>
          <a:off x="1019" y="371774"/>
          <a:ext cx="1284408" cy="77064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a:t>Safety </a:t>
          </a:r>
          <a:endParaRPr lang="en-US" sz="900" kern="1200"/>
        </a:p>
      </dsp:txBody>
      <dsp:txXfrm>
        <a:off x="1019" y="371774"/>
        <a:ext cx="1284408" cy="770645"/>
      </dsp:txXfrm>
    </dsp:sp>
    <dsp:sp modelId="{DCE4BB3C-307C-4F17-8987-C15FDAAFD6BA}">
      <dsp:nvSpPr>
        <dsp:cNvPr id="0" name=""/>
        <dsp:cNvSpPr/>
      </dsp:nvSpPr>
      <dsp:spPr>
        <a:xfrm>
          <a:off x="1413869" y="371774"/>
          <a:ext cx="1284408" cy="770645"/>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t>Always wear PPE</a:t>
          </a:r>
          <a:endParaRPr lang="en-US" sz="900" kern="1200"/>
        </a:p>
      </dsp:txBody>
      <dsp:txXfrm>
        <a:off x="1413869" y="371774"/>
        <a:ext cx="1284408" cy="770645"/>
      </dsp:txXfrm>
    </dsp:sp>
    <dsp:sp modelId="{974F1B96-F762-42C0-9CEE-B5C55D4BE4D6}">
      <dsp:nvSpPr>
        <dsp:cNvPr id="0" name=""/>
        <dsp:cNvSpPr/>
      </dsp:nvSpPr>
      <dsp:spPr>
        <a:xfrm>
          <a:off x="2826718" y="371774"/>
          <a:ext cx="1284408" cy="770645"/>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t>When pouring liquids this should be done very carefully to avoid splashing and the container opened away from you.</a:t>
          </a:r>
          <a:endParaRPr lang="en-US" sz="900" kern="1200"/>
        </a:p>
      </dsp:txBody>
      <dsp:txXfrm>
        <a:off x="2826718" y="371774"/>
        <a:ext cx="1284408" cy="770645"/>
      </dsp:txXfrm>
    </dsp:sp>
    <dsp:sp modelId="{8CA0F2E3-F25F-4847-9DAD-ADBD11671D7B}">
      <dsp:nvSpPr>
        <dsp:cNvPr id="0" name=""/>
        <dsp:cNvSpPr/>
      </dsp:nvSpPr>
      <dsp:spPr>
        <a:xfrm>
          <a:off x="4239568" y="371774"/>
          <a:ext cx="1284408" cy="770645"/>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t>Adequate ventilation </a:t>
          </a:r>
          <a:endParaRPr lang="en-US" sz="900" kern="1200"/>
        </a:p>
      </dsp:txBody>
      <dsp:txXfrm>
        <a:off x="4239568" y="371774"/>
        <a:ext cx="1284408" cy="770645"/>
      </dsp:txXfrm>
    </dsp:sp>
    <dsp:sp modelId="{BA036B66-2FBF-4AEC-87F3-B478ED16053C}">
      <dsp:nvSpPr>
        <dsp:cNvPr id="0" name=""/>
        <dsp:cNvSpPr/>
      </dsp:nvSpPr>
      <dsp:spPr>
        <a:xfrm>
          <a:off x="5652418" y="371774"/>
          <a:ext cx="1284408" cy="770645"/>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t>Eye wash stations are located in all change rooms &amp; in H34.</a:t>
          </a:r>
          <a:endParaRPr lang="en-US" sz="900" kern="1200"/>
        </a:p>
      </dsp:txBody>
      <dsp:txXfrm>
        <a:off x="5652418" y="371774"/>
        <a:ext cx="1284408" cy="770645"/>
      </dsp:txXfrm>
    </dsp:sp>
    <dsp:sp modelId="{191ACEC1-702F-435E-946A-29460E859830}">
      <dsp:nvSpPr>
        <dsp:cNvPr id="0" name=""/>
        <dsp:cNvSpPr/>
      </dsp:nvSpPr>
      <dsp:spPr>
        <a:xfrm>
          <a:off x="7065267" y="371774"/>
          <a:ext cx="1284408" cy="77064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t>Refer to COSHH for First Aid &amp; spill procedure.</a:t>
          </a:r>
          <a:endParaRPr lang="en-US" sz="900" kern="1200"/>
        </a:p>
      </dsp:txBody>
      <dsp:txXfrm>
        <a:off x="7065267" y="371774"/>
        <a:ext cx="1284408" cy="770645"/>
      </dsp:txXfrm>
    </dsp:sp>
    <dsp:sp modelId="{2495CE56-8030-44E9-A5E1-33E3D0D94951}">
      <dsp:nvSpPr>
        <dsp:cNvPr id="0" name=""/>
        <dsp:cNvSpPr/>
      </dsp:nvSpPr>
      <dsp:spPr>
        <a:xfrm>
          <a:off x="1019" y="1270860"/>
          <a:ext cx="1284408" cy="770645"/>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a:t>Disposal</a:t>
          </a:r>
          <a:endParaRPr lang="en-US" sz="900" kern="1200"/>
        </a:p>
      </dsp:txBody>
      <dsp:txXfrm>
        <a:off x="1019" y="1270860"/>
        <a:ext cx="1284408" cy="770645"/>
      </dsp:txXfrm>
    </dsp:sp>
    <dsp:sp modelId="{06F917BF-89F1-4447-9405-55F9A0458228}">
      <dsp:nvSpPr>
        <dsp:cNvPr id="0" name=""/>
        <dsp:cNvSpPr/>
      </dsp:nvSpPr>
      <dsp:spPr>
        <a:xfrm>
          <a:off x="1413869" y="1270860"/>
          <a:ext cx="1284408" cy="770645"/>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t>It is the responsibility of the worker to ensure safe and correct disposal.</a:t>
          </a:r>
          <a:endParaRPr lang="en-US" sz="900" kern="1200"/>
        </a:p>
      </dsp:txBody>
      <dsp:txXfrm>
        <a:off x="1413869" y="1270860"/>
        <a:ext cx="1284408" cy="770645"/>
      </dsp:txXfrm>
    </dsp:sp>
    <dsp:sp modelId="{0C21656B-1107-478B-8EFA-A18D5AC2C84D}">
      <dsp:nvSpPr>
        <dsp:cNvPr id="0" name=""/>
        <dsp:cNvSpPr/>
      </dsp:nvSpPr>
      <dsp:spPr>
        <a:xfrm>
          <a:off x="2826718" y="1270860"/>
          <a:ext cx="1284408" cy="770645"/>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t>All hazardous chemical waste should be decanted into labelled Winchester bottles </a:t>
          </a:r>
          <a:endParaRPr lang="en-US" sz="900" kern="1200"/>
        </a:p>
      </dsp:txBody>
      <dsp:txXfrm>
        <a:off x="2826718" y="1270860"/>
        <a:ext cx="1284408" cy="770645"/>
      </dsp:txXfrm>
    </dsp:sp>
    <dsp:sp modelId="{180DCBC8-5BDA-4A5C-98FF-5042580429D2}">
      <dsp:nvSpPr>
        <dsp:cNvPr id="0" name=""/>
        <dsp:cNvSpPr/>
      </dsp:nvSpPr>
      <dsp:spPr>
        <a:xfrm>
          <a:off x="4239568" y="1270860"/>
          <a:ext cx="1284408" cy="770645"/>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u="sng" kern="1200"/>
            <a:t>Please ensure you complete the label fully to describe the waste being disposed.</a:t>
          </a:r>
          <a:endParaRPr lang="en-US" sz="900" kern="1200"/>
        </a:p>
      </dsp:txBody>
      <dsp:txXfrm>
        <a:off x="4239568" y="1270860"/>
        <a:ext cx="1284408" cy="770645"/>
      </dsp:txXfrm>
    </dsp:sp>
    <dsp:sp modelId="{8BB6352C-5D5D-4308-9171-C017D7F2A6CF}">
      <dsp:nvSpPr>
        <dsp:cNvPr id="0" name=""/>
        <dsp:cNvSpPr/>
      </dsp:nvSpPr>
      <dsp:spPr>
        <a:xfrm>
          <a:off x="5652418" y="1270860"/>
          <a:ext cx="1284408" cy="77064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t>When the bottle is 3/4 full, it  should then be transferred using secondary containment, to the holding area in Gas Pod 1 </a:t>
          </a:r>
          <a:endParaRPr lang="en-US" sz="900" kern="1200"/>
        </a:p>
      </dsp:txBody>
      <dsp:txXfrm>
        <a:off x="5652418" y="1270860"/>
        <a:ext cx="1284408" cy="770645"/>
      </dsp:txXfrm>
    </dsp:sp>
    <dsp:sp modelId="{BEBBC979-6357-4C45-8F08-BE03012E4611}">
      <dsp:nvSpPr>
        <dsp:cNvPr id="0" name=""/>
        <dsp:cNvSpPr/>
      </dsp:nvSpPr>
      <dsp:spPr>
        <a:xfrm>
          <a:off x="0" y="2230044"/>
          <a:ext cx="1284408" cy="770645"/>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a:t>Storage </a:t>
          </a:r>
          <a:endParaRPr lang="en-US" sz="900" kern="1200"/>
        </a:p>
      </dsp:txBody>
      <dsp:txXfrm>
        <a:off x="0" y="2230044"/>
        <a:ext cx="1284408" cy="770645"/>
      </dsp:txXfrm>
    </dsp:sp>
    <dsp:sp modelId="{946F523E-43CA-42F9-AF28-F6103464AD30}">
      <dsp:nvSpPr>
        <dsp:cNvPr id="0" name=""/>
        <dsp:cNvSpPr/>
      </dsp:nvSpPr>
      <dsp:spPr>
        <a:xfrm>
          <a:off x="1413869" y="2169947"/>
          <a:ext cx="1284408" cy="770645"/>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t>Chemicals are stored in designated chemical cabinets in H34 ( flammable, Corrosive &amp; Poisons) </a:t>
          </a:r>
          <a:endParaRPr lang="en-US" sz="900" kern="1200"/>
        </a:p>
      </dsp:txBody>
      <dsp:txXfrm>
        <a:off x="1413869" y="2169947"/>
        <a:ext cx="1284408" cy="770645"/>
      </dsp:txXfrm>
    </dsp:sp>
    <dsp:sp modelId="{2EAFD9A8-6955-48A0-95B6-4E5D957D7FDA}">
      <dsp:nvSpPr>
        <dsp:cNvPr id="0" name=""/>
        <dsp:cNvSpPr/>
      </dsp:nvSpPr>
      <dsp:spPr>
        <a:xfrm>
          <a:off x="2826718" y="2169947"/>
          <a:ext cx="1284408" cy="770645"/>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t>Store as directed on COSHH/SDS</a:t>
          </a:r>
          <a:endParaRPr lang="en-US" sz="900" kern="1200"/>
        </a:p>
      </dsp:txBody>
      <dsp:txXfrm>
        <a:off x="2826718" y="2169947"/>
        <a:ext cx="1284408" cy="770645"/>
      </dsp:txXfrm>
    </dsp:sp>
    <dsp:sp modelId="{EE59AB72-45F4-4CE3-AC66-10CA1F0E6AD4}">
      <dsp:nvSpPr>
        <dsp:cNvPr id="0" name=""/>
        <dsp:cNvSpPr/>
      </dsp:nvSpPr>
      <dsp:spPr>
        <a:xfrm>
          <a:off x="4239568" y="2169947"/>
          <a:ext cx="1284408" cy="770645"/>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t>Hazardous chemicals which require storage in spark free  fridges/freezers should be well labelled .</a:t>
          </a:r>
          <a:endParaRPr lang="en-US" sz="900" kern="1200"/>
        </a:p>
      </dsp:txBody>
      <dsp:txXfrm>
        <a:off x="4239568" y="2169947"/>
        <a:ext cx="1284408" cy="770645"/>
      </dsp:txXfrm>
    </dsp:sp>
    <dsp:sp modelId="{5F2D8DAF-0050-4B7F-A8CA-BF27731BED75}">
      <dsp:nvSpPr>
        <dsp:cNvPr id="0" name=""/>
        <dsp:cNvSpPr/>
      </dsp:nvSpPr>
      <dsp:spPr>
        <a:xfrm>
          <a:off x="5652418" y="2169947"/>
          <a:ext cx="1284408" cy="77064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t>There is fume hood available in H34 </a:t>
          </a:r>
          <a:endParaRPr lang="en-US" sz="900" kern="1200"/>
        </a:p>
      </dsp:txBody>
      <dsp:txXfrm>
        <a:off x="5652418" y="2169947"/>
        <a:ext cx="1284408" cy="77064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827E2-9775-4E9A-93E4-FD27A7F5D5EF}">
      <dsp:nvSpPr>
        <dsp:cNvPr id="0" name=""/>
        <dsp:cNvSpPr/>
      </dsp:nvSpPr>
      <dsp:spPr>
        <a:xfrm>
          <a:off x="0" y="7577"/>
          <a:ext cx="5217527" cy="86314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A7FDA0-80FC-44EF-A3EB-C1E39BEEF0D3}">
      <dsp:nvSpPr>
        <dsp:cNvPr id="0" name=""/>
        <dsp:cNvSpPr/>
      </dsp:nvSpPr>
      <dsp:spPr>
        <a:xfrm>
          <a:off x="261102" y="201785"/>
          <a:ext cx="474732" cy="4747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219F50-D63B-45D9-84F3-5121CE54C940}">
      <dsp:nvSpPr>
        <dsp:cNvPr id="0" name=""/>
        <dsp:cNvSpPr/>
      </dsp:nvSpPr>
      <dsp:spPr>
        <a:xfrm>
          <a:off x="996938" y="7577"/>
          <a:ext cx="4219614" cy="86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350" tIns="91350" rIns="91350" bIns="91350" numCol="1" spcCol="1270" anchor="ctr" anchorCtr="0">
          <a:noAutofit/>
        </a:bodyPr>
        <a:lstStyle/>
        <a:p>
          <a:pPr marL="0" lvl="0" indent="0" algn="l" defTabSz="666750">
            <a:lnSpc>
              <a:spcPct val="90000"/>
            </a:lnSpc>
            <a:spcBef>
              <a:spcPct val="0"/>
            </a:spcBef>
            <a:spcAft>
              <a:spcPct val="35000"/>
            </a:spcAft>
            <a:buNone/>
          </a:pPr>
          <a:r>
            <a:rPr lang="en-GB" sz="1500" kern="1200"/>
            <a:t>Low oxygen sensors are located in the CBE laboratories where LN2 is in use.</a:t>
          </a:r>
          <a:endParaRPr lang="en-US" sz="1500" kern="1200"/>
        </a:p>
      </dsp:txBody>
      <dsp:txXfrm>
        <a:off x="996938" y="7577"/>
        <a:ext cx="4219614" cy="863149"/>
      </dsp:txXfrm>
    </dsp:sp>
    <dsp:sp modelId="{95AB56EC-0A1A-4BC8-B553-04E8FFFA4770}">
      <dsp:nvSpPr>
        <dsp:cNvPr id="0" name=""/>
        <dsp:cNvSpPr/>
      </dsp:nvSpPr>
      <dsp:spPr>
        <a:xfrm>
          <a:off x="0" y="1086514"/>
          <a:ext cx="5217527" cy="86314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6E47E7-09E2-4444-91A6-73DE1FF9D0C5}">
      <dsp:nvSpPr>
        <dsp:cNvPr id="0" name=""/>
        <dsp:cNvSpPr/>
      </dsp:nvSpPr>
      <dsp:spPr>
        <a:xfrm>
          <a:off x="261102" y="1280723"/>
          <a:ext cx="474732" cy="4747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93DC5E-6FCA-4645-8F51-8CB1A0676791}">
      <dsp:nvSpPr>
        <dsp:cNvPr id="0" name=""/>
        <dsp:cNvSpPr/>
      </dsp:nvSpPr>
      <dsp:spPr>
        <a:xfrm>
          <a:off x="996938" y="1086514"/>
          <a:ext cx="4219614" cy="86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350" tIns="91350" rIns="91350" bIns="91350" numCol="1" spcCol="1270" anchor="ctr" anchorCtr="0">
          <a:noAutofit/>
        </a:bodyPr>
        <a:lstStyle/>
        <a:p>
          <a:pPr marL="0" lvl="0" indent="0" algn="l" defTabSz="666750">
            <a:lnSpc>
              <a:spcPct val="90000"/>
            </a:lnSpc>
            <a:spcBef>
              <a:spcPct val="0"/>
            </a:spcBef>
            <a:spcAft>
              <a:spcPct val="35000"/>
            </a:spcAft>
            <a:buNone/>
          </a:pPr>
          <a:r>
            <a:rPr lang="en-GB" sz="1500" kern="1200"/>
            <a:t>They provide continuous O2 monitoring. The sensors will alarm when there is a depletion of oxygen in the laboratory.</a:t>
          </a:r>
          <a:endParaRPr lang="en-US" sz="1500" kern="1200"/>
        </a:p>
      </dsp:txBody>
      <dsp:txXfrm>
        <a:off x="996938" y="1086514"/>
        <a:ext cx="4219614" cy="863149"/>
      </dsp:txXfrm>
    </dsp:sp>
    <dsp:sp modelId="{B7C44F40-0789-4645-895B-DFCED86CCEB3}">
      <dsp:nvSpPr>
        <dsp:cNvPr id="0" name=""/>
        <dsp:cNvSpPr/>
      </dsp:nvSpPr>
      <dsp:spPr>
        <a:xfrm>
          <a:off x="0" y="2264274"/>
          <a:ext cx="5217527" cy="86314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73F760-5707-4889-A27C-05F90577BC1D}">
      <dsp:nvSpPr>
        <dsp:cNvPr id="0" name=""/>
        <dsp:cNvSpPr/>
      </dsp:nvSpPr>
      <dsp:spPr>
        <a:xfrm>
          <a:off x="261102" y="2458482"/>
          <a:ext cx="474732" cy="4747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C3B86C-AA86-45F0-B22B-41A34AA0171B}">
      <dsp:nvSpPr>
        <dsp:cNvPr id="0" name=""/>
        <dsp:cNvSpPr/>
      </dsp:nvSpPr>
      <dsp:spPr>
        <a:xfrm>
          <a:off x="996938" y="2165452"/>
          <a:ext cx="4219614" cy="1060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350" tIns="91350" rIns="91350" bIns="91350" numCol="1" spcCol="1270" anchor="ctr" anchorCtr="0">
          <a:noAutofit/>
        </a:bodyPr>
        <a:lstStyle/>
        <a:p>
          <a:pPr marL="0" lvl="0" indent="0" algn="l" defTabSz="666750">
            <a:lnSpc>
              <a:spcPct val="90000"/>
            </a:lnSpc>
            <a:spcBef>
              <a:spcPct val="0"/>
            </a:spcBef>
            <a:spcAft>
              <a:spcPct val="35000"/>
            </a:spcAft>
            <a:buNone/>
          </a:pPr>
          <a:r>
            <a:rPr lang="en-GB" sz="1500" kern="1200" dirty="0"/>
            <a:t>Control measures must be put in place to increase oxygen concentration i.e. increasing ventilation or decreasing the quantity of LN2 used in the laboratory.</a:t>
          </a:r>
          <a:endParaRPr lang="en-US" sz="1500" kern="1200" dirty="0"/>
        </a:p>
      </dsp:txBody>
      <dsp:txXfrm>
        <a:off x="996938" y="2165452"/>
        <a:ext cx="4219614" cy="1060794"/>
      </dsp:txXfrm>
    </dsp:sp>
    <dsp:sp modelId="{23769E51-155F-4BF5-A5C5-EA3951FE1CC3}">
      <dsp:nvSpPr>
        <dsp:cNvPr id="0" name=""/>
        <dsp:cNvSpPr/>
      </dsp:nvSpPr>
      <dsp:spPr>
        <a:xfrm>
          <a:off x="0" y="3487642"/>
          <a:ext cx="5217527" cy="198010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AB6755-164F-4DE1-9ED9-BD5DBF876037}">
      <dsp:nvSpPr>
        <dsp:cNvPr id="0" name=""/>
        <dsp:cNvSpPr/>
      </dsp:nvSpPr>
      <dsp:spPr>
        <a:xfrm>
          <a:off x="261102" y="4262030"/>
          <a:ext cx="474732" cy="47473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D2DFCD-15FF-42A9-B9C1-C8C655F81838}">
      <dsp:nvSpPr>
        <dsp:cNvPr id="0" name=""/>
        <dsp:cNvSpPr/>
      </dsp:nvSpPr>
      <dsp:spPr>
        <a:xfrm>
          <a:off x="996938" y="3442033"/>
          <a:ext cx="2347887" cy="2114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350" tIns="91350" rIns="91350" bIns="91350" numCol="1" spcCol="1270" anchor="ctr" anchorCtr="0">
          <a:noAutofit/>
        </a:bodyPr>
        <a:lstStyle/>
        <a:p>
          <a:pPr marL="0" lvl="0" indent="0" algn="l" defTabSz="666750">
            <a:lnSpc>
              <a:spcPct val="90000"/>
            </a:lnSpc>
            <a:spcBef>
              <a:spcPct val="0"/>
            </a:spcBef>
            <a:spcAft>
              <a:spcPct val="35000"/>
            </a:spcAft>
            <a:buNone/>
          </a:pPr>
          <a:r>
            <a:rPr lang="en-GB" sz="1500" kern="1200" dirty="0"/>
            <a:t>If the low oxygen alarm is activated:</a:t>
          </a:r>
          <a:endParaRPr lang="en-US" sz="1500" kern="1200" dirty="0"/>
        </a:p>
      </dsp:txBody>
      <dsp:txXfrm>
        <a:off x="996938" y="3442033"/>
        <a:ext cx="2347887" cy="2114726"/>
      </dsp:txXfrm>
    </dsp:sp>
    <dsp:sp modelId="{A342A815-86B2-49E8-AAB5-90055501D6EA}">
      <dsp:nvSpPr>
        <dsp:cNvPr id="0" name=""/>
        <dsp:cNvSpPr/>
      </dsp:nvSpPr>
      <dsp:spPr>
        <a:xfrm>
          <a:off x="3385526" y="3914392"/>
          <a:ext cx="1790325" cy="1170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350" tIns="91350" rIns="91350" bIns="91350" numCol="1" spcCol="1270" anchor="ctr" anchorCtr="0">
          <a:noAutofit/>
        </a:bodyPr>
        <a:lstStyle/>
        <a:p>
          <a:pPr marL="0" lvl="0" indent="0" algn="l" defTabSz="488950">
            <a:lnSpc>
              <a:spcPct val="90000"/>
            </a:lnSpc>
            <a:spcBef>
              <a:spcPct val="0"/>
            </a:spcBef>
            <a:spcAft>
              <a:spcPct val="35000"/>
            </a:spcAft>
            <a:buNone/>
          </a:pPr>
          <a:r>
            <a:rPr lang="en-GB" sz="1100" kern="1200" dirty="0"/>
            <a:t>Laboratory should be evacuated.</a:t>
          </a:r>
          <a:endParaRPr lang="en-US" sz="1100" kern="1200" dirty="0"/>
        </a:p>
        <a:p>
          <a:pPr marL="0" lvl="0" indent="0" algn="l" defTabSz="488950">
            <a:lnSpc>
              <a:spcPct val="90000"/>
            </a:lnSpc>
            <a:spcBef>
              <a:spcPct val="0"/>
            </a:spcBef>
            <a:spcAft>
              <a:spcPct val="35000"/>
            </a:spcAft>
            <a:buNone/>
          </a:pPr>
          <a:r>
            <a:rPr lang="en-GB" sz="1100" kern="1200"/>
            <a:t>Leave the laboratory door propped open.</a:t>
          </a:r>
          <a:endParaRPr lang="en-US" sz="1100" kern="1200"/>
        </a:p>
        <a:p>
          <a:pPr marL="0" lvl="0" indent="0" algn="l" defTabSz="488950">
            <a:lnSpc>
              <a:spcPct val="90000"/>
            </a:lnSpc>
            <a:spcBef>
              <a:spcPct val="0"/>
            </a:spcBef>
            <a:spcAft>
              <a:spcPct val="35000"/>
            </a:spcAft>
            <a:buNone/>
          </a:pPr>
          <a:r>
            <a:rPr lang="en-GB" sz="1100" kern="1200" dirty="0"/>
            <a:t>Prevent anybody from entering until the alarm has stopped.</a:t>
          </a:r>
          <a:endParaRPr lang="en-US" sz="1100" kern="1200" dirty="0"/>
        </a:p>
        <a:p>
          <a:pPr marL="0" lvl="0" indent="0" algn="l" defTabSz="488950">
            <a:lnSpc>
              <a:spcPct val="90000"/>
            </a:lnSpc>
            <a:spcBef>
              <a:spcPct val="0"/>
            </a:spcBef>
            <a:spcAft>
              <a:spcPct val="35000"/>
            </a:spcAft>
            <a:buNone/>
          </a:pPr>
          <a:r>
            <a:rPr lang="en-GB" sz="1100" kern="1200"/>
            <a:t>Contact the Laboratory Manager or Area Safety Advisor immediately.</a:t>
          </a:r>
          <a:endParaRPr lang="en-US" sz="1100" kern="1200"/>
        </a:p>
      </dsp:txBody>
      <dsp:txXfrm>
        <a:off x="3385526" y="3914392"/>
        <a:ext cx="1790325" cy="1170008"/>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945659" cy="496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GB" dirty="0"/>
          </a:p>
        </p:txBody>
      </p:sp>
      <p:sp>
        <p:nvSpPr>
          <p:cNvPr id="101379" name="Rectangle 3"/>
          <p:cNvSpPr>
            <a:spLocks noGrp="1" noChangeArrowheads="1"/>
          </p:cNvSpPr>
          <p:nvPr>
            <p:ph type="dt" sz="quarter" idx="1"/>
          </p:nvPr>
        </p:nvSpPr>
        <p:spPr bwMode="auto">
          <a:xfrm>
            <a:off x="3850443" y="0"/>
            <a:ext cx="2945659" cy="496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GB" dirty="0"/>
          </a:p>
        </p:txBody>
      </p:sp>
      <p:sp>
        <p:nvSpPr>
          <p:cNvPr id="101380" name="Rectangle 4"/>
          <p:cNvSpPr>
            <a:spLocks noGrp="1" noChangeArrowheads="1"/>
          </p:cNvSpPr>
          <p:nvPr>
            <p:ph type="ftr" sz="quarter" idx="2"/>
          </p:nvPr>
        </p:nvSpPr>
        <p:spPr bwMode="auto">
          <a:xfrm>
            <a:off x="0" y="9428272"/>
            <a:ext cx="2945659" cy="49667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GB" dirty="0"/>
          </a:p>
        </p:txBody>
      </p:sp>
      <p:sp>
        <p:nvSpPr>
          <p:cNvPr id="101381" name="Rectangle 5"/>
          <p:cNvSpPr>
            <a:spLocks noGrp="1" noChangeArrowheads="1"/>
          </p:cNvSpPr>
          <p:nvPr>
            <p:ph type="sldNum" sz="quarter" idx="3"/>
          </p:nvPr>
        </p:nvSpPr>
        <p:spPr bwMode="auto">
          <a:xfrm>
            <a:off x="3850443" y="9428272"/>
            <a:ext cx="2945659" cy="49667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3F86A41D-2212-42FD-88D8-5F8B9EA02765}" type="slidenum">
              <a:rPr lang="en-GB"/>
              <a:pPr>
                <a:defRPr/>
              </a:pPr>
              <a:t>‹#›</a:t>
            </a:fld>
            <a:endParaRPr lang="en-GB" dirty="0"/>
          </a:p>
        </p:txBody>
      </p:sp>
    </p:spTree>
    <p:extLst>
      <p:ext uri="{BB962C8B-B14F-4D97-AF65-F5344CB8AC3E}">
        <p14:creationId xmlns:p14="http://schemas.microsoft.com/office/powerpoint/2010/main" val="3044084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5659" cy="496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GB" dirty="0"/>
          </a:p>
        </p:txBody>
      </p:sp>
      <p:sp>
        <p:nvSpPr>
          <p:cNvPr id="8195" name="Rectangle 3"/>
          <p:cNvSpPr>
            <a:spLocks noGrp="1" noChangeArrowheads="1"/>
          </p:cNvSpPr>
          <p:nvPr>
            <p:ph type="dt" idx="1"/>
          </p:nvPr>
        </p:nvSpPr>
        <p:spPr bwMode="auto">
          <a:xfrm>
            <a:off x="3850443" y="0"/>
            <a:ext cx="2945659" cy="496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GB" dirty="0"/>
          </a:p>
        </p:txBody>
      </p:sp>
      <p:sp>
        <p:nvSpPr>
          <p:cNvPr id="70660" name="Rectangle 4"/>
          <p:cNvSpPr>
            <a:spLocks noGrp="1" noRot="1" noChangeAspect="1" noChangeArrowheads="1" noTextEdit="1"/>
          </p:cNvSpPr>
          <p:nvPr>
            <p:ph type="sldImg" idx="2"/>
          </p:nvPr>
        </p:nvSpPr>
        <p:spPr bwMode="auto">
          <a:xfrm>
            <a:off x="919163" y="746125"/>
            <a:ext cx="4960937" cy="37211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79768" y="4715833"/>
            <a:ext cx="5438140" cy="44666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198" name="Rectangle 6"/>
          <p:cNvSpPr>
            <a:spLocks noGrp="1" noChangeArrowheads="1"/>
          </p:cNvSpPr>
          <p:nvPr>
            <p:ph type="ftr" sz="quarter" idx="4"/>
          </p:nvPr>
        </p:nvSpPr>
        <p:spPr bwMode="auto">
          <a:xfrm>
            <a:off x="0" y="9428272"/>
            <a:ext cx="2945659" cy="49667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GB" dirty="0"/>
          </a:p>
        </p:txBody>
      </p:sp>
      <p:sp>
        <p:nvSpPr>
          <p:cNvPr id="8199" name="Rectangle 7"/>
          <p:cNvSpPr>
            <a:spLocks noGrp="1" noChangeArrowheads="1"/>
          </p:cNvSpPr>
          <p:nvPr>
            <p:ph type="sldNum" sz="quarter" idx="5"/>
          </p:nvPr>
        </p:nvSpPr>
        <p:spPr bwMode="auto">
          <a:xfrm>
            <a:off x="3850443" y="9428272"/>
            <a:ext cx="2945659" cy="49667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3E76C059-BBA7-4D1D-B1AC-7CC98AFAD758}" type="slidenum">
              <a:rPr lang="en-GB"/>
              <a:pPr>
                <a:defRPr/>
              </a:pPr>
              <a:t>‹#›</a:t>
            </a:fld>
            <a:endParaRPr lang="en-GB" dirty="0"/>
          </a:p>
        </p:txBody>
      </p:sp>
    </p:spTree>
    <p:extLst>
      <p:ext uri="{BB962C8B-B14F-4D97-AF65-F5344CB8AC3E}">
        <p14:creationId xmlns:p14="http://schemas.microsoft.com/office/powerpoint/2010/main" val="25295185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BRA – Hazard group 1 can be approved by designated people in the CBE. Hazard group 2 and GMO must be sent to safety office for approval.</a:t>
            </a:r>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5</a:t>
            </a:fld>
            <a:endParaRPr lang="en-GB" dirty="0"/>
          </a:p>
        </p:txBody>
      </p:sp>
    </p:spTree>
    <p:extLst>
      <p:ext uri="{BB962C8B-B14F-4D97-AF65-F5344CB8AC3E}">
        <p14:creationId xmlns:p14="http://schemas.microsoft.com/office/powerpoint/2010/main" val="1152963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remember to dispose of opened items in fridges when you have finished with them.</a:t>
            </a:r>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29</a:t>
            </a:fld>
            <a:endParaRPr lang="en-GB" dirty="0"/>
          </a:p>
        </p:txBody>
      </p:sp>
    </p:spTree>
    <p:extLst>
      <p:ext uri="{BB962C8B-B14F-4D97-AF65-F5344CB8AC3E}">
        <p14:creationId xmlns:p14="http://schemas.microsoft.com/office/powerpoint/2010/main" val="2408202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30</a:t>
            </a:fld>
            <a:endParaRPr lang="en-GB" dirty="0"/>
          </a:p>
        </p:txBody>
      </p:sp>
    </p:spTree>
    <p:extLst>
      <p:ext uri="{BB962C8B-B14F-4D97-AF65-F5344CB8AC3E}">
        <p14:creationId xmlns:p14="http://schemas.microsoft.com/office/powerpoint/2010/main" val="1155921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31</a:t>
            </a:fld>
            <a:endParaRPr lang="en-GB" dirty="0"/>
          </a:p>
        </p:txBody>
      </p:sp>
    </p:spTree>
    <p:extLst>
      <p:ext uri="{BB962C8B-B14F-4D97-AF65-F5344CB8AC3E}">
        <p14:creationId xmlns:p14="http://schemas.microsoft.com/office/powerpoint/2010/main" val="1076384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Cryostorage</a:t>
            </a:r>
            <a:r>
              <a:rPr lang="en-GB" dirty="0"/>
              <a:t> map to show how the </a:t>
            </a:r>
            <a:r>
              <a:rPr lang="en-GB" dirty="0" err="1"/>
              <a:t>cryostorage</a:t>
            </a:r>
            <a:r>
              <a:rPr lang="en-GB" dirty="0"/>
              <a:t> units are segregated between the different research groups. Each group has been allocated specific spaces for storing material.</a:t>
            </a:r>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34</a:t>
            </a:fld>
            <a:endParaRPr lang="en-GB" dirty="0"/>
          </a:p>
        </p:txBody>
      </p:sp>
    </p:spTree>
    <p:extLst>
      <p:ext uri="{BB962C8B-B14F-4D97-AF65-F5344CB8AC3E}">
        <p14:creationId xmlns:p14="http://schemas.microsoft.com/office/powerpoint/2010/main" val="2034787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Different types of disinfectant. All bottles will be labelled.</a:t>
            </a:r>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37</a:t>
            </a:fld>
            <a:endParaRPr lang="en-GB" dirty="0"/>
          </a:p>
        </p:txBody>
      </p:sp>
    </p:spTree>
    <p:extLst>
      <p:ext uri="{BB962C8B-B14F-4D97-AF65-F5344CB8AC3E}">
        <p14:creationId xmlns:p14="http://schemas.microsoft.com/office/powerpoint/2010/main" val="2520549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30B18D7B-A9B4-4906-8920-5F103E40870C}" type="slidenum">
              <a:rPr lang="en-GB"/>
              <a:pPr/>
              <a:t>41</a:t>
            </a:fld>
            <a:endParaRPr lang="en-GB" dirty="0"/>
          </a:p>
        </p:txBody>
      </p:sp>
      <p:sp>
        <p:nvSpPr>
          <p:cNvPr id="71683" name="Rectangle 2"/>
          <p:cNvSpPr>
            <a:spLocks noGrp="1" noRot="1" noChangeAspect="1" noChangeArrowheads="1" noTextEdit="1"/>
          </p:cNvSpPr>
          <p:nvPr>
            <p:ph type="sldImg"/>
          </p:nvPr>
        </p:nvSpPr>
        <p:spPr>
          <a:xfrm>
            <a:off x="917575" y="746125"/>
            <a:ext cx="4960938" cy="3721100"/>
          </a:xfrm>
          <a:ln/>
        </p:spPr>
      </p:sp>
      <p:sp>
        <p:nvSpPr>
          <p:cNvPr id="71684" name="Rectangle 3"/>
          <p:cNvSpPr>
            <a:spLocks noGrp="1" noChangeArrowheads="1"/>
          </p:cNvSpPr>
          <p:nvPr>
            <p:ph type="body" idx="1"/>
          </p:nvPr>
        </p:nvSpPr>
        <p:spPr>
          <a:xfrm>
            <a:off x="906357" y="4715833"/>
            <a:ext cx="4984962" cy="4466649"/>
          </a:xfrm>
          <a:noFill/>
          <a:ln/>
        </p:spPr>
        <p:txBody>
          <a:bodyPr/>
          <a:lstStyle/>
          <a:p>
            <a:pPr eaLnBrk="1" hangingPunct="1"/>
            <a:r>
              <a:rPr lang="en-US" dirty="0"/>
              <a:t>Pipette tips should not be placed directly into autoclave bags to avoid sharps injuries. Please place in designated sharps containers.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Autoclaves are pressure vessels. Ensure you follow procedures and use the PPE provided. When autoclaving liquid in a vessel </a:t>
            </a:r>
            <a:r>
              <a:rPr lang="en-GB" b="1" dirty="0"/>
              <a:t>NEVER</a:t>
            </a:r>
            <a:r>
              <a:rPr lang="en-GB" dirty="0"/>
              <a:t> screw the top on tightly.</a:t>
            </a:r>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44</a:t>
            </a:fld>
            <a:endParaRPr lang="en-GB" dirty="0"/>
          </a:p>
        </p:txBody>
      </p:sp>
    </p:spTree>
    <p:extLst>
      <p:ext uri="{BB962C8B-B14F-4D97-AF65-F5344CB8AC3E}">
        <p14:creationId xmlns:p14="http://schemas.microsoft.com/office/powerpoint/2010/main" val="636654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Remove purple gloves before you put on the cryogenic gloves to ensure that in the event of a spill into the gloves they can be removed quickly to avoid prolonged contact with the skin.</a:t>
            </a:r>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48</a:t>
            </a:fld>
            <a:endParaRPr lang="en-GB" dirty="0"/>
          </a:p>
        </p:txBody>
      </p:sp>
    </p:spTree>
    <p:extLst>
      <p:ext uri="{BB962C8B-B14F-4D97-AF65-F5344CB8AC3E}">
        <p14:creationId xmlns:p14="http://schemas.microsoft.com/office/powerpoint/2010/main" val="1274117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Demonstration of the PPE for </a:t>
            </a:r>
            <a:r>
              <a:rPr lang="en-GB" dirty="0" err="1"/>
              <a:t>cryostorage</a:t>
            </a:r>
            <a:r>
              <a:rPr lang="en-GB" dirty="0"/>
              <a:t> units. Face visor, blue cryogenic gloves. Here the level of liquid nitrogen in the </a:t>
            </a:r>
            <a:r>
              <a:rPr lang="en-GB" dirty="0" err="1"/>
              <a:t>cryostorage</a:t>
            </a:r>
            <a:r>
              <a:rPr lang="en-GB" dirty="0"/>
              <a:t> units is being checked. We do this twice a week to maintain adequate  levels.</a:t>
            </a:r>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49</a:t>
            </a:fld>
            <a:endParaRPr lang="en-GB" dirty="0"/>
          </a:p>
        </p:txBody>
      </p:sp>
    </p:spTree>
    <p:extLst>
      <p:ext uri="{BB962C8B-B14F-4D97-AF65-F5344CB8AC3E}">
        <p14:creationId xmlns:p14="http://schemas.microsoft.com/office/powerpoint/2010/main" val="4207122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03C02B77-14B5-4282-B6EE-7D2934C1420A}" type="slidenum">
              <a:rPr lang="en-GB"/>
              <a:pPr/>
              <a:t>69</a:t>
            </a:fld>
            <a:endParaRPr lang="en-GB" dirty="0"/>
          </a:p>
        </p:txBody>
      </p:sp>
      <p:sp>
        <p:nvSpPr>
          <p:cNvPr id="72707" name="Rectangle 2"/>
          <p:cNvSpPr>
            <a:spLocks noGrp="1" noRot="1" noChangeAspect="1" noChangeArrowheads="1" noTextEdit="1"/>
          </p:cNvSpPr>
          <p:nvPr>
            <p:ph type="sldImg"/>
          </p:nvPr>
        </p:nvSpPr>
        <p:spPr>
          <a:xfrm>
            <a:off x="917575" y="746125"/>
            <a:ext cx="4960938" cy="3721100"/>
          </a:xfrm>
          <a:ln/>
        </p:spPr>
      </p:sp>
      <p:sp>
        <p:nvSpPr>
          <p:cNvPr id="72708" name="Rectangle 3"/>
          <p:cNvSpPr>
            <a:spLocks noGrp="1" noChangeArrowheads="1"/>
          </p:cNvSpPr>
          <p:nvPr>
            <p:ph type="body" idx="1"/>
          </p:nvPr>
        </p:nvSpPr>
        <p:spPr>
          <a:xfrm>
            <a:off x="906357" y="4715833"/>
            <a:ext cx="4984962" cy="4466649"/>
          </a:xfrm>
          <a:noFill/>
          <a:ln/>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Thick Cardboard is not permitted in the CBE laboratories for two reasons. 1)It will have to be disposed of a CL2 waste which increases the waste we produce. 2)If cardboard gets wet it will provide moist environment for mould to grow. Remove items from cardboard box in the first change and then dispose of cardboard in the trolley in the office ( broken down). Most items come in secondary packing which keeps items sterile.</a:t>
            </a:r>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13</a:t>
            </a:fld>
            <a:endParaRPr lang="en-GB" dirty="0"/>
          </a:p>
        </p:txBody>
      </p:sp>
    </p:spTree>
    <p:extLst>
      <p:ext uri="{BB962C8B-B14F-4D97-AF65-F5344CB8AC3E}">
        <p14:creationId xmlns:p14="http://schemas.microsoft.com/office/powerpoint/2010/main" val="4025455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note out of hours working is for unavoidable infrequent  work only ( </a:t>
            </a:r>
            <a:r>
              <a:rPr lang="en-GB" dirty="0" err="1"/>
              <a:t>e.g</a:t>
            </a:r>
            <a:r>
              <a:rPr lang="en-GB" dirty="0"/>
              <a:t> timed experiments, feeding cells). Working out of hours should not be the norm to your working pattern where you are performing work which could be done during normal working hours.</a:t>
            </a:r>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14</a:t>
            </a:fld>
            <a:endParaRPr lang="en-GB" dirty="0"/>
          </a:p>
        </p:txBody>
      </p:sp>
    </p:spTree>
    <p:extLst>
      <p:ext uri="{BB962C8B-B14F-4D97-AF65-F5344CB8AC3E}">
        <p14:creationId xmlns:p14="http://schemas.microsoft.com/office/powerpoint/2010/main" val="4011320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15</a:t>
            </a:fld>
            <a:endParaRPr lang="en-GB" dirty="0"/>
          </a:p>
        </p:txBody>
      </p:sp>
    </p:spTree>
    <p:extLst>
      <p:ext uri="{BB962C8B-B14F-4D97-AF65-F5344CB8AC3E}">
        <p14:creationId xmlns:p14="http://schemas.microsoft.com/office/powerpoint/2010/main" val="4060924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PPE – Howie lab coat ( properly fastened to the neck ). Safety glasses, gloves, shoe covers.</a:t>
            </a:r>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20</a:t>
            </a:fld>
            <a:endParaRPr lang="en-GB" dirty="0"/>
          </a:p>
        </p:txBody>
      </p:sp>
    </p:spTree>
    <p:extLst>
      <p:ext uri="{BB962C8B-B14F-4D97-AF65-F5344CB8AC3E}">
        <p14:creationId xmlns:p14="http://schemas.microsoft.com/office/powerpoint/2010/main" val="1281031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good aseptic technique</a:t>
            </a:r>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23</a:t>
            </a:fld>
            <a:endParaRPr lang="en-GB" dirty="0"/>
          </a:p>
        </p:txBody>
      </p:sp>
    </p:spTree>
    <p:extLst>
      <p:ext uri="{BB962C8B-B14F-4D97-AF65-F5344CB8AC3E}">
        <p14:creationId xmlns:p14="http://schemas.microsoft.com/office/powerpoint/2010/main" val="2233315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bad aseptic technique. What three things are wrong and have the potential to cause a contamination?</a:t>
            </a:r>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24</a:t>
            </a:fld>
            <a:endParaRPr lang="en-GB" dirty="0"/>
          </a:p>
        </p:txBody>
      </p:sp>
    </p:spTree>
    <p:extLst>
      <p:ext uri="{BB962C8B-B14F-4D97-AF65-F5344CB8AC3E}">
        <p14:creationId xmlns:p14="http://schemas.microsoft.com/office/powerpoint/2010/main" val="4180713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 this the correct way to sit at a Biological Safety Cabinet? What is wrong here?</a:t>
            </a:r>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25</a:t>
            </a:fld>
            <a:endParaRPr lang="en-GB" dirty="0"/>
          </a:p>
        </p:txBody>
      </p:sp>
    </p:spTree>
    <p:extLst>
      <p:ext uri="{BB962C8B-B14F-4D97-AF65-F5344CB8AC3E}">
        <p14:creationId xmlns:p14="http://schemas.microsoft.com/office/powerpoint/2010/main" val="1791319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remember to complete  equipment maintenance records ( found on the door to each lab) </a:t>
            </a:r>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28</a:t>
            </a:fld>
            <a:endParaRPr lang="en-GB" dirty="0"/>
          </a:p>
        </p:txBody>
      </p:sp>
    </p:spTree>
    <p:extLst>
      <p:ext uri="{BB962C8B-B14F-4D97-AF65-F5344CB8AC3E}">
        <p14:creationId xmlns:p14="http://schemas.microsoft.com/office/powerpoint/2010/main" val="2376195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r>
              <a:rPr lang="en-GB"/>
              <a:t>V35 C.Kavanagh / K.Sikand August 2023               </a:t>
            </a:r>
            <a:endParaRPr lang="en-GB" dirty="0"/>
          </a:p>
        </p:txBody>
      </p:sp>
      <p:sp>
        <p:nvSpPr>
          <p:cNvPr id="6" name="Slide Number Placeholder 5"/>
          <p:cNvSpPr>
            <a:spLocks noGrp="1"/>
          </p:cNvSpPr>
          <p:nvPr>
            <p:ph type="sldNum" sz="quarter" idx="12"/>
          </p:nvPr>
        </p:nvSpPr>
        <p:spPr/>
        <p:txBody>
          <a:bodyPr/>
          <a:lstStyle/>
          <a:p>
            <a:pPr>
              <a:defRPr/>
            </a:pPr>
            <a:fld id="{75244D14-6682-494C-B124-D4F20D94C5CC}" type="slidenum">
              <a:rPr lang="en-GB" smtClean="0"/>
              <a:pPr>
                <a:defRPr/>
              </a:pPr>
              <a:t>‹#›</a:t>
            </a:fld>
            <a:endParaRPr lang="en-GB" dirty="0"/>
          </a:p>
        </p:txBody>
      </p:sp>
    </p:spTree>
    <p:extLst>
      <p:ext uri="{BB962C8B-B14F-4D97-AF65-F5344CB8AC3E}">
        <p14:creationId xmlns:p14="http://schemas.microsoft.com/office/powerpoint/2010/main" val="36788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r>
              <a:rPr lang="en-GB"/>
              <a:t>V35 C.Kavanagh / K.Sikand August 2023               </a:t>
            </a:r>
            <a:endParaRPr lang="en-GB" dirty="0"/>
          </a:p>
        </p:txBody>
      </p:sp>
      <p:sp>
        <p:nvSpPr>
          <p:cNvPr id="7" name="Slide Number Placeholder 6"/>
          <p:cNvSpPr>
            <a:spLocks noGrp="1"/>
          </p:cNvSpPr>
          <p:nvPr>
            <p:ph type="sldNum" sz="quarter" idx="12"/>
          </p:nvPr>
        </p:nvSpPr>
        <p:spPr/>
        <p:txBody>
          <a:bodyPr/>
          <a:lstStyle/>
          <a:p>
            <a:pPr>
              <a:defRPr/>
            </a:pPr>
            <a:fld id="{F11FD09D-9B64-4FA3-8466-14340F8C29D2}" type="slidenum">
              <a:rPr lang="en-GB" smtClean="0"/>
              <a:pPr>
                <a:defRPr/>
              </a:pPr>
              <a:t>‹#›</a:t>
            </a:fld>
            <a:endParaRPr lang="en-GB" dirty="0"/>
          </a:p>
        </p:txBody>
      </p:sp>
    </p:spTree>
    <p:extLst>
      <p:ext uri="{BB962C8B-B14F-4D97-AF65-F5344CB8AC3E}">
        <p14:creationId xmlns:p14="http://schemas.microsoft.com/office/powerpoint/2010/main" val="2605562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r>
              <a:rPr lang="en-GB"/>
              <a:t>V35 C.Kavanagh / K.Sikand August 2023               </a:t>
            </a:r>
            <a:endParaRPr lang="en-GB" dirty="0"/>
          </a:p>
        </p:txBody>
      </p:sp>
      <p:sp>
        <p:nvSpPr>
          <p:cNvPr id="7" name="Slide Number Placeholder 6"/>
          <p:cNvSpPr>
            <a:spLocks noGrp="1"/>
          </p:cNvSpPr>
          <p:nvPr>
            <p:ph type="sldNum" sz="quarter" idx="12"/>
          </p:nvPr>
        </p:nvSpPr>
        <p:spPr/>
        <p:txBody>
          <a:bodyPr/>
          <a:lstStyle/>
          <a:p>
            <a:pPr>
              <a:defRPr/>
            </a:pPr>
            <a:fld id="{F11FD09D-9B64-4FA3-8466-14340F8C29D2}" type="slidenum">
              <a:rPr lang="en-GB" smtClean="0"/>
              <a:pPr>
                <a:defRPr/>
              </a:pPr>
              <a:t>‹#›</a:t>
            </a:fld>
            <a:endParaRPr lang="en-GB" dirty="0"/>
          </a:p>
        </p:txBody>
      </p:sp>
    </p:spTree>
    <p:extLst>
      <p:ext uri="{BB962C8B-B14F-4D97-AF65-F5344CB8AC3E}">
        <p14:creationId xmlns:p14="http://schemas.microsoft.com/office/powerpoint/2010/main" val="2263948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r>
              <a:rPr lang="en-GB"/>
              <a:t>V35 C.Kavanagh / K.Sikand August 2023               </a:t>
            </a:r>
            <a:endParaRPr lang="en-GB" dirty="0"/>
          </a:p>
        </p:txBody>
      </p:sp>
      <p:sp>
        <p:nvSpPr>
          <p:cNvPr id="7" name="Slide Number Placeholder 6"/>
          <p:cNvSpPr>
            <a:spLocks noGrp="1"/>
          </p:cNvSpPr>
          <p:nvPr>
            <p:ph type="sldNum" sz="quarter" idx="12"/>
          </p:nvPr>
        </p:nvSpPr>
        <p:spPr/>
        <p:txBody>
          <a:bodyPr/>
          <a:lstStyle/>
          <a:p>
            <a:pPr>
              <a:defRPr/>
            </a:pPr>
            <a:fld id="{F11FD09D-9B64-4FA3-8466-14340F8C29D2}" type="slidenum">
              <a:rPr lang="en-GB" smtClean="0"/>
              <a:pPr>
                <a:defRPr/>
              </a:pPr>
              <a:t>‹#›</a:t>
            </a:fld>
            <a:endParaRPr lang="en-GB"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86399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r>
              <a:rPr lang="en-GB"/>
              <a:t>V35 C.Kavanagh / K.Sikand August 2023               </a:t>
            </a:r>
            <a:endParaRPr lang="en-GB" dirty="0"/>
          </a:p>
        </p:txBody>
      </p:sp>
      <p:sp>
        <p:nvSpPr>
          <p:cNvPr id="7" name="Slide Number Placeholder 6"/>
          <p:cNvSpPr>
            <a:spLocks noGrp="1"/>
          </p:cNvSpPr>
          <p:nvPr>
            <p:ph type="sldNum" sz="quarter" idx="12"/>
          </p:nvPr>
        </p:nvSpPr>
        <p:spPr/>
        <p:txBody>
          <a:bodyPr/>
          <a:lstStyle/>
          <a:p>
            <a:pPr>
              <a:defRPr/>
            </a:pPr>
            <a:fld id="{F11FD09D-9B64-4FA3-8466-14340F8C29D2}" type="slidenum">
              <a:rPr lang="en-GB" smtClean="0"/>
              <a:pPr>
                <a:defRPr/>
              </a:pPr>
              <a:t>‹#›</a:t>
            </a:fld>
            <a:endParaRPr lang="en-GB" dirty="0"/>
          </a:p>
        </p:txBody>
      </p:sp>
    </p:spTree>
    <p:extLst>
      <p:ext uri="{BB962C8B-B14F-4D97-AF65-F5344CB8AC3E}">
        <p14:creationId xmlns:p14="http://schemas.microsoft.com/office/powerpoint/2010/main" val="557130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GB" dirty="0"/>
          </a:p>
        </p:txBody>
      </p:sp>
      <p:sp>
        <p:nvSpPr>
          <p:cNvPr id="4" name="Footer Placeholder 3"/>
          <p:cNvSpPr>
            <a:spLocks noGrp="1"/>
          </p:cNvSpPr>
          <p:nvPr>
            <p:ph type="ftr" sz="quarter" idx="11"/>
          </p:nvPr>
        </p:nvSpPr>
        <p:spPr/>
        <p:txBody>
          <a:bodyPr/>
          <a:lstStyle/>
          <a:p>
            <a:pPr>
              <a:defRPr/>
            </a:pPr>
            <a:r>
              <a:rPr lang="en-GB"/>
              <a:t>V35 C.Kavanagh / K.Sikand August 2023               </a:t>
            </a:r>
            <a:endParaRPr lang="en-GB" dirty="0"/>
          </a:p>
        </p:txBody>
      </p:sp>
      <p:sp>
        <p:nvSpPr>
          <p:cNvPr id="5" name="Slide Number Placeholder 4"/>
          <p:cNvSpPr>
            <a:spLocks noGrp="1"/>
          </p:cNvSpPr>
          <p:nvPr>
            <p:ph type="sldNum" sz="quarter" idx="12"/>
          </p:nvPr>
        </p:nvSpPr>
        <p:spPr/>
        <p:txBody>
          <a:bodyPr/>
          <a:lstStyle/>
          <a:p>
            <a:pPr>
              <a:defRPr/>
            </a:pPr>
            <a:fld id="{F11FD09D-9B64-4FA3-8466-14340F8C29D2}" type="slidenum">
              <a:rPr lang="en-GB" smtClean="0"/>
              <a:pPr>
                <a:defRPr/>
              </a:pPr>
              <a:t>‹#›</a:t>
            </a:fld>
            <a:endParaRPr lang="en-GB" dirty="0"/>
          </a:p>
        </p:txBody>
      </p:sp>
    </p:spTree>
    <p:extLst>
      <p:ext uri="{BB962C8B-B14F-4D97-AF65-F5344CB8AC3E}">
        <p14:creationId xmlns:p14="http://schemas.microsoft.com/office/powerpoint/2010/main" val="3561970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GB" dirty="0"/>
          </a:p>
        </p:txBody>
      </p:sp>
      <p:sp>
        <p:nvSpPr>
          <p:cNvPr id="4" name="Footer Placeholder 3"/>
          <p:cNvSpPr>
            <a:spLocks noGrp="1"/>
          </p:cNvSpPr>
          <p:nvPr>
            <p:ph type="ftr" sz="quarter" idx="11"/>
          </p:nvPr>
        </p:nvSpPr>
        <p:spPr/>
        <p:txBody>
          <a:bodyPr/>
          <a:lstStyle/>
          <a:p>
            <a:pPr>
              <a:defRPr/>
            </a:pPr>
            <a:r>
              <a:rPr lang="en-GB"/>
              <a:t>V35 C.Kavanagh / K.Sikand August 2023               </a:t>
            </a:r>
            <a:endParaRPr lang="en-GB" dirty="0"/>
          </a:p>
        </p:txBody>
      </p:sp>
      <p:sp>
        <p:nvSpPr>
          <p:cNvPr id="5" name="Slide Number Placeholder 4"/>
          <p:cNvSpPr>
            <a:spLocks noGrp="1"/>
          </p:cNvSpPr>
          <p:nvPr>
            <p:ph type="sldNum" sz="quarter" idx="12"/>
          </p:nvPr>
        </p:nvSpPr>
        <p:spPr/>
        <p:txBody>
          <a:bodyPr/>
          <a:lstStyle/>
          <a:p>
            <a:pPr>
              <a:defRPr/>
            </a:pPr>
            <a:fld id="{F11FD09D-9B64-4FA3-8466-14340F8C29D2}" type="slidenum">
              <a:rPr lang="en-GB" smtClean="0"/>
              <a:pPr>
                <a:defRPr/>
              </a:pPr>
              <a:t>‹#›</a:t>
            </a:fld>
            <a:endParaRPr lang="en-GB" dirty="0"/>
          </a:p>
        </p:txBody>
      </p:sp>
    </p:spTree>
    <p:extLst>
      <p:ext uri="{BB962C8B-B14F-4D97-AF65-F5344CB8AC3E}">
        <p14:creationId xmlns:p14="http://schemas.microsoft.com/office/powerpoint/2010/main" val="2809810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r>
              <a:rPr lang="en-GB"/>
              <a:t>V35 C.Kavanagh / K.Sikand August 2023               </a:t>
            </a:r>
            <a:endParaRPr lang="en-GB" dirty="0"/>
          </a:p>
        </p:txBody>
      </p:sp>
      <p:sp>
        <p:nvSpPr>
          <p:cNvPr id="6" name="Slide Number Placeholder 5"/>
          <p:cNvSpPr>
            <a:spLocks noGrp="1"/>
          </p:cNvSpPr>
          <p:nvPr>
            <p:ph type="sldNum" sz="quarter" idx="12"/>
          </p:nvPr>
        </p:nvSpPr>
        <p:spPr/>
        <p:txBody>
          <a:bodyPr/>
          <a:lstStyle/>
          <a:p>
            <a:pPr>
              <a:defRPr/>
            </a:pPr>
            <a:fld id="{F11FD09D-9B64-4FA3-8466-14340F8C29D2}" type="slidenum">
              <a:rPr lang="en-GB" smtClean="0"/>
              <a:pPr>
                <a:defRPr/>
              </a:pPr>
              <a:t>‹#›</a:t>
            </a:fld>
            <a:endParaRPr lang="en-GB" dirty="0"/>
          </a:p>
        </p:txBody>
      </p:sp>
    </p:spTree>
    <p:extLst>
      <p:ext uri="{BB962C8B-B14F-4D97-AF65-F5344CB8AC3E}">
        <p14:creationId xmlns:p14="http://schemas.microsoft.com/office/powerpoint/2010/main" val="1244169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r>
              <a:rPr lang="en-GB"/>
              <a:t>V35 C.Kavanagh / K.Sikand August 2023               </a:t>
            </a:r>
            <a:endParaRPr lang="en-GB" dirty="0"/>
          </a:p>
        </p:txBody>
      </p:sp>
      <p:sp>
        <p:nvSpPr>
          <p:cNvPr id="6" name="Slide Number Placeholder 5"/>
          <p:cNvSpPr>
            <a:spLocks noGrp="1"/>
          </p:cNvSpPr>
          <p:nvPr>
            <p:ph type="sldNum" sz="quarter" idx="12"/>
          </p:nvPr>
        </p:nvSpPr>
        <p:spPr/>
        <p:txBody>
          <a:bodyPr/>
          <a:lstStyle/>
          <a:p>
            <a:pPr>
              <a:defRPr/>
            </a:pPr>
            <a:fld id="{F11FD09D-9B64-4FA3-8466-14340F8C29D2}" type="slidenum">
              <a:rPr lang="en-GB" smtClean="0"/>
              <a:pPr>
                <a:defRPr/>
              </a:pPr>
              <a:t>‹#›</a:t>
            </a:fld>
            <a:endParaRPr lang="en-GB" dirty="0"/>
          </a:p>
        </p:txBody>
      </p:sp>
    </p:spTree>
    <p:extLst>
      <p:ext uri="{BB962C8B-B14F-4D97-AF65-F5344CB8AC3E}">
        <p14:creationId xmlns:p14="http://schemas.microsoft.com/office/powerpoint/2010/main" val="3281311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r>
              <a:rPr lang="en-GB"/>
              <a:t>V35 C.Kavanagh / K.Sikand August 2023               </a:t>
            </a:r>
            <a:endParaRPr lang="en-GB" dirty="0"/>
          </a:p>
        </p:txBody>
      </p:sp>
      <p:sp>
        <p:nvSpPr>
          <p:cNvPr id="6" name="Slide Number Placeholder 5"/>
          <p:cNvSpPr>
            <a:spLocks noGrp="1"/>
          </p:cNvSpPr>
          <p:nvPr>
            <p:ph type="sldNum" sz="quarter" idx="12"/>
          </p:nvPr>
        </p:nvSpPr>
        <p:spPr/>
        <p:txBody>
          <a:bodyPr/>
          <a:lstStyle/>
          <a:p>
            <a:pPr>
              <a:defRPr/>
            </a:pPr>
            <a:fld id="{F11FD09D-9B64-4FA3-8466-14340F8C29D2}" type="slidenum">
              <a:rPr lang="en-GB" smtClean="0"/>
              <a:pPr>
                <a:defRPr/>
              </a:pPr>
              <a:t>‹#›</a:t>
            </a:fld>
            <a:endParaRPr lang="en-GB" dirty="0"/>
          </a:p>
        </p:txBody>
      </p:sp>
    </p:spTree>
    <p:extLst>
      <p:ext uri="{BB962C8B-B14F-4D97-AF65-F5344CB8AC3E}">
        <p14:creationId xmlns:p14="http://schemas.microsoft.com/office/powerpoint/2010/main" val="2733301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p>
        </p:txBody>
      </p:sp>
      <p:sp>
        <p:nvSpPr>
          <p:cNvPr id="3" name="Table Placeholder 2"/>
          <p:cNvSpPr>
            <a:spLocks noGrp="1"/>
          </p:cNvSpPr>
          <p:nvPr>
            <p:ph type="tbl" idx="1"/>
          </p:nvPr>
        </p:nvSpPr>
        <p:spPr>
          <a:xfrm>
            <a:off x="301625" y="1600200"/>
            <a:ext cx="8540750" cy="4498975"/>
          </a:xfrm>
        </p:spPr>
        <p:txBody>
          <a:bodyPr/>
          <a:lstStyle/>
          <a:p>
            <a:endParaRPr lang="en-US" dirty="0"/>
          </a:p>
        </p:txBody>
      </p:sp>
      <p:sp>
        <p:nvSpPr>
          <p:cNvPr id="4" name="Date Placeholder 3"/>
          <p:cNvSpPr>
            <a:spLocks noGrp="1"/>
          </p:cNvSpPr>
          <p:nvPr>
            <p:ph type="dt" sz="half" idx="10"/>
          </p:nvPr>
        </p:nvSpPr>
        <p:spPr>
          <a:xfrm>
            <a:off x="301625" y="6245225"/>
            <a:ext cx="2289175" cy="476250"/>
          </a:xfrm>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r>
              <a:rPr lang="en-GB"/>
              <a:t>V35 C.Kavanagh / K.Sikand August 2023               </a:t>
            </a:r>
            <a:endParaRPr lang="en-GB" dirty="0"/>
          </a:p>
        </p:txBody>
      </p:sp>
      <p:sp>
        <p:nvSpPr>
          <p:cNvPr id="6" name="Slide Number Placeholder 5"/>
          <p:cNvSpPr>
            <a:spLocks noGrp="1"/>
          </p:cNvSpPr>
          <p:nvPr>
            <p:ph type="sldNum" sz="quarter" idx="12"/>
          </p:nvPr>
        </p:nvSpPr>
        <p:spPr>
          <a:xfrm>
            <a:off x="6553200" y="6245225"/>
            <a:ext cx="2289175" cy="476250"/>
          </a:xfrm>
        </p:spPr>
        <p:txBody>
          <a:bodyPr/>
          <a:lstStyle>
            <a:lvl1pPr>
              <a:defRPr/>
            </a:lvl1pPr>
          </a:lstStyle>
          <a:p>
            <a:fld id="{A0DB4583-4259-4415-8E6C-A3C20D6B75F6}" type="slidenum">
              <a:rPr lang="en-GB"/>
              <a:pPr/>
              <a:t>‹#›</a:t>
            </a:fld>
            <a:endParaRPr lang="en-GB" dirty="0"/>
          </a:p>
        </p:txBody>
      </p:sp>
    </p:spTree>
    <p:extLst>
      <p:ext uri="{BB962C8B-B14F-4D97-AF65-F5344CB8AC3E}">
        <p14:creationId xmlns:p14="http://schemas.microsoft.com/office/powerpoint/2010/main" val="1986721829"/>
      </p:ext>
    </p:extLst>
  </p:cSld>
  <p:clrMapOvr>
    <a:masterClrMapping/>
  </p:clrMapOvr>
  <mc:AlternateContent xmlns:mc="http://schemas.openxmlformats.org/markup-compatibility/2006" xmlns:p14="http://schemas.microsoft.com/office/powerpoint/2010/main">
    <mc:Choice Requires="p14">
      <p:transition spd="med" p14:dur="700" advClick="0" advTm="60000">
        <p:fade/>
      </p:transition>
    </mc:Choice>
    <mc:Fallback xmlns="">
      <p:transition spd="med" advClick="0" advTm="6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r>
              <a:rPr lang="en-GB"/>
              <a:t>V35 C.Kavanagh / K.Sikand August 2023               </a:t>
            </a:r>
            <a:endParaRPr lang="en-GB" dirty="0"/>
          </a:p>
        </p:txBody>
      </p:sp>
      <p:sp>
        <p:nvSpPr>
          <p:cNvPr id="6" name="Slide Number Placeholder 5"/>
          <p:cNvSpPr>
            <a:spLocks noGrp="1"/>
          </p:cNvSpPr>
          <p:nvPr>
            <p:ph type="sldNum" sz="quarter" idx="12"/>
          </p:nvPr>
        </p:nvSpPr>
        <p:spPr/>
        <p:txBody>
          <a:bodyPr/>
          <a:lstStyle/>
          <a:p>
            <a:pPr>
              <a:defRPr/>
            </a:pPr>
            <a:fld id="{F11FD09D-9B64-4FA3-8466-14340F8C29D2}" type="slidenum">
              <a:rPr lang="en-GB" smtClean="0"/>
              <a:pPr>
                <a:defRPr/>
              </a:pPr>
              <a:t>‹#›</a:t>
            </a:fld>
            <a:endParaRPr lang="en-GB" dirty="0"/>
          </a:p>
        </p:txBody>
      </p:sp>
    </p:spTree>
    <p:extLst>
      <p:ext uri="{BB962C8B-B14F-4D97-AF65-F5344CB8AC3E}">
        <p14:creationId xmlns:p14="http://schemas.microsoft.com/office/powerpoint/2010/main" val="2756592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r>
              <a:rPr lang="en-GB"/>
              <a:t>V35 C.Kavanagh / K.Sikand August 2023               </a:t>
            </a:r>
            <a:endParaRPr lang="en-GB" dirty="0"/>
          </a:p>
        </p:txBody>
      </p:sp>
      <p:sp>
        <p:nvSpPr>
          <p:cNvPr id="6" name="Slide Number Placeholder 5"/>
          <p:cNvSpPr>
            <a:spLocks noGrp="1"/>
          </p:cNvSpPr>
          <p:nvPr>
            <p:ph type="sldNum" sz="quarter" idx="12"/>
          </p:nvPr>
        </p:nvSpPr>
        <p:spPr/>
        <p:txBody>
          <a:bodyPr/>
          <a:lstStyle/>
          <a:p>
            <a:pPr>
              <a:defRPr/>
            </a:pPr>
            <a:fld id="{5DD180D9-22EF-4D26-9E58-1780A09B8165}" type="slidenum">
              <a:rPr lang="en-GB" smtClean="0"/>
              <a:pPr>
                <a:defRPr/>
              </a:pPr>
              <a:t>‹#›</a:t>
            </a:fld>
            <a:endParaRPr lang="en-GB" dirty="0"/>
          </a:p>
        </p:txBody>
      </p:sp>
    </p:spTree>
    <p:extLst>
      <p:ext uri="{BB962C8B-B14F-4D97-AF65-F5344CB8AC3E}">
        <p14:creationId xmlns:p14="http://schemas.microsoft.com/office/powerpoint/2010/main" val="345370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r>
              <a:rPr lang="en-GB"/>
              <a:t>V35 C.Kavanagh / K.Sikand August 2023               </a:t>
            </a:r>
            <a:endParaRPr lang="en-GB" dirty="0"/>
          </a:p>
        </p:txBody>
      </p:sp>
      <p:sp>
        <p:nvSpPr>
          <p:cNvPr id="7" name="Slide Number Placeholder 6"/>
          <p:cNvSpPr>
            <a:spLocks noGrp="1"/>
          </p:cNvSpPr>
          <p:nvPr>
            <p:ph type="sldNum" sz="quarter" idx="12"/>
          </p:nvPr>
        </p:nvSpPr>
        <p:spPr/>
        <p:txBody>
          <a:bodyPr/>
          <a:lstStyle/>
          <a:p>
            <a:pPr>
              <a:defRPr/>
            </a:pPr>
            <a:fld id="{F11FD09D-9B64-4FA3-8466-14340F8C29D2}" type="slidenum">
              <a:rPr lang="en-GB" smtClean="0"/>
              <a:pPr>
                <a:defRPr/>
              </a:pPr>
              <a:t>‹#›</a:t>
            </a:fld>
            <a:endParaRPr lang="en-GB" dirty="0"/>
          </a:p>
        </p:txBody>
      </p:sp>
    </p:spTree>
    <p:extLst>
      <p:ext uri="{BB962C8B-B14F-4D97-AF65-F5344CB8AC3E}">
        <p14:creationId xmlns:p14="http://schemas.microsoft.com/office/powerpoint/2010/main" val="195755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dirty="0"/>
          </a:p>
        </p:txBody>
      </p:sp>
      <p:sp>
        <p:nvSpPr>
          <p:cNvPr id="8" name="Footer Placeholder 7"/>
          <p:cNvSpPr>
            <a:spLocks noGrp="1"/>
          </p:cNvSpPr>
          <p:nvPr>
            <p:ph type="ftr" sz="quarter" idx="11"/>
          </p:nvPr>
        </p:nvSpPr>
        <p:spPr/>
        <p:txBody>
          <a:bodyPr/>
          <a:lstStyle/>
          <a:p>
            <a:pPr>
              <a:defRPr/>
            </a:pPr>
            <a:r>
              <a:rPr lang="en-GB"/>
              <a:t>V35 C.Kavanagh / K.Sikand August 2023               </a:t>
            </a:r>
            <a:endParaRPr lang="en-GB" dirty="0"/>
          </a:p>
        </p:txBody>
      </p:sp>
      <p:sp>
        <p:nvSpPr>
          <p:cNvPr id="9" name="Slide Number Placeholder 8"/>
          <p:cNvSpPr>
            <a:spLocks noGrp="1"/>
          </p:cNvSpPr>
          <p:nvPr>
            <p:ph type="sldNum" sz="quarter" idx="12"/>
          </p:nvPr>
        </p:nvSpPr>
        <p:spPr/>
        <p:txBody>
          <a:bodyPr/>
          <a:lstStyle/>
          <a:p>
            <a:pPr>
              <a:defRPr/>
            </a:pPr>
            <a:fld id="{F11FD09D-9B64-4FA3-8466-14340F8C29D2}" type="slidenum">
              <a:rPr lang="en-GB" smtClean="0"/>
              <a:pPr>
                <a:defRPr/>
              </a:pPr>
              <a:t>‹#›</a:t>
            </a:fld>
            <a:endParaRPr lang="en-GB" dirty="0"/>
          </a:p>
        </p:txBody>
      </p:sp>
    </p:spTree>
    <p:extLst>
      <p:ext uri="{BB962C8B-B14F-4D97-AF65-F5344CB8AC3E}">
        <p14:creationId xmlns:p14="http://schemas.microsoft.com/office/powerpoint/2010/main" val="2860087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dirty="0"/>
          </a:p>
        </p:txBody>
      </p:sp>
      <p:sp>
        <p:nvSpPr>
          <p:cNvPr id="4" name="Footer Placeholder 3"/>
          <p:cNvSpPr>
            <a:spLocks noGrp="1"/>
          </p:cNvSpPr>
          <p:nvPr>
            <p:ph type="ftr" sz="quarter" idx="11"/>
          </p:nvPr>
        </p:nvSpPr>
        <p:spPr/>
        <p:txBody>
          <a:bodyPr/>
          <a:lstStyle/>
          <a:p>
            <a:pPr>
              <a:defRPr/>
            </a:pPr>
            <a:r>
              <a:rPr lang="en-GB"/>
              <a:t>V35 C.Kavanagh / K.Sikand August 2023               </a:t>
            </a:r>
            <a:endParaRPr lang="en-GB" dirty="0"/>
          </a:p>
        </p:txBody>
      </p:sp>
      <p:sp>
        <p:nvSpPr>
          <p:cNvPr id="5" name="Slide Number Placeholder 4"/>
          <p:cNvSpPr>
            <a:spLocks noGrp="1"/>
          </p:cNvSpPr>
          <p:nvPr>
            <p:ph type="sldNum" sz="quarter" idx="12"/>
          </p:nvPr>
        </p:nvSpPr>
        <p:spPr/>
        <p:txBody>
          <a:bodyPr/>
          <a:lstStyle/>
          <a:p>
            <a:pPr>
              <a:defRPr/>
            </a:pPr>
            <a:fld id="{DEEB20D2-DECE-4ED6-9845-BF1B1EFAFB60}" type="slidenum">
              <a:rPr lang="en-GB" smtClean="0"/>
              <a:pPr>
                <a:defRPr/>
              </a:pPr>
              <a:t>‹#›</a:t>
            </a:fld>
            <a:endParaRPr lang="en-GB" dirty="0"/>
          </a:p>
        </p:txBody>
      </p:sp>
    </p:spTree>
    <p:extLst>
      <p:ext uri="{BB962C8B-B14F-4D97-AF65-F5344CB8AC3E}">
        <p14:creationId xmlns:p14="http://schemas.microsoft.com/office/powerpoint/2010/main" val="297949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endParaRPr lang="en-GB" dirty="0"/>
          </a:p>
        </p:txBody>
      </p:sp>
      <p:sp>
        <p:nvSpPr>
          <p:cNvPr id="3" name="Footer Placeholder 2"/>
          <p:cNvSpPr>
            <a:spLocks noGrp="1"/>
          </p:cNvSpPr>
          <p:nvPr>
            <p:ph type="ftr" sz="quarter" idx="11"/>
          </p:nvPr>
        </p:nvSpPr>
        <p:spPr/>
        <p:txBody>
          <a:bodyPr/>
          <a:lstStyle/>
          <a:p>
            <a:pPr>
              <a:defRPr/>
            </a:pPr>
            <a:r>
              <a:rPr lang="en-GB"/>
              <a:t>V35 C.Kavanagh / K.Sikand August 2023               </a:t>
            </a:r>
            <a:endParaRPr lang="en-GB" dirty="0"/>
          </a:p>
        </p:txBody>
      </p:sp>
      <p:sp>
        <p:nvSpPr>
          <p:cNvPr id="4" name="Slide Number Placeholder 3"/>
          <p:cNvSpPr>
            <a:spLocks noGrp="1"/>
          </p:cNvSpPr>
          <p:nvPr>
            <p:ph type="sldNum" sz="quarter" idx="12"/>
          </p:nvPr>
        </p:nvSpPr>
        <p:spPr/>
        <p:txBody>
          <a:bodyPr/>
          <a:lstStyle/>
          <a:p>
            <a:pPr>
              <a:defRPr/>
            </a:pPr>
            <a:fld id="{66FF68BB-A8BF-40EB-83B9-ACC946B80C43}" type="slidenum">
              <a:rPr lang="en-GB" smtClean="0"/>
              <a:pPr>
                <a:defRPr/>
              </a:pPr>
              <a:t>‹#›</a:t>
            </a:fld>
            <a:endParaRPr lang="en-GB" dirty="0"/>
          </a:p>
        </p:txBody>
      </p:sp>
    </p:spTree>
    <p:extLst>
      <p:ext uri="{BB962C8B-B14F-4D97-AF65-F5344CB8AC3E}">
        <p14:creationId xmlns:p14="http://schemas.microsoft.com/office/powerpoint/2010/main" val="393336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r>
              <a:rPr lang="en-GB"/>
              <a:t>V35 C.Kavanagh / K.Sikand August 2023               </a:t>
            </a:r>
            <a:endParaRPr lang="en-GB" dirty="0"/>
          </a:p>
        </p:txBody>
      </p:sp>
      <p:sp>
        <p:nvSpPr>
          <p:cNvPr id="7" name="Slide Number Placeholder 6"/>
          <p:cNvSpPr>
            <a:spLocks noGrp="1"/>
          </p:cNvSpPr>
          <p:nvPr>
            <p:ph type="sldNum" sz="quarter" idx="12"/>
          </p:nvPr>
        </p:nvSpPr>
        <p:spPr/>
        <p:txBody>
          <a:bodyPr/>
          <a:lstStyle/>
          <a:p>
            <a:pPr>
              <a:defRPr/>
            </a:pPr>
            <a:fld id="{F11FD09D-9B64-4FA3-8466-14340F8C29D2}" type="slidenum">
              <a:rPr lang="en-GB" smtClean="0"/>
              <a:pPr>
                <a:defRPr/>
              </a:pPr>
              <a:t>‹#›</a:t>
            </a:fld>
            <a:endParaRPr lang="en-GB" dirty="0"/>
          </a:p>
        </p:txBody>
      </p:sp>
    </p:spTree>
    <p:extLst>
      <p:ext uri="{BB962C8B-B14F-4D97-AF65-F5344CB8AC3E}">
        <p14:creationId xmlns:p14="http://schemas.microsoft.com/office/powerpoint/2010/main" val="487878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r>
              <a:rPr lang="en-GB"/>
              <a:t>V35 C.Kavanagh / K.Sikand August 2023               </a:t>
            </a:r>
            <a:endParaRPr lang="en-US" dirty="0"/>
          </a:p>
        </p:txBody>
      </p:sp>
      <p:sp>
        <p:nvSpPr>
          <p:cNvPr id="7" name="Slide Number Placeholder 6"/>
          <p:cNvSpPr>
            <a:spLocks noGrp="1"/>
          </p:cNvSpPr>
          <p:nvPr>
            <p:ph type="sldNum" sz="quarter" idx="12"/>
          </p:nvPr>
        </p:nvSpPr>
        <p:spPr/>
        <p:txBody>
          <a:bodyPr/>
          <a:lstStyle/>
          <a:p>
            <a:pPr>
              <a:defRPr/>
            </a:pPr>
            <a:fld id="{F11FD09D-9B64-4FA3-8466-14340F8C29D2}" type="slidenum">
              <a:rPr lang="en-GB" smtClean="0"/>
              <a:pPr>
                <a:defRPr/>
              </a:pPr>
              <a:t>‹#›</a:t>
            </a:fld>
            <a:endParaRPr lang="en-GB" dirty="0"/>
          </a:p>
        </p:txBody>
      </p:sp>
    </p:spTree>
    <p:extLst>
      <p:ext uri="{BB962C8B-B14F-4D97-AF65-F5344CB8AC3E}">
        <p14:creationId xmlns:p14="http://schemas.microsoft.com/office/powerpoint/2010/main" val="2155568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mt="8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a:defRPr/>
            </a:pPr>
            <a:endParaRPr lang="en-GB"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a:defRPr/>
            </a:pPr>
            <a:r>
              <a:rPr lang="en-GB"/>
              <a:t>V35 C.Kavanagh / K.Sikand August 2023               </a:t>
            </a:r>
            <a:endParaRPr lang="en-GB"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pPr>
              <a:defRPr/>
            </a:pPr>
            <a:fld id="{F11FD09D-9B64-4FA3-8466-14340F8C29D2}" type="slidenum">
              <a:rPr lang="en-GB" smtClean="0"/>
              <a:pPr>
                <a:defRPr/>
              </a:pPr>
              <a:t>‹#›</a:t>
            </a:fld>
            <a:endParaRPr lang="en-GB" dirty="0"/>
          </a:p>
        </p:txBody>
      </p:sp>
    </p:spTree>
    <p:extLst>
      <p:ext uri="{BB962C8B-B14F-4D97-AF65-F5344CB8AC3E}">
        <p14:creationId xmlns:p14="http://schemas.microsoft.com/office/powerpoint/2010/main" val="1755641935"/>
      </p:ext>
    </p:extLst>
  </p:cSld>
  <p:clrMap bg1="lt1" tx1="dk1" bg2="lt2" tx2="dk2" accent1="accent1" accent2="accent2" accent3="accent3" accent4="accent4" accent5="accent5" accent6="accent6" hlink="hlink" folHlink="folHlink"/>
  <p:sldLayoutIdLst>
    <p:sldLayoutId id="2147484840" r:id="rId1"/>
    <p:sldLayoutId id="2147484841" r:id="rId2"/>
    <p:sldLayoutId id="2147484842" r:id="rId3"/>
    <p:sldLayoutId id="2147484843" r:id="rId4"/>
    <p:sldLayoutId id="2147484844" r:id="rId5"/>
    <p:sldLayoutId id="2147484845" r:id="rId6"/>
    <p:sldLayoutId id="2147484846" r:id="rId7"/>
    <p:sldLayoutId id="2147484847" r:id="rId8"/>
    <p:sldLayoutId id="2147484848" r:id="rId9"/>
    <p:sldLayoutId id="2147484849" r:id="rId10"/>
    <p:sldLayoutId id="2147484850" r:id="rId11"/>
    <p:sldLayoutId id="2147484851" r:id="rId12"/>
    <p:sldLayoutId id="2147484852" r:id="rId13"/>
    <p:sldLayoutId id="2147484853" r:id="rId14"/>
    <p:sldLayoutId id="2147484854" r:id="rId15"/>
    <p:sldLayoutId id="2147484855" r:id="rId16"/>
    <p:sldLayoutId id="2147484856" r:id="rId17"/>
    <p:sldLayoutId id="2147484857" r:id="rId18"/>
    <p:sldLayoutId id="2147484858" r:id="rId19"/>
  </p:sldLayoutIdLst>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hf sldNum="0"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hyperlink" Target="https://www.lboro.ac.uk/services/security/out-of-hours/" TargetMode="External"/><Relationship Id="rId5" Type="http://schemas.openxmlformats.org/officeDocument/2006/relationships/image" Target="../media/image8.pn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0.jpeg"/></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8.xml"/><Relationship Id="rId4" Type="http://schemas.openxmlformats.org/officeDocument/2006/relationships/image" Target="../media/image63.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66.png"/></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6.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hyperlink" Target="mailto:CBE-LAB-ONLY@jiscmail.ac.uk" TargetMode="External"/><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69.jpe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hyperlink" Target="mailto:shared.ws.safety@lboro.ac.uk" TargetMode="External"/><Relationship Id="rId5" Type="http://schemas.openxmlformats.org/officeDocument/2006/relationships/image" Target="../media/image8.png"/><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1.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hyperlink" Target="https://www.lboro.ac.uk/services/occupational-health/" TargetMode="Externa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8.jpe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64.xml.rels><?xml version="1.0" encoding="UTF-8" standalone="yes"?>
<Relationships xmlns="http://schemas.openxmlformats.org/package/2006/relationships"><Relationship Id="rId3" Type="http://schemas.openxmlformats.org/officeDocument/2006/relationships/hyperlink" Target="https://www.lboro.ac.uk/internal/staff-wellbeing/mind/mhfa/" TargetMode="External"/><Relationship Id="rId2" Type="http://schemas.openxmlformats.org/officeDocument/2006/relationships/hyperlink" Target="https://www.lboro.ac.uk/services/student-services/category/mental-health-wellbeing/" TargetMode="External"/><Relationship Id="rId1" Type="http://schemas.openxmlformats.org/officeDocument/2006/relationships/slideLayout" Target="../slideLayouts/slideLayout18.xml"/><Relationship Id="rId4" Type="http://schemas.openxmlformats.org/officeDocument/2006/relationships/hyperlink" Target="https://www.lboro.ac.uk/internal/staff-wellbeing/" TargetMode="Externa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6.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hyperlink" Target="https://www.lboro.ac.uk/services/sustainability/campaigns/warpit/" TargetMode="External"/><Relationship Id="rId2" Type="http://schemas.openxmlformats.org/officeDocument/2006/relationships/hyperlink" Target="https://www.lboro.ac.uk/services/sustainability/campaigns/leaf-labs/" TargetMode="External"/><Relationship Id="rId1" Type="http://schemas.openxmlformats.org/officeDocument/2006/relationships/slideLayout" Target="../slideLayouts/slideLayout18.xml"/><Relationship Id="rId4" Type="http://schemas.openxmlformats.org/officeDocument/2006/relationships/hyperlink" Target="https://www.lboro.ac.uk/services/sustainability/campaigns/what-you-can-do/"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https://www.lboro.ac.uk/research/support/collaboration/" TargetMode="External"/><Relationship Id="rId2" Type="http://schemas.openxmlformats.org/officeDocument/2006/relationships/hyperlink" Target="https://www.lboro.ac.uk/internal/research-ethics-integrity/research-ethics/project-need-ethical-review/"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4A16AED4-33F9-4A33-833A-0249DBC38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1" name="Picture 2">
            <a:extLst>
              <a:ext uri="{FF2B5EF4-FFF2-40B4-BE49-F238E27FC236}">
                <a16:creationId xmlns:a16="http://schemas.microsoft.com/office/drawing/2014/main" id="{C3EB7CFD-35F7-4687-B451-87972F6798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80000"/>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 person wearing a white coat and gloves&#10;&#10;Description automatically generated"/>
          <p:cNvPicPr>
            <a:picLocks noChangeAspect="1" noChangeArrowheads="1"/>
          </p:cNvPicPr>
          <p:nvPr/>
        </p:nvPicPr>
        <p:blipFill rotWithShape="1">
          <a:blip r:embed="rId3">
            <a:extLst>
              <a:ext uri="{28A0092B-C50C-407E-A947-70E740481C1C}">
                <a14:useLocalDpi xmlns:a14="http://schemas.microsoft.com/office/drawing/2010/main" val="0"/>
              </a:ext>
            </a:extLst>
          </a:blip>
          <a:srcRect t="25654" r="2" b="6719"/>
          <a:stretch/>
        </p:blipFill>
        <p:spPr bwMode="auto">
          <a:xfrm>
            <a:off x="764319" y="957486"/>
            <a:ext cx="3643437" cy="3285330"/>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chemeClr val="accent1"/>
                </a:solidFill>
              </a14:hiddenFill>
            </a:ext>
          </a:extLst>
        </p:spPr>
      </p:pic>
      <p:pic>
        <p:nvPicPr>
          <p:cNvPr id="8" name="Picture 2" descr="A person in white lab coat working in a laboratory&#10;&#10;Description automatically generated">
            <a:extLst>
              <a:ext uri="{FF2B5EF4-FFF2-40B4-BE49-F238E27FC236}">
                <a16:creationId xmlns:a16="http://schemas.microsoft.com/office/drawing/2014/main" id="{7117504B-2544-4DE3-81C5-DDC0A437723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672" r="22005" b="-1"/>
          <a:stretch/>
        </p:blipFill>
        <p:spPr bwMode="auto">
          <a:xfrm>
            <a:off x="4753906" y="957486"/>
            <a:ext cx="3642872" cy="3285330"/>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chemeClr val="accent1"/>
                </a:solidFill>
              </a14:hiddenFill>
            </a:ext>
          </a:extLst>
        </p:spPr>
      </p:pic>
      <p:pic>
        <p:nvPicPr>
          <p:cNvPr id="3083" name="Picture 3082">
            <a:extLst>
              <a:ext uri="{FF2B5EF4-FFF2-40B4-BE49-F238E27FC236}">
                <a16:creationId xmlns:a16="http://schemas.microsoft.com/office/drawing/2014/main" id="{023B1484-2BFA-48CF-B5F4-320A2F94AD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55478"/>
          <a:stretch/>
        </p:blipFill>
        <p:spPr>
          <a:xfrm>
            <a:off x="-1955" y="0"/>
            <a:ext cx="9143999" cy="3053351"/>
          </a:xfrm>
          <a:prstGeom prst="rect">
            <a:avLst/>
          </a:prstGeom>
        </p:spPr>
      </p:pic>
      <p:pic>
        <p:nvPicPr>
          <p:cNvPr id="3085" name="Picture 3084">
            <a:extLst>
              <a:ext uri="{FF2B5EF4-FFF2-40B4-BE49-F238E27FC236}">
                <a16:creationId xmlns:a16="http://schemas.microsoft.com/office/drawing/2014/main" id="{D53E31EE-3B49-4B23-807E-581201796F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69764" t="46543"/>
          <a:stretch/>
        </p:blipFill>
        <p:spPr>
          <a:xfrm>
            <a:off x="6375325" y="3191932"/>
            <a:ext cx="2764763" cy="3666067"/>
          </a:xfrm>
          <a:prstGeom prst="rect">
            <a:avLst/>
          </a:prstGeom>
        </p:spPr>
      </p:pic>
      <p:sp>
        <p:nvSpPr>
          <p:cNvPr id="2050" name="Rectangle 2"/>
          <p:cNvSpPr>
            <a:spLocks noGrp="1" noChangeArrowheads="1"/>
          </p:cNvSpPr>
          <p:nvPr>
            <p:ph type="ctrTitle"/>
          </p:nvPr>
        </p:nvSpPr>
        <p:spPr>
          <a:xfrm>
            <a:off x="476408" y="4562855"/>
            <a:ext cx="8187274" cy="1137554"/>
          </a:xfrm>
        </p:spPr>
        <p:txBody>
          <a:bodyPr>
            <a:normAutofit/>
          </a:bodyPr>
          <a:lstStyle/>
          <a:p>
            <a:pPr eaLnBrk="1" hangingPunct="1">
              <a:defRPr/>
            </a:pPr>
            <a:br>
              <a:rPr lang="en-GB" sz="1900"/>
            </a:br>
            <a:br>
              <a:rPr lang="en-GB" sz="1900"/>
            </a:br>
            <a:br>
              <a:rPr lang="en-GB" sz="1900"/>
            </a:br>
            <a:r>
              <a:rPr lang="en-GB" sz="1900"/>
              <a:t>Centre for Biological Engineering (CBE) –  Safety Induction Training</a:t>
            </a:r>
          </a:p>
        </p:txBody>
      </p:sp>
      <p:sp>
        <p:nvSpPr>
          <p:cNvPr id="2051" name="Rectangle 3"/>
          <p:cNvSpPr>
            <a:spLocks noGrp="1" noChangeArrowheads="1"/>
          </p:cNvSpPr>
          <p:nvPr>
            <p:ph type="subTitle" idx="1"/>
          </p:nvPr>
        </p:nvSpPr>
        <p:spPr>
          <a:xfrm>
            <a:off x="476408" y="5700410"/>
            <a:ext cx="8187274" cy="515834"/>
          </a:xfrm>
        </p:spPr>
        <p:txBody>
          <a:bodyPr>
            <a:normAutofit/>
          </a:bodyPr>
          <a:lstStyle/>
          <a:p>
            <a:pPr eaLnBrk="1" hangingPunct="1">
              <a:defRPr/>
            </a:pPr>
            <a:endParaRPr lang="en-GB">
              <a:solidFill>
                <a:schemeClr val="tx1">
                  <a:lumMod val="65000"/>
                  <a:lumOff val="35000"/>
                </a:schemeClr>
              </a:solidFill>
            </a:endParaRPr>
          </a:p>
          <a:p>
            <a:pPr eaLnBrk="1" hangingPunct="1">
              <a:defRPr/>
            </a:pPr>
            <a:endParaRPr lang="en-GB">
              <a:solidFill>
                <a:schemeClr val="tx1">
                  <a:lumMod val="65000"/>
                  <a:lumOff val="35000"/>
                </a:schemeClr>
              </a:solidFill>
            </a:endParaRPr>
          </a:p>
          <a:p>
            <a:pPr eaLnBrk="1" hangingPunct="1">
              <a:defRPr/>
            </a:pPr>
            <a:endParaRPr lang="en-GB">
              <a:solidFill>
                <a:schemeClr val="tx1">
                  <a:lumMod val="65000"/>
                  <a:lumOff val="35000"/>
                </a:schemeClr>
              </a:solidFill>
            </a:endParaRPr>
          </a:p>
          <a:p>
            <a:pPr eaLnBrk="1" hangingPunct="1">
              <a:defRPr/>
            </a:pPr>
            <a:endParaRPr lang="en-GB">
              <a:solidFill>
                <a:schemeClr val="tx1">
                  <a:lumMod val="65000"/>
                  <a:lumOff val="35000"/>
                </a:schemeClr>
              </a:solidFill>
            </a:endParaRPr>
          </a:p>
        </p:txBody>
      </p:sp>
      <p:sp>
        <p:nvSpPr>
          <p:cNvPr id="7" name="Rectangle 156"/>
          <p:cNvSpPr>
            <a:spLocks noGrp="1" noChangeArrowheads="1"/>
          </p:cNvSpPr>
          <p:nvPr>
            <p:ph type="ftr" sz="quarter" idx="11"/>
          </p:nvPr>
        </p:nvSpPr>
        <p:spPr>
          <a:xfrm>
            <a:off x="685330" y="6354825"/>
            <a:ext cx="5004665" cy="365125"/>
          </a:xfrm>
        </p:spPr>
        <p:txBody>
          <a:bodyPr>
            <a:normAutofit/>
          </a:bodyPr>
          <a:lstStyle/>
          <a:p>
            <a:pPr>
              <a:spcAft>
                <a:spcPts val="600"/>
              </a:spcAft>
              <a:defRPr/>
            </a:pPr>
            <a:r>
              <a:rPr lang="en-GB"/>
              <a:t>V35 C.Kavanagh / K.Sikand August 2023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35" name="Rectangle 20">
            <a:extLst>
              <a:ext uri="{FF2B5EF4-FFF2-40B4-BE49-F238E27FC236}">
                <a16:creationId xmlns:a16="http://schemas.microsoft.com/office/drawing/2014/main" id="{1295ED52-E90A-465D-88C0-893C6EF48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2">
            <a:extLst>
              <a:ext uri="{FF2B5EF4-FFF2-40B4-BE49-F238E27FC236}">
                <a16:creationId xmlns:a16="http://schemas.microsoft.com/office/drawing/2014/main" id="{2921021B-E928-4355-9554-162D5B68A1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hemical formulae are written on paper">
            <a:extLst>
              <a:ext uri="{FF2B5EF4-FFF2-40B4-BE49-F238E27FC236}">
                <a16:creationId xmlns:a16="http://schemas.microsoft.com/office/drawing/2014/main" id="{E0B1F256-2D05-B9A3-45E7-DE820BDBA500}"/>
              </a:ext>
            </a:extLst>
          </p:cNvPr>
          <p:cNvPicPr>
            <a:picLocks noChangeAspect="1"/>
          </p:cNvPicPr>
          <p:nvPr/>
        </p:nvPicPr>
        <p:blipFill rotWithShape="1">
          <a:blip r:embed="rId3"/>
          <a:srcRect l="37252" r="37708"/>
          <a:stretch/>
        </p:blipFill>
        <p:spPr>
          <a:xfrm>
            <a:off x="20" y="10"/>
            <a:ext cx="3052896" cy="6857990"/>
          </a:xfrm>
          <a:prstGeom prst="rect">
            <a:avLst/>
          </a:prstGeom>
        </p:spPr>
      </p:pic>
      <p:pic>
        <p:nvPicPr>
          <p:cNvPr id="37" name="Picture 24">
            <a:extLst>
              <a:ext uri="{FF2B5EF4-FFF2-40B4-BE49-F238E27FC236}">
                <a16:creationId xmlns:a16="http://schemas.microsoft.com/office/drawing/2014/main" id="{0C98F1ED-E15E-4A4F-A33F-1F14053F6F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E3D4CE1-318D-117F-430F-6BBEB69DFE07}"/>
              </a:ext>
            </a:extLst>
          </p:cNvPr>
          <p:cNvSpPr>
            <a:spLocks noGrp="1"/>
          </p:cNvSpPr>
          <p:nvPr>
            <p:ph type="title"/>
          </p:nvPr>
        </p:nvSpPr>
        <p:spPr>
          <a:xfrm>
            <a:off x="3348787" y="188641"/>
            <a:ext cx="5004665" cy="878160"/>
          </a:xfrm>
        </p:spPr>
        <p:txBody>
          <a:bodyPr>
            <a:normAutofit/>
          </a:bodyPr>
          <a:lstStyle/>
          <a:p>
            <a:r>
              <a:rPr lang="en-GB" dirty="0"/>
              <a:t>Ethics –Scenarios </a:t>
            </a:r>
          </a:p>
        </p:txBody>
      </p:sp>
      <p:sp>
        <p:nvSpPr>
          <p:cNvPr id="3" name="Content Placeholder 2">
            <a:extLst>
              <a:ext uri="{FF2B5EF4-FFF2-40B4-BE49-F238E27FC236}">
                <a16:creationId xmlns:a16="http://schemas.microsoft.com/office/drawing/2014/main" id="{4A673EA9-2EA8-95C8-EBDC-0D2167FE57B0}"/>
              </a:ext>
            </a:extLst>
          </p:cNvPr>
          <p:cNvSpPr>
            <a:spLocks noGrp="1"/>
          </p:cNvSpPr>
          <p:nvPr>
            <p:ph idx="1"/>
          </p:nvPr>
        </p:nvSpPr>
        <p:spPr>
          <a:xfrm>
            <a:off x="3348786" y="980728"/>
            <a:ext cx="5004665" cy="4810471"/>
          </a:xfrm>
        </p:spPr>
        <p:txBody>
          <a:bodyPr>
            <a:normAutofit fontScale="77500" lnSpcReduction="20000"/>
          </a:bodyPr>
          <a:lstStyle/>
          <a:p>
            <a:pPr>
              <a:lnSpc>
                <a:spcPct val="110000"/>
              </a:lnSpc>
            </a:pPr>
            <a:r>
              <a:rPr lang="en-GB" sz="1200" b="0" i="0" dirty="0">
                <a:effectLst/>
                <a:latin typeface="-apple-system"/>
              </a:rPr>
              <a:t>I am buying a cell line from ATCC directly:  complete ethics, a biological risk assessments and SOP008.1 Management &amp; control of Incoming Biological Material form with certificate of analysis attached when it arrives. </a:t>
            </a:r>
          </a:p>
          <a:p>
            <a:pPr>
              <a:lnSpc>
                <a:spcPct val="110000"/>
              </a:lnSpc>
            </a:pPr>
            <a:r>
              <a:rPr lang="en-GB" sz="1200" b="0" i="0" dirty="0">
                <a:effectLst/>
                <a:latin typeface="-apple-system"/>
              </a:rPr>
              <a:t>I am buying a HTA relevant material commercially (e.g. blood, PBMCs): complete ethics done, biological risk assessments and CBE AAT Authorisation to Acquire or Transfer HTA Material HTA  form. Once the material arrives, log in </a:t>
            </a:r>
            <a:r>
              <a:rPr lang="en-GB" sz="1200" b="0" i="0" dirty="0" err="1">
                <a:effectLst/>
                <a:latin typeface="-apple-system"/>
              </a:rPr>
              <a:t>Procuro</a:t>
            </a:r>
            <a:r>
              <a:rPr lang="en-GB" sz="1200" b="0" i="0" dirty="0">
                <a:effectLst/>
                <a:latin typeface="-apple-system"/>
              </a:rPr>
              <a:t> and ensure it has a unique identifier ,complete the CBE ARF Acquisition &amp; Receipt of HTA Material Form and attach a copy of the accompanying paperwork/shipping information. Ensure your HTA training is up to date and evidenced in your training file.</a:t>
            </a:r>
          </a:p>
          <a:p>
            <a:pPr marL="0" indent="0">
              <a:lnSpc>
                <a:spcPct val="110000"/>
              </a:lnSpc>
              <a:buNone/>
            </a:pPr>
            <a:endParaRPr lang="en-GB" sz="1200" b="0" i="0" dirty="0">
              <a:effectLst/>
              <a:latin typeface="-apple-system"/>
            </a:endParaRPr>
          </a:p>
          <a:p>
            <a:pPr>
              <a:lnSpc>
                <a:spcPct val="110000"/>
              </a:lnSpc>
            </a:pPr>
            <a:r>
              <a:rPr lang="en-GB" sz="1200" b="0" i="0" dirty="0">
                <a:effectLst/>
                <a:latin typeface="-apple-system"/>
              </a:rPr>
              <a:t>I am working with the University of Nottingham and they want to send me a genetically modified cell line they created: complete ethics, a bio and GMO risk assessment and MTA (checklist to Julie Turner) and complete paperwork as per SOP008.1 Management &amp; control of Incoming Biological Material form  with any certificate of analysis attached.</a:t>
            </a:r>
          </a:p>
          <a:p>
            <a:pPr>
              <a:lnSpc>
                <a:spcPct val="110000"/>
              </a:lnSpc>
            </a:pPr>
            <a:r>
              <a:rPr lang="en-GB" sz="1200" b="0" i="0" dirty="0">
                <a:effectLst/>
                <a:latin typeface="-apple-system"/>
              </a:rPr>
              <a:t> </a:t>
            </a:r>
          </a:p>
          <a:p>
            <a:pPr>
              <a:lnSpc>
                <a:spcPct val="110000"/>
              </a:lnSpc>
            </a:pPr>
            <a:r>
              <a:rPr lang="en-GB" sz="1200" b="0" i="0" dirty="0">
                <a:effectLst/>
                <a:latin typeface="-apple-system"/>
              </a:rPr>
              <a:t>I am planning to work with </a:t>
            </a:r>
            <a:r>
              <a:rPr lang="en-GB" sz="1200" b="1" i="0" dirty="0">
                <a:effectLst/>
                <a:latin typeface="-apple-system"/>
              </a:rPr>
              <a:t>animal tissues</a:t>
            </a:r>
            <a:r>
              <a:rPr lang="en-GB" sz="1200" b="0" i="0" dirty="0">
                <a:effectLst/>
                <a:latin typeface="-apple-system"/>
              </a:rPr>
              <a:t> (whole organs or biopsies): notify Julie Turner as soon as possible - we may not have the appropriate licence in place (the animal by-product licence is very nuanced!) and application can take some time so the sooner you inform her, the better as work cannot start until this is in place.  Alongside, you will need to complete your ethics, biological risk assessment and so forth as with other materials entering the CBE.   </a:t>
            </a:r>
          </a:p>
          <a:p>
            <a:pPr>
              <a:lnSpc>
                <a:spcPct val="110000"/>
              </a:lnSpc>
            </a:pPr>
            <a:r>
              <a:rPr lang="en-GB" sz="1200" b="0" i="0" dirty="0">
                <a:effectLst/>
                <a:latin typeface="-apple-system"/>
              </a:rPr>
              <a:t> </a:t>
            </a:r>
          </a:p>
          <a:p>
            <a:pPr>
              <a:lnSpc>
                <a:spcPct val="110000"/>
              </a:lnSpc>
            </a:pPr>
            <a:r>
              <a:rPr lang="en-GB" sz="1200" b="0" i="0" dirty="0">
                <a:effectLst/>
                <a:latin typeface="-apple-system"/>
              </a:rPr>
              <a:t>I am already working with human material that was commercially sourced but did not complete an ethics checklist: you cannot apply for ethical approval retrospectively but will need to complete your ethical review asap using links on previous page.</a:t>
            </a:r>
          </a:p>
          <a:p>
            <a:pPr>
              <a:lnSpc>
                <a:spcPct val="110000"/>
              </a:lnSpc>
            </a:pPr>
            <a:endParaRPr lang="en-GB" sz="500" dirty="0"/>
          </a:p>
        </p:txBody>
      </p:sp>
      <p:cxnSp>
        <p:nvCxnSpPr>
          <p:cNvPr id="38" name="Straight Connector 26">
            <a:extLst>
              <a:ext uri="{FF2B5EF4-FFF2-40B4-BE49-F238E27FC236}">
                <a16:creationId xmlns:a16="http://schemas.microsoft.com/office/drawing/2014/main" id="{2971C7DD-6CA4-4C72-AB0A-8DE10B6136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55679"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44E76DD3-A9EE-97D7-2113-2FE2C70BCDDB}"/>
              </a:ext>
            </a:extLst>
          </p:cNvPr>
          <p:cNvSpPr>
            <a:spLocks noGrp="1"/>
          </p:cNvSpPr>
          <p:nvPr>
            <p:ph type="ftr" sz="quarter" idx="11"/>
          </p:nvPr>
        </p:nvSpPr>
        <p:spPr>
          <a:xfrm>
            <a:off x="3348786" y="5883275"/>
            <a:ext cx="3688998" cy="365125"/>
          </a:xfrm>
        </p:spPr>
        <p:txBody>
          <a:bodyPr>
            <a:normAutofit/>
          </a:bodyPr>
          <a:lstStyle/>
          <a:p>
            <a:pPr>
              <a:spcAft>
                <a:spcPts val="600"/>
              </a:spcAft>
              <a:defRPr/>
            </a:pPr>
            <a:r>
              <a:rPr lang="en-GB"/>
              <a:t>V35 C.Kavanagh / K.Sikand August 2023               </a:t>
            </a:r>
          </a:p>
        </p:txBody>
      </p:sp>
    </p:spTree>
    <p:extLst>
      <p:ext uri="{BB962C8B-B14F-4D97-AF65-F5344CB8AC3E}">
        <p14:creationId xmlns:p14="http://schemas.microsoft.com/office/powerpoint/2010/main" val="383414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6" name="Picture 2" descr="C:\Users\mmclt2\AppData\Local\Microsoft\Windows\Temporary Internet Files\Content.IE5\I21GP2VQ\binders[1].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80" r="17795"/>
          <a:stretch/>
        </p:blipFill>
        <p:spPr bwMode="auto">
          <a:xfrm>
            <a:off x="20" y="10"/>
            <a:ext cx="3052896" cy="6857990"/>
          </a:xfrm>
          <a:prstGeom prst="rect">
            <a:avLst/>
          </a:prstGeom>
          <a:noFill/>
          <a:extLst>
            <a:ext uri="{909E8E84-426E-40DD-AFC4-6F175D3DCCD1}">
              <a14:hiddenFill xmlns:a14="http://schemas.microsoft.com/office/drawing/2010/main">
                <a:solidFill>
                  <a:srgbClr val="FFFFFF"/>
                </a:solidFill>
              </a14:hiddenFill>
            </a:ext>
          </a:extLst>
        </p:spPr>
      </p:pic>
      <p:sp>
        <p:nvSpPr>
          <p:cNvPr id="122882" name="Rectangle 2"/>
          <p:cNvSpPr>
            <a:spLocks noGrp="1" noRot="1" noChangeArrowheads="1"/>
          </p:cNvSpPr>
          <p:nvPr>
            <p:ph type="title"/>
          </p:nvPr>
        </p:nvSpPr>
        <p:spPr>
          <a:xfrm>
            <a:off x="3348787" y="618517"/>
            <a:ext cx="5004665" cy="1596177"/>
          </a:xfrm>
        </p:spPr>
        <p:txBody>
          <a:bodyPr>
            <a:normAutofit/>
          </a:bodyPr>
          <a:lstStyle/>
          <a:p>
            <a:r>
              <a:rPr lang="en-GB"/>
              <a:t>Standard Operating Procedures</a:t>
            </a:r>
            <a:endParaRPr lang="en-GB" dirty="0"/>
          </a:p>
        </p:txBody>
      </p:sp>
      <p:sp>
        <p:nvSpPr>
          <p:cNvPr id="122883" name="Rectangle 3"/>
          <p:cNvSpPr>
            <a:spLocks noGrp="1" noRot="1" noChangeArrowheads="1"/>
          </p:cNvSpPr>
          <p:nvPr>
            <p:ph idx="1"/>
          </p:nvPr>
        </p:nvSpPr>
        <p:spPr>
          <a:xfrm>
            <a:off x="3348786" y="2367092"/>
            <a:ext cx="5004665" cy="3424107"/>
          </a:xfrm>
        </p:spPr>
        <p:txBody>
          <a:bodyPr>
            <a:normAutofit fontScale="92500" lnSpcReduction="10000"/>
          </a:bodyPr>
          <a:lstStyle/>
          <a:p>
            <a:r>
              <a:rPr lang="en-GB" dirty="0"/>
              <a:t>Standard Operating Procedures (SOPs)  are written documents/instructions detailing all steps and activities of a process or procedure.</a:t>
            </a:r>
          </a:p>
          <a:p>
            <a:r>
              <a:rPr lang="en-GB" dirty="0"/>
              <a:t>Standard operating instructions for equipment on how to use it safely and maintain it correctly.</a:t>
            </a:r>
          </a:p>
          <a:p>
            <a:endParaRPr lang="en-GB" dirty="0"/>
          </a:p>
          <a:p>
            <a:r>
              <a:rPr lang="en-GB" dirty="0"/>
              <a:t>SOPs available on CBE LEARN page </a:t>
            </a:r>
          </a:p>
        </p:txBody>
      </p:sp>
      <p:sp>
        <p:nvSpPr>
          <p:cNvPr id="5" name="Footer Placeholder 4"/>
          <p:cNvSpPr>
            <a:spLocks noGrp="1"/>
          </p:cNvSpPr>
          <p:nvPr>
            <p:ph type="ftr" sz="quarter" idx="11"/>
          </p:nvPr>
        </p:nvSpPr>
        <p:spPr>
          <a:xfrm>
            <a:off x="3348785" y="5883275"/>
            <a:ext cx="4823609" cy="365125"/>
          </a:xfrm>
        </p:spPr>
        <p:txBody>
          <a:bodyPr>
            <a:normAutofit/>
          </a:bodyPr>
          <a:lstStyle/>
          <a:p>
            <a:pPr>
              <a:lnSpc>
                <a:spcPct val="90000"/>
              </a:lnSpc>
              <a:spcAft>
                <a:spcPts val="600"/>
              </a:spcAft>
            </a:pPr>
            <a:r>
              <a:rPr lang="en-GB" sz="900"/>
              <a:t>V35 C.Kavanagh / K.Sikand August 2023               </a:t>
            </a:r>
            <a:endParaRPr lang="en-GB" sz="9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2050" name="Picture 2" descr="C:\Users\mmclt2\AppData\Local\Microsoft\Windows\Temporary Internet Files\Content.IE5\NOT66DGE\3005682627_78d9db93b8[1].jpg"/>
          <p:cNvPicPr>
            <a:picLocks noChangeAspect="1" noChangeArrowheads="1"/>
          </p:cNvPicPr>
          <p:nvPr/>
        </p:nvPicPr>
        <p:blipFill rotWithShape="1">
          <a:blip r:embed="rId2">
            <a:extLst>
              <a:ext uri="{28A0092B-C50C-407E-A947-70E740481C1C}">
                <a14:useLocalDpi xmlns:a14="http://schemas.microsoft.com/office/drawing/2010/main" val="0"/>
              </a:ext>
            </a:extLst>
          </a:blip>
          <a:srcRect l="39981" r="29525" b="-1"/>
          <a:stretch/>
        </p:blipFill>
        <p:spPr bwMode="auto">
          <a:xfrm>
            <a:off x="20" y="10"/>
            <a:ext cx="3052896" cy="6857990"/>
          </a:xfrm>
          <a:prstGeom prst="rect">
            <a:avLst/>
          </a:prstGeom>
          <a:noFill/>
          <a:extLst>
            <a:ext uri="{909E8E84-426E-40DD-AFC4-6F175D3DCCD1}">
              <a14:hiddenFill xmlns:a14="http://schemas.microsoft.com/office/drawing/2010/main">
                <a:solidFill>
                  <a:srgbClr val="FFFFFF"/>
                </a:solidFill>
              </a14:hiddenFill>
            </a:ext>
          </a:extLst>
        </p:spPr>
      </p:pic>
      <p:sp>
        <p:nvSpPr>
          <p:cNvPr id="106498" name="Rectangle 2"/>
          <p:cNvSpPr>
            <a:spLocks noGrp="1" noRot="1" noChangeArrowheads="1"/>
          </p:cNvSpPr>
          <p:nvPr>
            <p:ph type="title"/>
          </p:nvPr>
        </p:nvSpPr>
        <p:spPr>
          <a:xfrm>
            <a:off x="3348787" y="618517"/>
            <a:ext cx="5004665" cy="1596177"/>
          </a:xfrm>
        </p:spPr>
        <p:txBody>
          <a:bodyPr>
            <a:normAutofit/>
          </a:bodyPr>
          <a:lstStyle/>
          <a:p>
            <a:r>
              <a:rPr lang="en-GB" sz="2800" dirty="0"/>
              <a:t>CBE Local Procedures:</a:t>
            </a:r>
            <a:br>
              <a:rPr lang="en-GB" sz="2800" dirty="0"/>
            </a:br>
            <a:br>
              <a:rPr lang="en-GB" sz="2800" dirty="0"/>
            </a:br>
            <a:r>
              <a:rPr lang="en-GB" sz="2800" dirty="0"/>
              <a:t>Purchase Orders</a:t>
            </a:r>
          </a:p>
        </p:txBody>
      </p:sp>
      <p:sp>
        <p:nvSpPr>
          <p:cNvPr id="106499" name="Rectangle 3"/>
          <p:cNvSpPr>
            <a:spLocks noGrp="1" noRot="1" noChangeArrowheads="1"/>
          </p:cNvSpPr>
          <p:nvPr>
            <p:ph idx="1"/>
          </p:nvPr>
        </p:nvSpPr>
        <p:spPr>
          <a:xfrm>
            <a:off x="3348786" y="2367092"/>
            <a:ext cx="5004665" cy="3424107"/>
          </a:xfrm>
        </p:spPr>
        <p:txBody>
          <a:bodyPr>
            <a:normAutofit/>
          </a:bodyPr>
          <a:lstStyle/>
          <a:p>
            <a:pPr marL="0" indent="0">
              <a:lnSpc>
                <a:spcPct val="110000"/>
              </a:lnSpc>
              <a:buNone/>
            </a:pPr>
            <a:endParaRPr lang="en-GB" sz="1000" dirty="0"/>
          </a:p>
          <a:p>
            <a:pPr>
              <a:lnSpc>
                <a:spcPct val="110000"/>
              </a:lnSpc>
            </a:pPr>
            <a:r>
              <a:rPr lang="en-GB" sz="1200" dirty="0"/>
              <a:t>Safety Critical General consumables  (  gloves, sharps </a:t>
            </a:r>
            <a:r>
              <a:rPr lang="en-GB" sz="1200" dirty="0" err="1"/>
              <a:t>bins,waste</a:t>
            </a:r>
            <a:r>
              <a:rPr lang="en-GB" sz="1200" dirty="0"/>
              <a:t> bags  etc.) will be  ordered by the CBE Support Staff Team.  These will be placed in the store room/bulk store for all laboratory users to access. ( List A)</a:t>
            </a:r>
          </a:p>
          <a:p>
            <a:pPr>
              <a:lnSpc>
                <a:spcPct val="110000"/>
              </a:lnSpc>
            </a:pPr>
            <a:endParaRPr lang="en-GB" sz="1200" dirty="0"/>
          </a:p>
          <a:p>
            <a:pPr>
              <a:lnSpc>
                <a:spcPct val="110000"/>
              </a:lnSpc>
            </a:pPr>
            <a:r>
              <a:rPr lang="en-GB" sz="1200" dirty="0"/>
              <a:t>All other consumables ( </a:t>
            </a:r>
            <a:r>
              <a:rPr lang="en-GB" sz="1200" dirty="0" err="1"/>
              <a:t>flasks,tubes</a:t>
            </a:r>
            <a:r>
              <a:rPr lang="en-GB" sz="1200" dirty="0"/>
              <a:t>, filters) must be  ordered by individual group budgets. These will be placed in the allocated space in the bulk store for each group. ( List B)</a:t>
            </a:r>
          </a:p>
          <a:p>
            <a:pPr>
              <a:lnSpc>
                <a:spcPct val="110000"/>
              </a:lnSpc>
            </a:pPr>
            <a:endParaRPr lang="en-GB" sz="1000" dirty="0"/>
          </a:p>
          <a:p>
            <a:pPr marL="64008" indent="0">
              <a:lnSpc>
                <a:spcPct val="110000"/>
              </a:lnSpc>
              <a:buNone/>
            </a:pPr>
            <a:r>
              <a:rPr lang="en-GB" sz="1000" dirty="0"/>
              <a:t>.</a:t>
            </a:r>
          </a:p>
          <a:p>
            <a:pPr marL="64008" indent="0">
              <a:lnSpc>
                <a:spcPct val="110000"/>
              </a:lnSpc>
              <a:buNone/>
            </a:pPr>
            <a:endParaRPr lang="en-GB" sz="1000" dirty="0"/>
          </a:p>
          <a:p>
            <a:pPr>
              <a:lnSpc>
                <a:spcPct val="110000"/>
              </a:lnSpc>
            </a:pPr>
            <a:endParaRPr lang="en-GB" sz="1000" dirty="0"/>
          </a:p>
          <a:p>
            <a:pPr>
              <a:lnSpc>
                <a:spcPct val="110000"/>
              </a:lnSpc>
            </a:pPr>
            <a:endParaRPr lang="en-GB" sz="1000" dirty="0"/>
          </a:p>
          <a:p>
            <a:pPr>
              <a:lnSpc>
                <a:spcPct val="110000"/>
              </a:lnSpc>
              <a:buFont typeface="Arial" charset="0"/>
              <a:buNone/>
            </a:pPr>
            <a:endParaRPr lang="en-GB" sz="1000" dirty="0"/>
          </a:p>
          <a:p>
            <a:pPr>
              <a:lnSpc>
                <a:spcPct val="110000"/>
              </a:lnSpc>
            </a:pPr>
            <a:endParaRPr lang="en-GB" sz="1000" dirty="0"/>
          </a:p>
          <a:p>
            <a:pPr>
              <a:lnSpc>
                <a:spcPct val="110000"/>
              </a:lnSpc>
              <a:buFont typeface="Arial" charset="0"/>
              <a:buNone/>
            </a:pPr>
            <a:endParaRPr lang="en-GB" sz="1000" dirty="0"/>
          </a:p>
        </p:txBody>
      </p:sp>
      <p:sp>
        <p:nvSpPr>
          <p:cNvPr id="5" name="Footer Placeholder 4"/>
          <p:cNvSpPr>
            <a:spLocks noGrp="1"/>
          </p:cNvSpPr>
          <p:nvPr>
            <p:ph type="ftr" sz="quarter" idx="11"/>
          </p:nvPr>
        </p:nvSpPr>
        <p:spPr>
          <a:xfrm>
            <a:off x="3348785" y="5883275"/>
            <a:ext cx="5255656" cy="365125"/>
          </a:xfrm>
        </p:spPr>
        <p:txBody>
          <a:bodyPr>
            <a:normAutofit/>
          </a:bodyPr>
          <a:lstStyle/>
          <a:p>
            <a:pPr>
              <a:lnSpc>
                <a:spcPct val="90000"/>
              </a:lnSpc>
              <a:spcAft>
                <a:spcPts val="600"/>
              </a:spcAft>
            </a:pPr>
            <a:r>
              <a:rPr lang="en-GB" sz="900"/>
              <a:t>V35 C.Kavanagh / K.Sikand August 2023               </a:t>
            </a:r>
            <a:endParaRPr lang="en-GB" sz="9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40969" name="Rectangle 40968">
            <a:extLst>
              <a:ext uri="{FF2B5EF4-FFF2-40B4-BE49-F238E27FC236}">
                <a16:creationId xmlns:a16="http://schemas.microsoft.com/office/drawing/2014/main" id="{1295ED52-E90A-465D-88C0-893C6EF48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71" name="Picture 2">
            <a:extLst>
              <a:ext uri="{FF2B5EF4-FFF2-40B4-BE49-F238E27FC236}">
                <a16:creationId xmlns:a16="http://schemas.microsoft.com/office/drawing/2014/main" id="{2921021B-E928-4355-9554-162D5B68A1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0970" name="Picture 40964" descr="Cardboard boxes on conveyor belt">
            <a:extLst>
              <a:ext uri="{FF2B5EF4-FFF2-40B4-BE49-F238E27FC236}">
                <a16:creationId xmlns:a16="http://schemas.microsoft.com/office/drawing/2014/main" id="{DCC3C506-5221-16A9-C8F6-E61F3B5AC958}"/>
              </a:ext>
            </a:extLst>
          </p:cNvPr>
          <p:cNvPicPr>
            <a:picLocks noChangeAspect="1"/>
          </p:cNvPicPr>
          <p:nvPr/>
        </p:nvPicPr>
        <p:blipFill rotWithShape="1">
          <a:blip r:embed="rId4"/>
          <a:srcRect l="40217" r="30069" b="-1"/>
          <a:stretch/>
        </p:blipFill>
        <p:spPr>
          <a:xfrm>
            <a:off x="20" y="10"/>
            <a:ext cx="3052896" cy="6857990"/>
          </a:xfrm>
          <a:prstGeom prst="rect">
            <a:avLst/>
          </a:prstGeom>
        </p:spPr>
      </p:pic>
      <p:pic>
        <p:nvPicPr>
          <p:cNvPr id="40973" name="Picture 40972">
            <a:extLst>
              <a:ext uri="{FF2B5EF4-FFF2-40B4-BE49-F238E27FC236}">
                <a16:creationId xmlns:a16="http://schemas.microsoft.com/office/drawing/2014/main" id="{0C98F1ED-E15E-4A4F-A33F-1F14053F6F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62" name="Rectangle 2"/>
          <p:cNvSpPr>
            <a:spLocks noGrp="1" noRot="1" noChangeArrowheads="1"/>
          </p:cNvSpPr>
          <p:nvPr>
            <p:ph type="title"/>
          </p:nvPr>
        </p:nvSpPr>
        <p:spPr>
          <a:xfrm>
            <a:off x="3348787" y="618517"/>
            <a:ext cx="5327668" cy="681774"/>
          </a:xfrm>
        </p:spPr>
        <p:txBody>
          <a:bodyPr>
            <a:normAutofit fontScale="90000"/>
          </a:bodyPr>
          <a:lstStyle/>
          <a:p>
            <a:r>
              <a:rPr lang="en-GB" dirty="0"/>
              <a:t>CBE Local Procedures:</a:t>
            </a:r>
            <a:br>
              <a:rPr lang="en-GB" dirty="0"/>
            </a:br>
            <a:r>
              <a:rPr lang="en-GB" dirty="0"/>
              <a:t>Delivery of Goods</a:t>
            </a:r>
            <a:br>
              <a:rPr lang="en-GB" dirty="0"/>
            </a:br>
            <a:endParaRPr lang="en-GB" dirty="0"/>
          </a:p>
        </p:txBody>
      </p:sp>
      <p:sp>
        <p:nvSpPr>
          <p:cNvPr id="40963" name="Rectangle 3"/>
          <p:cNvSpPr>
            <a:spLocks noGrp="1" noRot="1" noChangeArrowheads="1"/>
          </p:cNvSpPr>
          <p:nvPr>
            <p:ph idx="1"/>
          </p:nvPr>
        </p:nvSpPr>
        <p:spPr>
          <a:xfrm>
            <a:off x="3348786" y="1300291"/>
            <a:ext cx="5471686" cy="4490908"/>
          </a:xfrm>
        </p:spPr>
        <p:txBody>
          <a:bodyPr>
            <a:normAutofit/>
          </a:bodyPr>
          <a:lstStyle/>
          <a:p>
            <a:pPr>
              <a:lnSpc>
                <a:spcPct val="110000"/>
              </a:lnSpc>
              <a:buClr>
                <a:schemeClr val="tx1"/>
              </a:buClr>
            </a:pPr>
            <a:r>
              <a:rPr lang="en-GB" sz="1200" dirty="0"/>
              <a:t>Goods are delivered to the  individual Goods inwards areas in the two departments. Items must be brought across to the CBE.</a:t>
            </a:r>
          </a:p>
          <a:p>
            <a:pPr>
              <a:lnSpc>
                <a:spcPct val="110000"/>
              </a:lnSpc>
              <a:buClr>
                <a:schemeClr val="tx1"/>
              </a:buClr>
            </a:pPr>
            <a:r>
              <a:rPr lang="en-GB" sz="1200" dirty="0"/>
              <a:t>All cardboard should be removed BEFORE entering the laboratory.</a:t>
            </a:r>
          </a:p>
          <a:p>
            <a:pPr>
              <a:lnSpc>
                <a:spcPct val="110000"/>
              </a:lnSpc>
              <a:buClr>
                <a:schemeClr val="tx1"/>
              </a:buClr>
            </a:pPr>
            <a:endParaRPr lang="en-GB" sz="1200" dirty="0"/>
          </a:p>
          <a:p>
            <a:pPr>
              <a:lnSpc>
                <a:spcPct val="110000"/>
              </a:lnSpc>
              <a:buClr>
                <a:schemeClr val="tx1"/>
              </a:buClr>
            </a:pPr>
            <a:r>
              <a:rPr lang="en-GB" sz="1200" dirty="0"/>
              <a:t>Goods should be taken through the first change &amp; placed in their correct storage location within the lab. Excess stock should be stored in the bulk store room.</a:t>
            </a:r>
          </a:p>
          <a:p>
            <a:pPr>
              <a:lnSpc>
                <a:spcPct val="110000"/>
              </a:lnSpc>
              <a:buClr>
                <a:schemeClr val="tx1"/>
              </a:buClr>
            </a:pPr>
            <a:r>
              <a:rPr lang="en-GB" sz="1200" dirty="0"/>
              <a:t>All hazardous Biological Material must be  stored safely &amp; securely in designated cabinets.</a:t>
            </a:r>
          </a:p>
          <a:p>
            <a:pPr>
              <a:lnSpc>
                <a:spcPct val="110000"/>
              </a:lnSpc>
              <a:buClr>
                <a:schemeClr val="tx1"/>
              </a:buClr>
              <a:buFont typeface="Arial" charset="0"/>
              <a:buNone/>
            </a:pPr>
            <a:endParaRPr lang="en-GB" sz="1200" dirty="0"/>
          </a:p>
          <a:p>
            <a:pPr>
              <a:lnSpc>
                <a:spcPct val="110000"/>
              </a:lnSpc>
              <a:buClr>
                <a:schemeClr val="tx1"/>
              </a:buClr>
              <a:buFont typeface="Wingdings" pitchFamily="2" charset="2"/>
              <a:buChar char="Ø"/>
            </a:pPr>
            <a:r>
              <a:rPr lang="en-GB" sz="1200" dirty="0"/>
              <a:t>    ALL dry ice needs to placed into the dry ice store in H34  or  placed in Gas Pod 3 to evaporate . Please remember to retrieve the white </a:t>
            </a:r>
            <a:r>
              <a:rPr lang="en-GB" sz="1200" dirty="0" err="1"/>
              <a:t>polysterene</a:t>
            </a:r>
            <a:r>
              <a:rPr lang="en-GB" sz="1200" dirty="0"/>
              <a:t> boxes once it has evaporated &amp; dispose of  in general waste bin in courtyard.</a:t>
            </a:r>
          </a:p>
          <a:p>
            <a:pPr>
              <a:lnSpc>
                <a:spcPct val="110000"/>
              </a:lnSpc>
              <a:buClr>
                <a:schemeClr val="tx1"/>
              </a:buClr>
              <a:buFont typeface="Arial" charset="0"/>
              <a:buNone/>
            </a:pPr>
            <a:endParaRPr lang="en-GB" sz="1200" dirty="0"/>
          </a:p>
          <a:p>
            <a:pPr>
              <a:lnSpc>
                <a:spcPct val="110000"/>
              </a:lnSpc>
              <a:buClr>
                <a:schemeClr val="tx1"/>
              </a:buClr>
              <a:buFont typeface="Arial" charset="0"/>
              <a:buNone/>
            </a:pPr>
            <a:endParaRPr lang="en-GB" sz="800" dirty="0"/>
          </a:p>
          <a:p>
            <a:pPr>
              <a:lnSpc>
                <a:spcPct val="110000"/>
              </a:lnSpc>
              <a:buFont typeface="Arial" charset="0"/>
              <a:buNone/>
            </a:pPr>
            <a:endParaRPr lang="en-GB" sz="800" dirty="0"/>
          </a:p>
          <a:p>
            <a:pPr>
              <a:lnSpc>
                <a:spcPct val="110000"/>
              </a:lnSpc>
            </a:pPr>
            <a:endParaRPr lang="en-GB" sz="800" dirty="0"/>
          </a:p>
        </p:txBody>
      </p:sp>
      <p:cxnSp>
        <p:nvCxnSpPr>
          <p:cNvPr id="40975" name="Straight Connector 40974">
            <a:extLst>
              <a:ext uri="{FF2B5EF4-FFF2-40B4-BE49-F238E27FC236}">
                <a16:creationId xmlns:a16="http://schemas.microsoft.com/office/drawing/2014/main" id="{2971C7DD-6CA4-4C72-AB0A-8DE10B6136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55679"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a:xfrm>
            <a:off x="3348786" y="5883275"/>
            <a:ext cx="3688998" cy="365125"/>
          </a:xfrm>
        </p:spPr>
        <p:txBody>
          <a:bodyPr>
            <a:normAutofit/>
          </a:bodyPr>
          <a:lstStyle/>
          <a:p>
            <a:pPr>
              <a:spcAft>
                <a:spcPts val="600"/>
              </a:spcAft>
            </a:pPr>
            <a:r>
              <a:rPr lang="en-GB"/>
              <a:t>V35 C.Kavanagh / K.Sikand August 2023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96265" name="Rectangle 96264">
            <a:extLst>
              <a:ext uri="{FF2B5EF4-FFF2-40B4-BE49-F238E27FC236}">
                <a16:creationId xmlns:a16="http://schemas.microsoft.com/office/drawing/2014/main" id="{22A1F095-40D4-4696-9718-1BDE047BF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6267" name="Picture 2">
            <a:extLst>
              <a:ext uri="{FF2B5EF4-FFF2-40B4-BE49-F238E27FC236}">
                <a16:creationId xmlns:a16="http://schemas.microsoft.com/office/drawing/2014/main" id="{71F83339-F5DE-41D0-9A16-69E711AFFE0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96266" name="Picture 96260" descr="Clock and calendar on table">
            <a:extLst>
              <a:ext uri="{FF2B5EF4-FFF2-40B4-BE49-F238E27FC236}">
                <a16:creationId xmlns:a16="http://schemas.microsoft.com/office/drawing/2014/main" id="{27406DD0-4B93-3449-ABB5-B227FB30CAA6}"/>
              </a:ext>
            </a:extLst>
          </p:cNvPr>
          <p:cNvPicPr>
            <a:picLocks noChangeAspect="1"/>
          </p:cNvPicPr>
          <p:nvPr/>
        </p:nvPicPr>
        <p:blipFill rotWithShape="1">
          <a:blip r:embed="rId4"/>
          <a:srcRect l="57222" r="13063" b="-1"/>
          <a:stretch/>
        </p:blipFill>
        <p:spPr>
          <a:xfrm>
            <a:off x="6091083" y="10"/>
            <a:ext cx="3052917" cy="6857990"/>
          </a:xfrm>
          <a:prstGeom prst="rect">
            <a:avLst/>
          </a:prstGeom>
        </p:spPr>
      </p:pic>
      <p:pic>
        <p:nvPicPr>
          <p:cNvPr id="96269" name="Picture 96268">
            <a:extLst>
              <a:ext uri="{FF2B5EF4-FFF2-40B4-BE49-F238E27FC236}">
                <a16:creationId xmlns:a16="http://schemas.microsoft.com/office/drawing/2014/main" id="{39B4E11D-B0E0-4BFD-8D6A-E79C7F7953C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6258" name="Rectangle 2"/>
          <p:cNvSpPr>
            <a:spLocks noGrp="1" noRot="1" noChangeArrowheads="1"/>
          </p:cNvSpPr>
          <p:nvPr>
            <p:ph type="title"/>
          </p:nvPr>
        </p:nvSpPr>
        <p:spPr>
          <a:xfrm>
            <a:off x="685332" y="260648"/>
            <a:ext cx="5004655" cy="936104"/>
          </a:xfrm>
        </p:spPr>
        <p:txBody>
          <a:bodyPr>
            <a:normAutofit/>
          </a:bodyPr>
          <a:lstStyle/>
          <a:p>
            <a:r>
              <a:rPr lang="en-GB" sz="2800" dirty="0"/>
              <a:t>Access Restriction &amp;</a:t>
            </a:r>
            <a:br>
              <a:rPr lang="en-GB" sz="2800" dirty="0"/>
            </a:br>
            <a:r>
              <a:rPr lang="en-GB" sz="2800" dirty="0"/>
              <a:t>Opening Hours</a:t>
            </a:r>
          </a:p>
        </p:txBody>
      </p:sp>
      <p:sp>
        <p:nvSpPr>
          <p:cNvPr id="96259" name="Rectangle 3"/>
          <p:cNvSpPr>
            <a:spLocks noGrp="1" noRot="1" noChangeArrowheads="1"/>
          </p:cNvSpPr>
          <p:nvPr>
            <p:ph idx="1"/>
          </p:nvPr>
        </p:nvSpPr>
        <p:spPr>
          <a:xfrm>
            <a:off x="685330" y="1196752"/>
            <a:ext cx="5004665" cy="4686522"/>
          </a:xfrm>
        </p:spPr>
        <p:txBody>
          <a:bodyPr>
            <a:normAutofit lnSpcReduction="10000"/>
          </a:bodyPr>
          <a:lstStyle/>
          <a:p>
            <a:pPr>
              <a:lnSpc>
                <a:spcPct val="110000"/>
              </a:lnSpc>
            </a:pPr>
            <a:r>
              <a:rPr lang="en-GB" sz="1000" dirty="0"/>
              <a:t>Working hours in the CBE are 8am – 6pm  Monday to Friday</a:t>
            </a:r>
          </a:p>
          <a:p>
            <a:pPr>
              <a:lnSpc>
                <a:spcPct val="110000"/>
              </a:lnSpc>
            </a:pPr>
            <a:r>
              <a:rPr lang="en-GB" sz="1000" dirty="0"/>
              <a:t>If you require to work outside of these hours  this is classed as ‘Out of Hours’ working. ( Office and Lab) </a:t>
            </a:r>
          </a:p>
          <a:p>
            <a:pPr>
              <a:lnSpc>
                <a:spcPct val="110000"/>
              </a:lnSpc>
            </a:pPr>
            <a:r>
              <a:rPr lang="en-GB" sz="1000" dirty="0"/>
              <a:t>Subject to a lone working Risk Assessment approval  an out of hours key will be issued to the  laboratory. Please use the general process Risk Assessment form for lone working Risk Assessments.</a:t>
            </a:r>
          </a:p>
          <a:p>
            <a:pPr>
              <a:lnSpc>
                <a:spcPct val="110000"/>
              </a:lnSpc>
            </a:pPr>
            <a:r>
              <a:rPr lang="en-GB" sz="1000" dirty="0"/>
              <a:t>Lone working Risk Assessment requires reviewing every three months or before if any changes occur.</a:t>
            </a:r>
          </a:p>
          <a:p>
            <a:pPr>
              <a:lnSpc>
                <a:spcPct val="110000"/>
              </a:lnSpc>
            </a:pPr>
            <a:r>
              <a:rPr lang="en-GB" sz="1000" b="1" u="sng" dirty="0"/>
              <a:t>You must :</a:t>
            </a:r>
          </a:p>
          <a:p>
            <a:pPr>
              <a:lnSpc>
                <a:spcPct val="110000"/>
              </a:lnSpc>
            </a:pPr>
            <a:r>
              <a:rPr lang="en-GB" sz="1000" b="1" u="sng" dirty="0"/>
              <a:t>Have an approved out of hours risk assessment written on the general process risk assessment form.</a:t>
            </a:r>
          </a:p>
          <a:p>
            <a:pPr>
              <a:lnSpc>
                <a:spcPct val="110000"/>
              </a:lnSpc>
            </a:pPr>
            <a:r>
              <a:rPr lang="en-GB" sz="1000" b="1" dirty="0"/>
              <a:t>Complete The electronic out of hours record for Facilities Management.(CBE ONLY). </a:t>
            </a:r>
            <a:r>
              <a:rPr lang="en-GB" sz="1000" dirty="0"/>
              <a:t>(</a:t>
            </a:r>
            <a:r>
              <a:rPr lang="en-GB" sz="1000" u="sng" dirty="0">
                <a:hlinkClick r:id="rId6">
                  <a:extLst>
                    <a:ext uri="{A12FA001-AC4F-418D-AE19-62706E023703}">
                      <ahyp:hlinkClr xmlns:ahyp="http://schemas.microsoft.com/office/drawing/2018/hyperlinkcolor" val="tx"/>
                    </a:ext>
                  </a:extLst>
                </a:hlinkClick>
              </a:rPr>
              <a:t>https://www.lboro.ac.uk/services/security/out-of-hours/</a:t>
            </a:r>
            <a:r>
              <a:rPr lang="en-GB" sz="1000" dirty="0"/>
              <a:t>. ) </a:t>
            </a:r>
          </a:p>
          <a:p>
            <a:pPr>
              <a:lnSpc>
                <a:spcPct val="110000"/>
              </a:lnSpc>
            </a:pPr>
            <a:r>
              <a:rPr lang="en-GB" sz="1000" b="1" dirty="0"/>
              <a:t>You must use the lone working app – see information on CBE LEARN page &amp; follow this link https://www.lboro.ac.uk/services/health-safety/documents/lone-working-app-instructions/</a:t>
            </a:r>
          </a:p>
          <a:p>
            <a:pPr>
              <a:lnSpc>
                <a:spcPct val="110000"/>
              </a:lnSpc>
            </a:pPr>
            <a:r>
              <a:rPr lang="en-GB" sz="1000" b="1" dirty="0"/>
              <a:t>You must compete The CBE Out of Hours record log located in the office.</a:t>
            </a:r>
            <a:r>
              <a:rPr lang="en-GB" sz="1000" dirty="0"/>
              <a:t>.</a:t>
            </a:r>
          </a:p>
          <a:p>
            <a:pPr>
              <a:lnSpc>
                <a:spcPct val="110000"/>
              </a:lnSpc>
            </a:pPr>
            <a:r>
              <a:rPr lang="en-GB" sz="1000" dirty="0"/>
              <a:t>You must designate an emergency contact &amp; be aware of emergency responses.</a:t>
            </a:r>
          </a:p>
          <a:p>
            <a:pPr>
              <a:lnSpc>
                <a:spcPct val="110000"/>
              </a:lnSpc>
            </a:pPr>
            <a:endParaRPr lang="en-GB" sz="800" dirty="0"/>
          </a:p>
        </p:txBody>
      </p:sp>
      <p:sp>
        <p:nvSpPr>
          <p:cNvPr id="5" name="Footer Placeholder 4"/>
          <p:cNvSpPr>
            <a:spLocks noGrp="1"/>
          </p:cNvSpPr>
          <p:nvPr>
            <p:ph type="ftr" sz="quarter" idx="11"/>
          </p:nvPr>
        </p:nvSpPr>
        <p:spPr>
          <a:xfrm>
            <a:off x="685331" y="5883275"/>
            <a:ext cx="3313792" cy="365125"/>
          </a:xfrm>
        </p:spPr>
        <p:txBody>
          <a:bodyPr>
            <a:normAutofit/>
          </a:bodyPr>
          <a:lstStyle/>
          <a:p>
            <a:pPr>
              <a:spcAft>
                <a:spcPts val="600"/>
              </a:spcAft>
            </a:pPr>
            <a:r>
              <a:rPr lang="en-GB" dirty="0"/>
              <a:t>V35 </a:t>
            </a:r>
            <a:r>
              <a:rPr lang="en-GB" dirty="0" err="1"/>
              <a:t>C.Kavanagh</a:t>
            </a:r>
            <a:r>
              <a:rPr lang="en-GB" dirty="0"/>
              <a:t> / </a:t>
            </a:r>
            <a:r>
              <a:rPr lang="en-GB" dirty="0" err="1"/>
              <a:t>K.Sikand</a:t>
            </a:r>
            <a:r>
              <a:rPr lang="en-GB" dirty="0"/>
              <a:t> August 2023               </a:t>
            </a:r>
          </a:p>
        </p:txBody>
      </p:sp>
      <p:cxnSp>
        <p:nvCxnSpPr>
          <p:cNvPr id="96271" name="Straight Connector 96270">
            <a:extLst>
              <a:ext uri="{FF2B5EF4-FFF2-40B4-BE49-F238E27FC236}">
                <a16:creationId xmlns:a16="http://schemas.microsoft.com/office/drawing/2014/main" id="{FEB8E36E-2282-452A-A9D7-E38288D1C8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8095"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32105" name="Rectangle 132104">
            <a:extLst>
              <a:ext uri="{FF2B5EF4-FFF2-40B4-BE49-F238E27FC236}">
                <a16:creationId xmlns:a16="http://schemas.microsoft.com/office/drawing/2014/main" id="{22A1F095-40D4-4696-9718-1BDE047BF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2107" name="Picture 2">
            <a:extLst>
              <a:ext uri="{FF2B5EF4-FFF2-40B4-BE49-F238E27FC236}">
                <a16:creationId xmlns:a16="http://schemas.microsoft.com/office/drawing/2014/main" id="{71F83339-F5DE-41D0-9A16-69E711AFFE0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2106" name="Picture 132100" descr="Researcher examining growth in a petrie dish">
            <a:extLst>
              <a:ext uri="{FF2B5EF4-FFF2-40B4-BE49-F238E27FC236}">
                <a16:creationId xmlns:a16="http://schemas.microsoft.com/office/drawing/2014/main" id="{08B9D8D4-45E9-9B22-B939-8018AFC74D24}"/>
              </a:ext>
            </a:extLst>
          </p:cNvPr>
          <p:cNvPicPr>
            <a:picLocks noChangeAspect="1"/>
          </p:cNvPicPr>
          <p:nvPr/>
        </p:nvPicPr>
        <p:blipFill rotWithShape="1">
          <a:blip r:embed="rId4"/>
          <a:srcRect l="34373" r="35912" b="-1"/>
          <a:stretch/>
        </p:blipFill>
        <p:spPr>
          <a:xfrm>
            <a:off x="6091083" y="10"/>
            <a:ext cx="3052917" cy="6857990"/>
          </a:xfrm>
          <a:prstGeom prst="rect">
            <a:avLst/>
          </a:prstGeom>
        </p:spPr>
      </p:pic>
      <p:pic>
        <p:nvPicPr>
          <p:cNvPr id="132109" name="Picture 132108">
            <a:extLst>
              <a:ext uri="{FF2B5EF4-FFF2-40B4-BE49-F238E27FC236}">
                <a16:creationId xmlns:a16="http://schemas.microsoft.com/office/drawing/2014/main" id="{39B4E11D-B0E0-4BFD-8D6A-E79C7F7953C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2098" name="Rectangle 2"/>
          <p:cNvSpPr>
            <a:spLocks noGrp="1" noRot="1" noChangeArrowheads="1"/>
          </p:cNvSpPr>
          <p:nvPr>
            <p:ph type="title"/>
          </p:nvPr>
        </p:nvSpPr>
        <p:spPr>
          <a:xfrm>
            <a:off x="685332" y="188640"/>
            <a:ext cx="5004664" cy="1296144"/>
          </a:xfrm>
        </p:spPr>
        <p:txBody>
          <a:bodyPr>
            <a:normAutofit fontScale="90000"/>
          </a:bodyPr>
          <a:lstStyle/>
          <a:p>
            <a:r>
              <a:rPr lang="en-GB" dirty="0"/>
              <a:t>Access Restriction</a:t>
            </a:r>
            <a:br>
              <a:rPr lang="en-GB" dirty="0"/>
            </a:br>
            <a:r>
              <a:rPr lang="en-GB" dirty="0"/>
              <a:t>Good Laboratory Practice CL2</a:t>
            </a:r>
          </a:p>
        </p:txBody>
      </p:sp>
      <p:sp>
        <p:nvSpPr>
          <p:cNvPr id="132099" name="Rectangle 3"/>
          <p:cNvSpPr>
            <a:spLocks noGrp="1" noRot="1" noChangeArrowheads="1"/>
          </p:cNvSpPr>
          <p:nvPr>
            <p:ph idx="1"/>
          </p:nvPr>
        </p:nvSpPr>
        <p:spPr>
          <a:xfrm>
            <a:off x="395537" y="1673424"/>
            <a:ext cx="5294452" cy="4275856"/>
          </a:xfrm>
        </p:spPr>
        <p:txBody>
          <a:bodyPr>
            <a:normAutofit/>
          </a:bodyPr>
          <a:lstStyle/>
          <a:p>
            <a:pPr>
              <a:lnSpc>
                <a:spcPct val="110000"/>
              </a:lnSpc>
            </a:pPr>
            <a:r>
              <a:rPr lang="en-GB" sz="1000" dirty="0"/>
              <a:t>No outdoor clothing, food, or drink are allowed in the laboratories.</a:t>
            </a:r>
          </a:p>
          <a:p>
            <a:pPr>
              <a:lnSpc>
                <a:spcPct val="110000"/>
              </a:lnSpc>
            </a:pPr>
            <a:r>
              <a:rPr lang="en-GB" sz="1000" dirty="0"/>
              <a:t>All long hair should be tied back.</a:t>
            </a:r>
          </a:p>
          <a:p>
            <a:pPr>
              <a:lnSpc>
                <a:spcPct val="110000"/>
              </a:lnSpc>
            </a:pPr>
            <a:r>
              <a:rPr lang="en-GB" sz="1000" dirty="0"/>
              <a:t>No open shoes ( No Flip Flops/sandals). ( Sturdy shoes should be worn for dispensing liquid  nitrogen).</a:t>
            </a:r>
          </a:p>
          <a:p>
            <a:pPr>
              <a:lnSpc>
                <a:spcPct val="110000"/>
              </a:lnSpc>
            </a:pPr>
            <a:r>
              <a:rPr lang="en-GB" sz="1000" dirty="0"/>
              <a:t>No Shorts/Skirts. Legs should be fully covered.</a:t>
            </a:r>
          </a:p>
          <a:p>
            <a:pPr>
              <a:lnSpc>
                <a:spcPct val="110000"/>
              </a:lnSpc>
            </a:pPr>
            <a:r>
              <a:rPr lang="en-GB" sz="1000" dirty="0"/>
              <a:t>No lab coats to be worn in office areas.</a:t>
            </a:r>
          </a:p>
          <a:p>
            <a:pPr>
              <a:lnSpc>
                <a:spcPct val="110000"/>
              </a:lnSpc>
            </a:pPr>
            <a:r>
              <a:rPr lang="en-GB" sz="1000" dirty="0"/>
              <a:t>Lab coats to be worn, properly fastened, at all times in laboratory areas.</a:t>
            </a:r>
          </a:p>
          <a:p>
            <a:pPr>
              <a:lnSpc>
                <a:spcPct val="110000"/>
              </a:lnSpc>
            </a:pPr>
            <a:r>
              <a:rPr lang="en-GB" sz="1000" dirty="0">
                <a:latin typeface="Arial" pitchFamily="34" charset="0"/>
                <a:cs typeface="Arial" pitchFamily="34" charset="0"/>
              </a:rPr>
              <a:t>On entry into the first change room (H32) put on a pair of gloves and spray with 1:50 </a:t>
            </a:r>
            <a:r>
              <a:rPr lang="en-GB" sz="1000" dirty="0" err="1">
                <a:latin typeface="Arial" pitchFamily="34" charset="0"/>
                <a:cs typeface="Arial" pitchFamily="34" charset="0"/>
              </a:rPr>
              <a:t>ChemGene</a:t>
            </a:r>
            <a:r>
              <a:rPr lang="en-GB" sz="1000" dirty="0">
                <a:latin typeface="Arial" pitchFamily="34" charset="0"/>
                <a:cs typeface="Arial" pitchFamily="34" charset="0"/>
              </a:rPr>
              <a:t>. It is good practice to change your gloves regularly.</a:t>
            </a:r>
            <a:endParaRPr lang="en-GB" sz="1000" dirty="0"/>
          </a:p>
          <a:p>
            <a:pPr>
              <a:lnSpc>
                <a:spcPct val="110000"/>
              </a:lnSpc>
            </a:pPr>
            <a:r>
              <a:rPr lang="en-GB" sz="1000" dirty="0"/>
              <a:t>Shoe covers should be donned in the first change.</a:t>
            </a:r>
          </a:p>
          <a:p>
            <a:pPr>
              <a:lnSpc>
                <a:spcPct val="110000"/>
              </a:lnSpc>
            </a:pPr>
            <a:r>
              <a:rPr lang="en-GB" sz="1000" dirty="0"/>
              <a:t>Lab coats should be removed, gloves &amp; shoe covers discarded &amp; hands should be thoroughly washed with soap &amp; warm water before leaving the laboratory. </a:t>
            </a:r>
          </a:p>
          <a:p>
            <a:pPr>
              <a:lnSpc>
                <a:spcPct val="110000"/>
              </a:lnSpc>
            </a:pPr>
            <a:r>
              <a:rPr lang="en-GB" sz="1000" dirty="0"/>
              <a:t>It is good laboratory practice to leave your work area clean &amp; tidy, return all reagents to fridges/storage areas, autoclave waste produced &amp; clean down with 1:50 </a:t>
            </a:r>
            <a:r>
              <a:rPr lang="en-GB" sz="1000" dirty="0" err="1"/>
              <a:t>Chemgene</a:t>
            </a:r>
            <a:r>
              <a:rPr lang="en-GB" sz="1000" dirty="0"/>
              <a:t> and 70% IMS</a:t>
            </a:r>
          </a:p>
        </p:txBody>
      </p:sp>
      <p:sp>
        <p:nvSpPr>
          <p:cNvPr id="5" name="Footer Placeholder 4"/>
          <p:cNvSpPr>
            <a:spLocks noGrp="1"/>
          </p:cNvSpPr>
          <p:nvPr>
            <p:ph type="ftr" sz="quarter" idx="11"/>
          </p:nvPr>
        </p:nvSpPr>
        <p:spPr>
          <a:xfrm>
            <a:off x="685331" y="5883275"/>
            <a:ext cx="3313792" cy="365125"/>
          </a:xfrm>
        </p:spPr>
        <p:txBody>
          <a:bodyPr>
            <a:normAutofit/>
          </a:bodyPr>
          <a:lstStyle/>
          <a:p>
            <a:pPr>
              <a:spcAft>
                <a:spcPts val="600"/>
              </a:spcAft>
            </a:pPr>
            <a:r>
              <a:rPr lang="en-GB"/>
              <a:t>V35 C.Kavanagh / K.Sikand August 2023               </a:t>
            </a:r>
          </a:p>
        </p:txBody>
      </p:sp>
      <p:cxnSp>
        <p:nvCxnSpPr>
          <p:cNvPr id="132111" name="Straight Connector 132110">
            <a:extLst>
              <a:ext uri="{FF2B5EF4-FFF2-40B4-BE49-F238E27FC236}">
                <a16:creationId xmlns:a16="http://schemas.microsoft.com/office/drawing/2014/main" id="{FEB8E36E-2282-452A-A9D7-E38288D1C8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8095"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35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2050" name="Picture 2" descr="C:\Users\mmclt2\AppData\Local\Microsoft\Windows\Temporary Internet Files\Content.IE5\HYRB2YAT\MP900316412[1].jpg"/>
          <p:cNvPicPr>
            <a:picLocks noChangeAspect="1" noChangeArrowheads="1"/>
          </p:cNvPicPr>
          <p:nvPr/>
        </p:nvPicPr>
        <p:blipFill rotWithShape="1">
          <a:blip r:embed="rId2">
            <a:extLst>
              <a:ext uri="{28A0092B-C50C-407E-A947-70E740481C1C}">
                <a14:useLocalDpi xmlns:a14="http://schemas.microsoft.com/office/drawing/2010/main" val="0"/>
              </a:ext>
            </a:extLst>
          </a:blip>
          <a:srcRect l="27145" r="32476" b="-2"/>
          <a:stretch/>
        </p:blipFill>
        <p:spPr bwMode="auto">
          <a:xfrm>
            <a:off x="5817336" y="1349992"/>
            <a:ext cx="2366524" cy="4014710"/>
          </a:xfrm>
          <a:prstGeom prst="rect">
            <a:avLst/>
          </a:prstGeom>
          <a:noFill/>
          <a:extLst>
            <a:ext uri="{909E8E84-426E-40DD-AFC4-6F175D3DCCD1}">
              <a14:hiddenFill xmlns:a14="http://schemas.microsoft.com/office/drawing/2010/main">
                <a:solidFill>
                  <a:srgbClr val="FFFFFF"/>
                </a:solidFill>
              </a14:hiddenFill>
            </a:ext>
          </a:extLst>
        </p:spPr>
      </p:pic>
      <p:sp>
        <p:nvSpPr>
          <p:cNvPr id="31746" name="Rectangle 2"/>
          <p:cNvSpPr>
            <a:spLocks noGrp="1" noRot="1" noChangeArrowheads="1"/>
          </p:cNvSpPr>
          <p:nvPr>
            <p:ph type="title"/>
          </p:nvPr>
        </p:nvSpPr>
        <p:spPr>
          <a:xfrm>
            <a:off x="685332" y="618517"/>
            <a:ext cx="4432704" cy="1596177"/>
          </a:xfrm>
        </p:spPr>
        <p:txBody>
          <a:bodyPr>
            <a:normAutofit/>
          </a:bodyPr>
          <a:lstStyle/>
          <a:p>
            <a:r>
              <a:rPr lang="en-GB"/>
              <a:t>Access Restriction</a:t>
            </a:r>
            <a:br>
              <a:rPr lang="en-GB"/>
            </a:br>
            <a:r>
              <a:rPr lang="en-GB"/>
              <a:t>Keys, Access and authorisation</a:t>
            </a:r>
          </a:p>
        </p:txBody>
      </p:sp>
      <p:sp>
        <p:nvSpPr>
          <p:cNvPr id="31747" name="Rectangle 3"/>
          <p:cNvSpPr>
            <a:spLocks noGrp="1" noRot="1" noChangeArrowheads="1"/>
          </p:cNvSpPr>
          <p:nvPr>
            <p:ph idx="1"/>
          </p:nvPr>
        </p:nvSpPr>
        <p:spPr>
          <a:xfrm>
            <a:off x="685331" y="2367092"/>
            <a:ext cx="4432705" cy="3424107"/>
          </a:xfrm>
        </p:spPr>
        <p:txBody>
          <a:bodyPr>
            <a:normAutofit/>
          </a:bodyPr>
          <a:lstStyle/>
          <a:p>
            <a:pPr>
              <a:lnSpc>
                <a:spcPct val="110000"/>
              </a:lnSpc>
            </a:pPr>
            <a:r>
              <a:rPr lang="en-GB" sz="1700" dirty="0"/>
              <a:t>Access is for authorised personnel only when trained to do so. </a:t>
            </a:r>
          </a:p>
          <a:p>
            <a:pPr>
              <a:lnSpc>
                <a:spcPct val="110000"/>
              </a:lnSpc>
            </a:pPr>
            <a:r>
              <a:rPr lang="en-GB" sz="1700" dirty="0"/>
              <a:t>Gas Pod/Back door/Chemical cabinet Keys – key cabinet first change. Return after use. </a:t>
            </a:r>
          </a:p>
          <a:p>
            <a:pPr>
              <a:lnSpc>
                <a:spcPct val="110000"/>
              </a:lnSpc>
            </a:pPr>
            <a:r>
              <a:rPr lang="en-GB" sz="1700" dirty="0"/>
              <a:t>The key to the bulk store room is located in the main office.</a:t>
            </a:r>
          </a:p>
          <a:p>
            <a:pPr>
              <a:lnSpc>
                <a:spcPct val="110000"/>
              </a:lnSpc>
            </a:pPr>
            <a:r>
              <a:rPr lang="en-GB" sz="1700" dirty="0"/>
              <a:t>People Flow – enter/exit through first change only except in event of fire</a:t>
            </a:r>
          </a:p>
          <a:p>
            <a:pPr>
              <a:lnSpc>
                <a:spcPct val="110000"/>
              </a:lnSpc>
            </a:pPr>
            <a:endParaRPr lang="en-GB" sz="1700" dirty="0"/>
          </a:p>
          <a:p>
            <a:pPr>
              <a:lnSpc>
                <a:spcPct val="110000"/>
              </a:lnSpc>
            </a:pPr>
            <a:endParaRPr lang="en-GB" sz="1700" dirty="0"/>
          </a:p>
        </p:txBody>
      </p:sp>
      <p:sp>
        <p:nvSpPr>
          <p:cNvPr id="5" name="Footer Placeholder 4"/>
          <p:cNvSpPr>
            <a:spLocks noGrp="1"/>
          </p:cNvSpPr>
          <p:nvPr>
            <p:ph type="ftr" sz="quarter" idx="11"/>
          </p:nvPr>
        </p:nvSpPr>
        <p:spPr>
          <a:xfrm>
            <a:off x="685330" y="5883275"/>
            <a:ext cx="4678758" cy="365125"/>
          </a:xfrm>
        </p:spPr>
        <p:txBody>
          <a:bodyPr>
            <a:normAutofit/>
          </a:bodyPr>
          <a:lstStyle/>
          <a:p>
            <a:pPr>
              <a:lnSpc>
                <a:spcPct val="90000"/>
              </a:lnSpc>
              <a:spcAft>
                <a:spcPts val="600"/>
              </a:spcAft>
            </a:pPr>
            <a:r>
              <a:rPr lang="en-GB" sz="900"/>
              <a:t>V35 C.Kavanagh / K.Sikand August 2023               </a:t>
            </a:r>
            <a:endParaRPr lang="en-GB" sz="9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104450" name="Rectangle 2"/>
          <p:cNvSpPr>
            <a:spLocks noGrp="1" noRot="1" noChangeArrowheads="1"/>
          </p:cNvSpPr>
          <p:nvPr>
            <p:ph type="title"/>
          </p:nvPr>
        </p:nvSpPr>
        <p:spPr/>
        <p:txBody>
          <a:bodyPr>
            <a:normAutofit/>
          </a:bodyPr>
          <a:lstStyle/>
          <a:p>
            <a:r>
              <a:rPr lang="en-GB"/>
              <a:t>Access Restriction</a:t>
            </a:r>
            <a:br>
              <a:rPr lang="en-GB"/>
            </a:br>
            <a:r>
              <a:rPr lang="en-GB"/>
              <a:t>Contractors, Maintenance Staff &amp; visitors</a:t>
            </a:r>
          </a:p>
        </p:txBody>
      </p:sp>
      <p:graphicFrame>
        <p:nvGraphicFramePr>
          <p:cNvPr id="104453" name="Rectangle 3">
            <a:extLst>
              <a:ext uri="{FF2B5EF4-FFF2-40B4-BE49-F238E27FC236}">
                <a16:creationId xmlns:a16="http://schemas.microsoft.com/office/drawing/2014/main" id="{54D2ED3D-2026-4BD8-B90E-1BC2EB9F2B54}"/>
              </a:ext>
            </a:extLst>
          </p:cNvPr>
          <p:cNvGraphicFramePr>
            <a:graphicFrameLocks noGrp="1"/>
          </p:cNvGraphicFramePr>
          <p:nvPr>
            <p:ph idx="1"/>
            <p:extLst>
              <p:ext uri="{D42A27DB-BD31-4B8C-83A1-F6EECF244321}">
                <p14:modId xmlns:p14="http://schemas.microsoft.com/office/powerpoint/2010/main" val="1191876231"/>
              </p:ext>
            </p:extLst>
          </p:nvPr>
        </p:nvGraphicFramePr>
        <p:xfrm>
          <a:off x="685800" y="2532475"/>
          <a:ext cx="77724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a:xfrm>
            <a:off x="685330" y="5883275"/>
            <a:ext cx="7631086" cy="365125"/>
          </a:xfrm>
        </p:spPr>
        <p:txBody>
          <a:bodyPr>
            <a:normAutofit/>
          </a:bodyPr>
          <a:lstStyle/>
          <a:p>
            <a:pPr>
              <a:spcAft>
                <a:spcPts val="600"/>
              </a:spcAft>
            </a:pPr>
            <a:r>
              <a:rPr lang="en-GB" sz="900"/>
              <a:t>V35 C.Kavanagh / K.Sikand August 2023               </a:t>
            </a:r>
            <a:endParaRPr lang="en-GB" sz="9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225289" name="Rectangle 225288">
            <a:extLst>
              <a:ext uri="{FF2B5EF4-FFF2-40B4-BE49-F238E27FC236}">
                <a16:creationId xmlns:a16="http://schemas.microsoft.com/office/drawing/2014/main" id="{1295ED52-E90A-465D-88C0-893C6EF48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291" name="Picture 2">
            <a:extLst>
              <a:ext uri="{FF2B5EF4-FFF2-40B4-BE49-F238E27FC236}">
                <a16:creationId xmlns:a16="http://schemas.microsoft.com/office/drawing/2014/main" id="{2921021B-E928-4355-9554-162D5B68A1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25285" name="Picture 225284" descr="Child with brown eyes">
            <a:extLst>
              <a:ext uri="{FF2B5EF4-FFF2-40B4-BE49-F238E27FC236}">
                <a16:creationId xmlns:a16="http://schemas.microsoft.com/office/drawing/2014/main" id="{0BDCDE43-4BFA-71E7-39EE-37CC47B06D82}"/>
              </a:ext>
            </a:extLst>
          </p:cNvPr>
          <p:cNvPicPr>
            <a:picLocks noChangeAspect="1"/>
          </p:cNvPicPr>
          <p:nvPr/>
        </p:nvPicPr>
        <p:blipFill rotWithShape="1">
          <a:blip r:embed="rId3"/>
          <a:srcRect l="42870" r="27415" b="-1"/>
          <a:stretch/>
        </p:blipFill>
        <p:spPr>
          <a:xfrm>
            <a:off x="20" y="10"/>
            <a:ext cx="3052896" cy="6857990"/>
          </a:xfrm>
          <a:prstGeom prst="rect">
            <a:avLst/>
          </a:prstGeom>
        </p:spPr>
      </p:pic>
      <p:pic>
        <p:nvPicPr>
          <p:cNvPr id="225293" name="Picture 225292">
            <a:extLst>
              <a:ext uri="{FF2B5EF4-FFF2-40B4-BE49-F238E27FC236}">
                <a16:creationId xmlns:a16="http://schemas.microsoft.com/office/drawing/2014/main" id="{0C98F1ED-E15E-4A4F-A33F-1F14053F6F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25282" name="Rectangle 2"/>
          <p:cNvSpPr>
            <a:spLocks noGrp="1" noRot="1" noChangeArrowheads="1"/>
          </p:cNvSpPr>
          <p:nvPr>
            <p:ph type="title"/>
          </p:nvPr>
        </p:nvSpPr>
        <p:spPr>
          <a:xfrm>
            <a:off x="3348787" y="618517"/>
            <a:ext cx="5004665" cy="1596177"/>
          </a:xfrm>
        </p:spPr>
        <p:txBody>
          <a:bodyPr>
            <a:normAutofit/>
          </a:bodyPr>
          <a:lstStyle/>
          <a:p>
            <a:pPr eaLnBrk="1" hangingPunct="1">
              <a:defRPr/>
            </a:pPr>
            <a:r>
              <a:rPr lang="en-GB"/>
              <a:t>Control Exposure</a:t>
            </a:r>
            <a:br>
              <a:rPr lang="en-GB"/>
            </a:br>
            <a:r>
              <a:rPr lang="en-GB"/>
              <a:t>Routes of infection</a:t>
            </a:r>
          </a:p>
        </p:txBody>
      </p:sp>
      <p:sp>
        <p:nvSpPr>
          <p:cNvPr id="225283" name="Rectangle 3"/>
          <p:cNvSpPr>
            <a:spLocks noGrp="1" noRot="1" noChangeArrowheads="1"/>
          </p:cNvSpPr>
          <p:nvPr>
            <p:ph idx="1"/>
          </p:nvPr>
        </p:nvSpPr>
        <p:spPr>
          <a:xfrm>
            <a:off x="3348786" y="2367092"/>
            <a:ext cx="5004665" cy="3424107"/>
          </a:xfrm>
        </p:spPr>
        <p:txBody>
          <a:bodyPr>
            <a:normAutofit/>
          </a:bodyPr>
          <a:lstStyle/>
          <a:p>
            <a:pPr eaLnBrk="1" hangingPunct="1">
              <a:lnSpc>
                <a:spcPct val="110000"/>
              </a:lnSpc>
              <a:buFont typeface="Arial" charset="0"/>
              <a:buNone/>
              <a:defRPr/>
            </a:pPr>
            <a:endParaRPr lang="en-GB" sz="1700"/>
          </a:p>
          <a:p>
            <a:pPr eaLnBrk="1" hangingPunct="1">
              <a:lnSpc>
                <a:spcPct val="110000"/>
              </a:lnSpc>
              <a:defRPr/>
            </a:pPr>
            <a:r>
              <a:rPr lang="en-GB" sz="1700"/>
              <a:t>Ingestion </a:t>
            </a:r>
          </a:p>
          <a:p>
            <a:pPr eaLnBrk="1" hangingPunct="1">
              <a:lnSpc>
                <a:spcPct val="110000"/>
              </a:lnSpc>
              <a:defRPr/>
            </a:pPr>
            <a:r>
              <a:rPr lang="en-GB" sz="1700"/>
              <a:t>Inhalation -Do not create aerosols ( by vigorous shaking-  use BSC).</a:t>
            </a:r>
          </a:p>
          <a:p>
            <a:pPr eaLnBrk="1" hangingPunct="1">
              <a:lnSpc>
                <a:spcPct val="110000"/>
              </a:lnSpc>
              <a:defRPr/>
            </a:pPr>
            <a:r>
              <a:rPr lang="en-GB" sz="1700"/>
              <a:t>Percutaneous - Cover damaged skin and minimise risk of puncture wounds </a:t>
            </a:r>
          </a:p>
          <a:p>
            <a:pPr eaLnBrk="1" hangingPunct="1">
              <a:lnSpc>
                <a:spcPct val="110000"/>
              </a:lnSpc>
              <a:defRPr/>
            </a:pPr>
            <a:r>
              <a:rPr lang="en-GB" sz="1700"/>
              <a:t>Instillation- Do not contaminate eyes by splashes or transfer ( eye protection).</a:t>
            </a:r>
          </a:p>
        </p:txBody>
      </p:sp>
      <p:cxnSp>
        <p:nvCxnSpPr>
          <p:cNvPr id="225295" name="Straight Connector 225294">
            <a:extLst>
              <a:ext uri="{FF2B5EF4-FFF2-40B4-BE49-F238E27FC236}">
                <a16:creationId xmlns:a16="http://schemas.microsoft.com/office/drawing/2014/main" id="{2971C7DD-6CA4-4C72-AB0A-8DE10B6136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55679"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
        <p:nvSpPr>
          <p:cNvPr id="11266" name="Footer Placeholder 4"/>
          <p:cNvSpPr>
            <a:spLocks noGrp="1"/>
          </p:cNvSpPr>
          <p:nvPr>
            <p:ph type="ftr" sz="quarter" idx="11"/>
          </p:nvPr>
        </p:nvSpPr>
        <p:spPr>
          <a:xfrm>
            <a:off x="3348786" y="5883275"/>
            <a:ext cx="3688998" cy="365125"/>
          </a:xfrm>
        </p:spPr>
        <p:txBody>
          <a:bodyPr>
            <a:normAutofit/>
          </a:bodyPr>
          <a:lstStyle/>
          <a:p>
            <a:pPr>
              <a:spcAft>
                <a:spcPts val="600"/>
              </a:spcAft>
            </a:pPr>
            <a:r>
              <a:rPr lang="en-GB"/>
              <a:t>V35 C.Kavanagh / K.Sikand August 2023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118786" name="Rectangle 2"/>
          <p:cNvSpPr>
            <a:spLocks noGrp="1" noRot="1" noChangeArrowheads="1"/>
          </p:cNvSpPr>
          <p:nvPr>
            <p:ph type="title"/>
          </p:nvPr>
        </p:nvSpPr>
        <p:spPr>
          <a:xfrm>
            <a:off x="480805" y="1314450"/>
            <a:ext cx="2133002" cy="3680244"/>
          </a:xfrm>
        </p:spPr>
        <p:txBody>
          <a:bodyPr>
            <a:normAutofit/>
          </a:bodyPr>
          <a:lstStyle/>
          <a:p>
            <a:pPr algn="l" eaLnBrk="1" hangingPunct="1">
              <a:defRPr/>
            </a:pPr>
            <a:r>
              <a:rPr lang="en-GB" sz="2400"/>
              <a:t>Controlling Exposure</a:t>
            </a:r>
            <a:br>
              <a:rPr lang="en-GB" sz="2400"/>
            </a:br>
            <a:r>
              <a:rPr lang="en-GB" sz="2400"/>
              <a:t>PPE</a:t>
            </a:r>
          </a:p>
        </p:txBody>
      </p:sp>
      <p:graphicFrame>
        <p:nvGraphicFramePr>
          <p:cNvPr id="118789" name="Rectangle 3">
            <a:extLst>
              <a:ext uri="{FF2B5EF4-FFF2-40B4-BE49-F238E27FC236}">
                <a16:creationId xmlns:a16="http://schemas.microsoft.com/office/drawing/2014/main" id="{BE5D65EF-418D-4E33-BB0A-D9FDDCA97DCC}"/>
              </a:ext>
            </a:extLst>
          </p:cNvPr>
          <p:cNvGraphicFramePr>
            <a:graphicFrameLocks noGrp="1"/>
          </p:cNvGraphicFramePr>
          <p:nvPr>
            <p:ph idx="1"/>
            <p:extLst>
              <p:ext uri="{D42A27DB-BD31-4B8C-83A1-F6EECF244321}">
                <p14:modId xmlns:p14="http://schemas.microsoft.com/office/powerpoint/2010/main" val="769982430"/>
              </p:ext>
            </p:extLst>
          </p:nvPr>
        </p:nvGraphicFramePr>
        <p:xfrm>
          <a:off x="3445668" y="889000"/>
          <a:ext cx="5012532" cy="460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338" name="Footer Placeholder 4"/>
          <p:cNvSpPr>
            <a:spLocks noGrp="1"/>
          </p:cNvSpPr>
          <p:nvPr>
            <p:ph type="ftr" sz="quarter" idx="11"/>
          </p:nvPr>
        </p:nvSpPr>
        <p:spPr>
          <a:xfrm>
            <a:off x="3445668" y="5883275"/>
            <a:ext cx="5012532" cy="365125"/>
          </a:xfrm>
        </p:spPr>
        <p:txBody>
          <a:bodyPr>
            <a:normAutofit/>
          </a:bodyPr>
          <a:lstStyle/>
          <a:p>
            <a:pPr>
              <a:lnSpc>
                <a:spcPct val="90000"/>
              </a:lnSpc>
              <a:spcAft>
                <a:spcPts val="600"/>
              </a:spcAft>
            </a:pPr>
            <a:r>
              <a:rPr lang="en-GB" sz="900"/>
              <a:t>V35 C.Kavanagh / K.Sikand August 2023               </a:t>
            </a:r>
            <a:endParaRPr lang="en-GB" sz="9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4258" name="Rectangle 2"/>
          <p:cNvSpPr>
            <a:spLocks noGrp="1" noRot="1" noChangeArrowheads="1"/>
          </p:cNvSpPr>
          <p:nvPr>
            <p:ph type="title"/>
          </p:nvPr>
        </p:nvSpPr>
        <p:spPr>
          <a:xfrm>
            <a:off x="508000" y="609600"/>
            <a:ext cx="2882531" cy="5175624"/>
          </a:xfrm>
        </p:spPr>
        <p:txBody>
          <a:bodyPr anchor="ctr">
            <a:normAutofit/>
          </a:bodyPr>
          <a:lstStyle/>
          <a:p>
            <a:r>
              <a:rPr lang="en-GB" dirty="0">
                <a:solidFill>
                  <a:schemeClr val="tx1">
                    <a:lumMod val="85000"/>
                    <a:lumOff val="15000"/>
                  </a:schemeClr>
                </a:solidFill>
              </a:rPr>
              <a:t>What will this training cover?</a:t>
            </a:r>
            <a:br>
              <a:rPr lang="en-GB" dirty="0">
                <a:solidFill>
                  <a:schemeClr val="tx1">
                    <a:lumMod val="85000"/>
                    <a:lumOff val="15000"/>
                  </a:schemeClr>
                </a:solidFill>
              </a:rPr>
            </a:br>
            <a:br>
              <a:rPr lang="en-GB" dirty="0">
                <a:solidFill>
                  <a:schemeClr val="tx1">
                    <a:lumMod val="85000"/>
                    <a:lumOff val="15000"/>
                  </a:schemeClr>
                </a:solidFill>
              </a:rPr>
            </a:br>
            <a:endParaRPr lang="en-GB" dirty="0">
              <a:solidFill>
                <a:schemeClr val="tx1">
                  <a:lumMod val="85000"/>
                  <a:lumOff val="15000"/>
                </a:schemeClr>
              </a:solidFill>
            </a:endParaRPr>
          </a:p>
        </p:txBody>
      </p:sp>
      <p:sp>
        <p:nvSpPr>
          <p:cNvPr id="224259" name="Rectangle 3"/>
          <p:cNvSpPr>
            <a:spLocks noGrp="1" noRot="1" noChangeArrowheads="1"/>
          </p:cNvSpPr>
          <p:nvPr>
            <p:ph idx="1"/>
          </p:nvPr>
        </p:nvSpPr>
        <p:spPr>
          <a:xfrm>
            <a:off x="4587063" y="1196752"/>
            <a:ext cx="4133472" cy="4588473"/>
          </a:xfrm>
        </p:spPr>
        <p:txBody>
          <a:bodyPr anchor="ctr">
            <a:normAutofit fontScale="92500" lnSpcReduction="10000"/>
          </a:bodyPr>
          <a:lstStyle/>
          <a:p>
            <a:pPr>
              <a:lnSpc>
                <a:spcPct val="90000"/>
              </a:lnSpc>
            </a:pPr>
            <a:r>
              <a:rPr lang="en-GB" sz="1200" b="1" dirty="0">
                <a:solidFill>
                  <a:schemeClr val="bg1"/>
                </a:solidFill>
              </a:rPr>
              <a:t>CBE &amp; Tissue Engineering Laboratory ( T208B)</a:t>
            </a:r>
          </a:p>
          <a:p>
            <a:pPr>
              <a:lnSpc>
                <a:spcPct val="90000"/>
              </a:lnSpc>
            </a:pPr>
            <a:r>
              <a:rPr lang="en-GB" sz="1200" b="1" dirty="0">
                <a:solidFill>
                  <a:schemeClr val="bg1"/>
                </a:solidFill>
              </a:rPr>
              <a:t> </a:t>
            </a:r>
            <a:r>
              <a:rPr lang="en-GB" sz="1200" dirty="0">
                <a:solidFill>
                  <a:schemeClr val="bg1"/>
                </a:solidFill>
              </a:rPr>
              <a:t> </a:t>
            </a:r>
          </a:p>
          <a:p>
            <a:pPr>
              <a:lnSpc>
                <a:spcPct val="90000"/>
              </a:lnSpc>
            </a:pPr>
            <a:endParaRPr lang="en-GB" sz="1100" dirty="0">
              <a:solidFill>
                <a:schemeClr val="bg1"/>
              </a:solidFill>
            </a:endParaRPr>
          </a:p>
          <a:p>
            <a:pPr>
              <a:lnSpc>
                <a:spcPct val="90000"/>
              </a:lnSpc>
            </a:pPr>
            <a:r>
              <a:rPr lang="en-GB" sz="1100" b="1" dirty="0">
                <a:solidFill>
                  <a:schemeClr val="bg1"/>
                </a:solidFill>
              </a:rPr>
              <a:t>This presentation will cover</a:t>
            </a:r>
            <a:r>
              <a:rPr lang="en-GB" sz="1100" dirty="0">
                <a:solidFill>
                  <a:schemeClr val="bg1"/>
                </a:solidFill>
              </a:rPr>
              <a:t>:</a:t>
            </a:r>
          </a:p>
          <a:p>
            <a:pPr>
              <a:lnSpc>
                <a:spcPct val="90000"/>
              </a:lnSpc>
            </a:pPr>
            <a:r>
              <a:rPr lang="en-GB" sz="1100" dirty="0">
                <a:solidFill>
                  <a:schemeClr val="bg1"/>
                </a:solidFill>
              </a:rPr>
              <a:t>CBE facility </a:t>
            </a:r>
          </a:p>
          <a:p>
            <a:pPr>
              <a:lnSpc>
                <a:spcPct val="90000"/>
              </a:lnSpc>
            </a:pPr>
            <a:r>
              <a:rPr lang="en-GB" sz="1100" dirty="0">
                <a:solidFill>
                  <a:schemeClr val="bg1"/>
                </a:solidFill>
              </a:rPr>
              <a:t>The Code of Practice, Quality System, Training &amp; SOPs.</a:t>
            </a:r>
          </a:p>
          <a:p>
            <a:pPr>
              <a:lnSpc>
                <a:spcPct val="90000"/>
              </a:lnSpc>
            </a:pPr>
            <a:r>
              <a:rPr lang="en-GB" sz="1100" dirty="0">
                <a:solidFill>
                  <a:schemeClr val="bg1"/>
                </a:solidFill>
              </a:rPr>
              <a:t>Local rules &amp; procedures </a:t>
            </a:r>
          </a:p>
          <a:p>
            <a:pPr>
              <a:lnSpc>
                <a:spcPct val="90000"/>
              </a:lnSpc>
            </a:pPr>
            <a:r>
              <a:rPr lang="en-GB" sz="1100" dirty="0">
                <a:solidFill>
                  <a:schemeClr val="bg1"/>
                </a:solidFill>
              </a:rPr>
              <a:t>Risk Assessments</a:t>
            </a:r>
          </a:p>
          <a:p>
            <a:pPr>
              <a:lnSpc>
                <a:spcPct val="90000"/>
              </a:lnSpc>
            </a:pPr>
            <a:r>
              <a:rPr lang="en-GB" sz="1100" dirty="0">
                <a:solidFill>
                  <a:schemeClr val="bg1"/>
                </a:solidFill>
              </a:rPr>
              <a:t>Access Restrictions</a:t>
            </a:r>
          </a:p>
          <a:p>
            <a:pPr>
              <a:lnSpc>
                <a:spcPct val="90000"/>
              </a:lnSpc>
            </a:pPr>
            <a:r>
              <a:rPr lang="en-GB" sz="1100" dirty="0">
                <a:solidFill>
                  <a:schemeClr val="bg1"/>
                </a:solidFill>
              </a:rPr>
              <a:t>Procedures for working in the CBE</a:t>
            </a:r>
          </a:p>
          <a:p>
            <a:pPr>
              <a:lnSpc>
                <a:spcPct val="90000"/>
              </a:lnSpc>
              <a:buFont typeface="Wingdings" pitchFamily="2" charset="2"/>
              <a:buChar char="Ø"/>
              <a:defRPr/>
            </a:pPr>
            <a:r>
              <a:rPr lang="en-GB" sz="1100" dirty="0">
                <a:solidFill>
                  <a:schemeClr val="bg1"/>
                </a:solidFill>
              </a:rPr>
              <a:t>Responsibilities of all Lab users</a:t>
            </a:r>
          </a:p>
          <a:p>
            <a:pPr>
              <a:lnSpc>
                <a:spcPct val="90000"/>
              </a:lnSpc>
              <a:buFont typeface="Wingdings" pitchFamily="2" charset="2"/>
              <a:buChar char="Ø"/>
              <a:defRPr/>
            </a:pPr>
            <a:r>
              <a:rPr lang="en-GB" sz="1100" dirty="0">
                <a:solidFill>
                  <a:schemeClr val="bg1"/>
                </a:solidFill>
                <a:cs typeface="Times New Roman" pitchFamily="18" charset="0"/>
              </a:rPr>
              <a:t>Routes of infection.</a:t>
            </a:r>
          </a:p>
          <a:p>
            <a:pPr>
              <a:lnSpc>
                <a:spcPct val="90000"/>
              </a:lnSpc>
              <a:buFont typeface="Wingdings" pitchFamily="2" charset="2"/>
              <a:buChar char="Ø"/>
              <a:defRPr/>
            </a:pPr>
            <a:r>
              <a:rPr lang="en-GB" sz="1100" dirty="0">
                <a:solidFill>
                  <a:schemeClr val="bg1"/>
                </a:solidFill>
                <a:cs typeface="Times New Roman" pitchFamily="18" charset="0"/>
              </a:rPr>
              <a:t>Controlling exposure: PPE, BSC.</a:t>
            </a:r>
          </a:p>
          <a:p>
            <a:pPr>
              <a:lnSpc>
                <a:spcPct val="90000"/>
              </a:lnSpc>
              <a:buFont typeface="Wingdings" pitchFamily="2" charset="2"/>
              <a:buChar char="Ø"/>
              <a:defRPr/>
            </a:pPr>
            <a:r>
              <a:rPr lang="en-GB" sz="1100" dirty="0">
                <a:solidFill>
                  <a:schemeClr val="bg1"/>
                </a:solidFill>
                <a:cs typeface="Times New Roman" pitchFamily="18" charset="0"/>
              </a:rPr>
              <a:t>Experimental work.</a:t>
            </a:r>
          </a:p>
          <a:p>
            <a:pPr>
              <a:lnSpc>
                <a:spcPct val="90000"/>
              </a:lnSpc>
              <a:buFont typeface="Wingdings" pitchFamily="2" charset="2"/>
              <a:buChar char="Ø"/>
              <a:defRPr/>
            </a:pPr>
            <a:r>
              <a:rPr lang="en-GB" sz="1100" dirty="0">
                <a:solidFill>
                  <a:schemeClr val="bg1"/>
                </a:solidFill>
                <a:cs typeface="Times New Roman" pitchFamily="18" charset="0"/>
              </a:rPr>
              <a:t>Disposal of Biological &amp; chemical Waste &amp; autoclaves.</a:t>
            </a:r>
          </a:p>
          <a:p>
            <a:pPr>
              <a:lnSpc>
                <a:spcPct val="90000"/>
              </a:lnSpc>
              <a:buFont typeface="Wingdings" pitchFamily="2" charset="2"/>
              <a:buChar char="Ø"/>
              <a:defRPr/>
            </a:pPr>
            <a:r>
              <a:rPr lang="en-GB" sz="1100" dirty="0">
                <a:solidFill>
                  <a:schemeClr val="bg1"/>
                </a:solidFill>
                <a:cs typeface="Times New Roman" pitchFamily="18" charset="0"/>
              </a:rPr>
              <a:t>Safe Use of Liquid Nitrogen.</a:t>
            </a:r>
          </a:p>
          <a:p>
            <a:pPr>
              <a:lnSpc>
                <a:spcPct val="90000"/>
              </a:lnSpc>
              <a:buFont typeface="Wingdings" pitchFamily="2" charset="2"/>
              <a:buChar char="Ø"/>
              <a:defRPr/>
            </a:pPr>
            <a:r>
              <a:rPr lang="en-GB" sz="1100" dirty="0">
                <a:solidFill>
                  <a:schemeClr val="bg1"/>
                </a:solidFill>
                <a:cs typeface="Times New Roman" pitchFamily="18" charset="0"/>
              </a:rPr>
              <a:t>Emergency Response : Biological &amp; Chemical Spills, Accidents &amp; incidents, Fire &amp; First Aid. </a:t>
            </a:r>
          </a:p>
          <a:p>
            <a:pPr>
              <a:lnSpc>
                <a:spcPct val="90000"/>
              </a:lnSpc>
            </a:pPr>
            <a:endParaRPr lang="en-GB" sz="1100" dirty="0">
              <a:solidFill>
                <a:srgbClr val="FFFFFF"/>
              </a:solidFill>
            </a:endParaRPr>
          </a:p>
          <a:p>
            <a:pPr>
              <a:lnSpc>
                <a:spcPct val="90000"/>
              </a:lnSpc>
            </a:pPr>
            <a:endParaRPr lang="en-GB" sz="1100" dirty="0">
              <a:solidFill>
                <a:srgbClr val="FFFFFF"/>
              </a:solidFill>
            </a:endParaRPr>
          </a:p>
          <a:p>
            <a:pPr>
              <a:lnSpc>
                <a:spcPct val="90000"/>
              </a:lnSpc>
            </a:pPr>
            <a:endParaRPr lang="en-GB" sz="1100" dirty="0">
              <a:solidFill>
                <a:srgbClr val="FFFFFF"/>
              </a:solidFill>
            </a:endParaRPr>
          </a:p>
          <a:p>
            <a:pPr>
              <a:lnSpc>
                <a:spcPct val="90000"/>
              </a:lnSpc>
            </a:pPr>
            <a:endParaRPr lang="en-GB" sz="1100" dirty="0">
              <a:solidFill>
                <a:srgbClr val="FFFFFF"/>
              </a:solidFill>
            </a:endParaRPr>
          </a:p>
          <a:p>
            <a:pPr>
              <a:lnSpc>
                <a:spcPct val="90000"/>
              </a:lnSpc>
            </a:pPr>
            <a:endParaRPr lang="en-GB" sz="1100" dirty="0">
              <a:solidFill>
                <a:srgbClr val="FFFFFF"/>
              </a:solidFill>
            </a:endParaRPr>
          </a:p>
        </p:txBody>
      </p:sp>
      <p:sp>
        <p:nvSpPr>
          <p:cNvPr id="5" name="Footer Placeholder 4"/>
          <p:cNvSpPr>
            <a:spLocks noGrp="1"/>
          </p:cNvSpPr>
          <p:nvPr>
            <p:ph type="ftr" sz="quarter" idx="11"/>
          </p:nvPr>
        </p:nvSpPr>
        <p:spPr>
          <a:xfrm>
            <a:off x="508000" y="6041362"/>
            <a:ext cx="4723209" cy="365125"/>
          </a:xfrm>
        </p:spPr>
        <p:txBody>
          <a:bodyPr>
            <a:normAutofit/>
          </a:bodyPr>
          <a:lstStyle/>
          <a:p>
            <a:pPr>
              <a:spcAft>
                <a:spcPts val="600"/>
              </a:spcAft>
            </a:pPr>
            <a:r>
              <a:rPr lang="en-GB"/>
              <a:t>V35 C.Kavanagh / K.Sikand August 2023               </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9536" y="4437888"/>
            <a:ext cx="7424928" cy="1116711"/>
          </a:xfrm>
        </p:spPr>
        <p:txBody>
          <a:bodyPr vert="horz" lIns="91440" tIns="45720" rIns="91440" bIns="45720" rtlCol="0" anchor="b">
            <a:normAutofit/>
          </a:bodyPr>
          <a:lstStyle/>
          <a:p>
            <a:r>
              <a:rPr lang="en-US" sz="4800"/>
              <a:t>PPE</a:t>
            </a:r>
          </a:p>
        </p:txBody>
      </p:sp>
      <p:pic>
        <p:nvPicPr>
          <p:cNvPr id="5122"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13829" b="17507"/>
          <a:stretch/>
        </p:blipFill>
        <p:spPr bwMode="auto">
          <a:xfrm>
            <a:off x="20" y="10"/>
            <a:ext cx="9143980" cy="4190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a:xfrm>
            <a:off x="685330" y="5883275"/>
            <a:ext cx="6911006" cy="365125"/>
          </a:xfrm>
        </p:spPr>
        <p:txBody>
          <a:bodyPr vert="horz" lIns="91440" tIns="45720" rIns="91440" bIns="45720" rtlCol="0" anchor="ctr">
            <a:normAutofit/>
          </a:bodyPr>
          <a:lstStyle/>
          <a:p>
            <a:pPr>
              <a:lnSpc>
                <a:spcPct val="90000"/>
              </a:lnSpc>
              <a:spcAft>
                <a:spcPts val="600"/>
              </a:spcAft>
              <a:defRPr/>
            </a:pPr>
            <a:r>
              <a:rPr lang="en-GB" sz="900" kern="1200">
                <a:solidFill>
                  <a:schemeClr val="tx1"/>
                </a:solidFill>
                <a:latin typeface="+mn-lt"/>
                <a:ea typeface="+mn-ea"/>
                <a:cs typeface="+mn-cs"/>
              </a:rPr>
              <a:t>V35 C.Kavanagh / K.Sikand August 2023               </a:t>
            </a:r>
            <a:endParaRPr lang="en-US" sz="900" kern="1200" dirty="0">
              <a:solidFill>
                <a:schemeClr val="tx1"/>
              </a:solidFill>
              <a:latin typeface="+mn-lt"/>
              <a:ea typeface="+mn-ea"/>
              <a:cs typeface="+mn-cs"/>
            </a:endParaRPr>
          </a:p>
        </p:txBody>
      </p:sp>
    </p:spTree>
    <p:extLst>
      <p:ext uri="{BB962C8B-B14F-4D97-AF65-F5344CB8AC3E}">
        <p14:creationId xmlns:p14="http://schemas.microsoft.com/office/powerpoint/2010/main" val="303050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rrowheads="1"/>
          </p:cNvSpPr>
          <p:nvPr>
            <p:ph type="title"/>
          </p:nvPr>
        </p:nvSpPr>
        <p:spPr/>
        <p:txBody>
          <a:bodyPr/>
          <a:lstStyle/>
          <a:p>
            <a:pPr eaLnBrk="1" hangingPunct="1">
              <a:defRPr/>
            </a:pPr>
            <a:r>
              <a:rPr lang="en-GB" dirty="0"/>
              <a:t>Safety Glasses</a:t>
            </a:r>
            <a:endParaRPr lang="en-US" dirty="0"/>
          </a:p>
        </p:txBody>
      </p:sp>
      <p:sp>
        <p:nvSpPr>
          <p:cNvPr id="247811" name="Rectangle 3"/>
          <p:cNvSpPr>
            <a:spLocks noGrp="1" noRot="1" noChangeArrowheads="1"/>
          </p:cNvSpPr>
          <p:nvPr>
            <p:ph idx="1"/>
          </p:nvPr>
        </p:nvSpPr>
        <p:spPr/>
        <p:txBody>
          <a:bodyPr>
            <a:normAutofit fontScale="77500" lnSpcReduction="20000"/>
          </a:bodyPr>
          <a:lstStyle/>
          <a:p>
            <a:pPr marL="812800" indent="-812800" eaLnBrk="1" hangingPunct="1">
              <a:lnSpc>
                <a:spcPct val="80000"/>
              </a:lnSpc>
              <a:buFont typeface="Arial" charset="0"/>
              <a:buNone/>
              <a:defRPr/>
            </a:pPr>
            <a:endParaRPr lang="en-US" sz="1600" dirty="0"/>
          </a:p>
          <a:p>
            <a:pPr marL="812800" indent="-812800" eaLnBrk="1" hangingPunct="1">
              <a:lnSpc>
                <a:spcPct val="80000"/>
              </a:lnSpc>
              <a:buNone/>
              <a:defRPr/>
            </a:pPr>
            <a:r>
              <a:rPr lang="en-US" sz="1600" dirty="0"/>
              <a:t>      It is</a:t>
            </a:r>
            <a:r>
              <a:rPr lang="en-US" sz="1600" b="1" i="1" dirty="0"/>
              <a:t> </a:t>
            </a:r>
            <a:r>
              <a:rPr lang="en-US" sz="1600" b="1" u="sng" dirty="0"/>
              <a:t>mandator</a:t>
            </a:r>
            <a:r>
              <a:rPr lang="en-US" sz="1600" b="1" dirty="0"/>
              <a:t>y</a:t>
            </a:r>
            <a:r>
              <a:rPr lang="en-US" sz="1600" dirty="0"/>
              <a:t> to wear safety glasses/visor:</a:t>
            </a:r>
          </a:p>
          <a:p>
            <a:pPr marL="812800" indent="-812800" eaLnBrk="1" hangingPunct="1">
              <a:lnSpc>
                <a:spcPct val="80000"/>
              </a:lnSpc>
              <a:defRPr/>
            </a:pPr>
            <a:r>
              <a:rPr lang="en-US" sz="1600" dirty="0"/>
              <a:t>                         a) If it is stated in the Risk Assessment.</a:t>
            </a:r>
          </a:p>
          <a:p>
            <a:pPr marL="812800" indent="-812800" eaLnBrk="1" hangingPunct="1">
              <a:lnSpc>
                <a:spcPct val="80000"/>
              </a:lnSpc>
              <a:defRPr/>
            </a:pPr>
            <a:r>
              <a:rPr lang="en-US" sz="1600" dirty="0"/>
              <a:t>                         b) for the use of  liquid Nitrogen.</a:t>
            </a:r>
          </a:p>
          <a:p>
            <a:pPr marL="812800" indent="-812800" eaLnBrk="1" hangingPunct="1">
              <a:lnSpc>
                <a:spcPct val="80000"/>
              </a:lnSpc>
              <a:defRPr/>
            </a:pPr>
            <a:r>
              <a:rPr lang="en-US" sz="1600" dirty="0"/>
              <a:t>                         c) for the use of autoclaves.</a:t>
            </a:r>
          </a:p>
          <a:p>
            <a:pPr marL="812800" indent="-812800" eaLnBrk="1" hangingPunct="1">
              <a:lnSpc>
                <a:spcPct val="80000"/>
              </a:lnSpc>
              <a:defRPr/>
            </a:pPr>
            <a:r>
              <a:rPr lang="en-US" sz="1600" dirty="0"/>
              <a:t>                         d) for the use of chemicals.</a:t>
            </a:r>
            <a:endParaRPr lang="en-GB" sz="1600" dirty="0"/>
          </a:p>
          <a:p>
            <a:pPr marL="812800" indent="-812800" eaLnBrk="1" hangingPunct="1">
              <a:lnSpc>
                <a:spcPct val="80000"/>
              </a:lnSpc>
              <a:defRPr/>
            </a:pPr>
            <a:r>
              <a:rPr lang="en-GB" sz="1600" dirty="0"/>
              <a:t>                         </a:t>
            </a:r>
          </a:p>
          <a:p>
            <a:pPr marL="812800" indent="-812800" eaLnBrk="1" hangingPunct="1">
              <a:lnSpc>
                <a:spcPct val="80000"/>
              </a:lnSpc>
              <a:buNone/>
              <a:defRPr/>
            </a:pPr>
            <a:endParaRPr lang="en-GB" sz="1600" dirty="0"/>
          </a:p>
          <a:p>
            <a:pPr marL="812800" indent="-812800" eaLnBrk="1" hangingPunct="1">
              <a:lnSpc>
                <a:spcPct val="80000"/>
              </a:lnSpc>
              <a:buNone/>
              <a:defRPr/>
            </a:pPr>
            <a:r>
              <a:rPr lang="en-GB" sz="1600" dirty="0"/>
              <a:t>       Everyone will have personal pair ( must stay in lab).</a:t>
            </a:r>
          </a:p>
          <a:p>
            <a:pPr marL="812800" indent="-812800" eaLnBrk="1" hangingPunct="1">
              <a:lnSpc>
                <a:spcPct val="80000"/>
              </a:lnSpc>
              <a:buNone/>
              <a:defRPr/>
            </a:pPr>
            <a:endParaRPr lang="en-GB" sz="1600" dirty="0"/>
          </a:p>
          <a:p>
            <a:pPr marL="812800" indent="-812800" eaLnBrk="1" hangingPunct="1">
              <a:lnSpc>
                <a:spcPct val="80000"/>
              </a:lnSpc>
              <a:buNone/>
              <a:defRPr/>
            </a:pPr>
            <a:r>
              <a:rPr lang="en-GB" sz="1600" dirty="0"/>
              <a:t>       Spares &amp; over spectacles available.</a:t>
            </a:r>
          </a:p>
          <a:p>
            <a:pPr marL="812800" indent="-812800" eaLnBrk="1" hangingPunct="1">
              <a:lnSpc>
                <a:spcPct val="80000"/>
              </a:lnSpc>
              <a:buNone/>
              <a:defRPr/>
            </a:pPr>
            <a:endParaRPr lang="en-GB" sz="1600" dirty="0"/>
          </a:p>
          <a:p>
            <a:pPr marL="812800" indent="-812800" eaLnBrk="1" hangingPunct="1">
              <a:lnSpc>
                <a:spcPct val="80000"/>
              </a:lnSpc>
              <a:buNone/>
              <a:defRPr/>
            </a:pPr>
            <a:r>
              <a:rPr lang="en-GB" sz="1600" dirty="0"/>
              <a:t>       Visitors must follow same procedures.</a:t>
            </a:r>
            <a:endParaRPr lang="en-US" sz="1600" dirty="0"/>
          </a:p>
          <a:p>
            <a:pPr marL="812800" indent="-812800" eaLnBrk="1" hangingPunct="1">
              <a:lnSpc>
                <a:spcPct val="80000"/>
              </a:lnSpc>
              <a:buNone/>
              <a:defRPr/>
            </a:pPr>
            <a:r>
              <a:rPr lang="en-US" sz="1600" dirty="0"/>
              <a:t>                                  </a:t>
            </a:r>
            <a:endParaRPr lang="en-US" sz="1600" b="1" u="sng" dirty="0"/>
          </a:p>
          <a:p>
            <a:pPr marL="812800" indent="-812800" eaLnBrk="1" hangingPunct="1">
              <a:lnSpc>
                <a:spcPct val="80000"/>
              </a:lnSpc>
              <a:defRPr/>
            </a:pPr>
            <a:endParaRPr lang="en-US" sz="1600" dirty="0"/>
          </a:p>
        </p:txBody>
      </p:sp>
      <p:sp>
        <p:nvSpPr>
          <p:cNvPr id="17410" name="Footer Placeholder 4"/>
          <p:cNvSpPr>
            <a:spLocks noGrp="1"/>
          </p:cNvSpPr>
          <p:nvPr>
            <p:ph type="ftr" sz="quarter" idx="11"/>
          </p:nvPr>
        </p:nvSpPr>
        <p:spPr>
          <a:xfrm>
            <a:off x="193638" y="6250164"/>
            <a:ext cx="7618722" cy="365125"/>
          </a:xfrm>
          <a:noFill/>
        </p:spPr>
        <p:txBody>
          <a:bodyPr/>
          <a:lstStyle/>
          <a:p>
            <a:r>
              <a:rPr lang="en-GB"/>
              <a:t>V35 C.Kavanagh / K.Sikand August 2023               </a:t>
            </a:r>
            <a:endParaRPr lang="en-GB" dirty="0"/>
          </a:p>
        </p:txBody>
      </p:sp>
      <p:pic>
        <p:nvPicPr>
          <p:cNvPr id="17413" name="Picture 4" descr="MCj03709100000[1]"/>
          <p:cNvPicPr>
            <a:picLocks noChangeAspect="1" noChangeArrowheads="1"/>
          </p:cNvPicPr>
          <p:nvPr/>
        </p:nvPicPr>
        <p:blipFill>
          <a:blip r:embed="rId2" cstate="print"/>
          <a:srcRect/>
          <a:stretch>
            <a:fillRect/>
          </a:stretch>
        </p:blipFill>
        <p:spPr bwMode="auto">
          <a:xfrm>
            <a:off x="6804025" y="333375"/>
            <a:ext cx="1822450" cy="1150938"/>
          </a:xfrm>
          <a:prstGeom prst="rect">
            <a:avLst/>
          </a:prstGeom>
          <a:noFill/>
          <a:ln w="9525">
            <a:noFill/>
            <a:miter lim="800000"/>
            <a:headEnd/>
            <a:tailEnd/>
          </a:ln>
        </p:spPr>
      </p:pic>
      <p:pic>
        <p:nvPicPr>
          <p:cNvPr id="6" name="Picture 4" descr="MCj02337370000[1]"/>
          <p:cNvPicPr>
            <a:picLocks noChangeAspect="1" noChangeArrowheads="1"/>
          </p:cNvPicPr>
          <p:nvPr/>
        </p:nvPicPr>
        <p:blipFill>
          <a:blip r:embed="rId3" cstate="print"/>
          <a:srcRect/>
          <a:stretch>
            <a:fillRect/>
          </a:stretch>
        </p:blipFill>
        <p:spPr bwMode="auto">
          <a:xfrm>
            <a:off x="6228184" y="4509120"/>
            <a:ext cx="2300288" cy="14128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685331" y="618517"/>
            <a:ext cx="7773338" cy="1596177"/>
          </a:xfrm>
        </p:spPr>
        <p:txBody>
          <a:bodyPr>
            <a:normAutofit/>
          </a:bodyPr>
          <a:lstStyle/>
          <a:p>
            <a:pPr eaLnBrk="1" hangingPunct="1">
              <a:defRPr/>
            </a:pPr>
            <a:r>
              <a:rPr lang="en-GB"/>
              <a:t>Controlling exposure: Biological Safety Cabinet( BSC)</a:t>
            </a:r>
          </a:p>
        </p:txBody>
      </p:sp>
      <p:pic>
        <p:nvPicPr>
          <p:cNvPr id="2050" name="Picture 2" descr="Fume cupboard"/>
          <p:cNvPicPr>
            <a:picLocks noChangeAspect="1" noChangeArrowheads="1"/>
          </p:cNvPicPr>
          <p:nvPr/>
        </p:nvPicPr>
        <p:blipFill rotWithShape="1">
          <a:blip r:embed="rId2">
            <a:extLst>
              <a:ext uri="{28A0092B-C50C-407E-A947-70E740481C1C}">
                <a14:useLocalDpi xmlns:a14="http://schemas.microsoft.com/office/drawing/2010/main" val="0"/>
              </a:ext>
            </a:extLst>
          </a:blip>
          <a:srcRect l="14535" r="51535" b="2"/>
          <a:stretch/>
        </p:blipFill>
        <p:spPr bwMode="auto">
          <a:xfrm>
            <a:off x="685330" y="2505456"/>
            <a:ext cx="2734542" cy="2935224"/>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44035" name="Rectangle 3"/>
          <p:cNvSpPr>
            <a:spLocks noGrp="1" noRot="1" noChangeArrowheads="1"/>
          </p:cNvSpPr>
          <p:nvPr>
            <p:ph idx="1"/>
          </p:nvPr>
        </p:nvSpPr>
        <p:spPr>
          <a:xfrm>
            <a:off x="3628360" y="2367092"/>
            <a:ext cx="4829840" cy="3424107"/>
          </a:xfrm>
        </p:spPr>
        <p:txBody>
          <a:bodyPr>
            <a:normAutofit/>
          </a:bodyPr>
          <a:lstStyle/>
          <a:p>
            <a:pPr eaLnBrk="1" hangingPunct="1">
              <a:lnSpc>
                <a:spcPct val="110000"/>
              </a:lnSpc>
              <a:defRPr/>
            </a:pPr>
            <a:r>
              <a:rPr lang="en-GB" sz="1700"/>
              <a:t> Everyone needs to be familiar with how to   operate them safely.</a:t>
            </a:r>
          </a:p>
          <a:p>
            <a:pPr eaLnBrk="1" hangingPunct="1">
              <a:lnSpc>
                <a:spcPct val="110000"/>
              </a:lnSpc>
              <a:defRPr/>
            </a:pPr>
            <a:r>
              <a:rPr lang="en-GB" sz="1700"/>
              <a:t>They protect you &amp; the work.</a:t>
            </a:r>
          </a:p>
          <a:p>
            <a:pPr eaLnBrk="1" hangingPunct="1">
              <a:lnSpc>
                <a:spcPct val="110000"/>
              </a:lnSpc>
              <a:defRPr/>
            </a:pPr>
            <a:r>
              <a:rPr lang="en-GB" sz="1700"/>
              <a:t>Each individual worker must know how to:</a:t>
            </a:r>
          </a:p>
          <a:p>
            <a:pPr eaLnBrk="1" hangingPunct="1">
              <a:lnSpc>
                <a:spcPct val="110000"/>
              </a:lnSpc>
              <a:buFont typeface="Arial" charset="0"/>
              <a:buNone/>
              <a:defRPr/>
            </a:pPr>
            <a:r>
              <a:rPr lang="en-GB" sz="1700"/>
              <a:t>    Operate a BSC, including the use of UV, understanding the airflow ,how to decontaminate before &amp; after use with  1:50 ChemGene &amp; 70% IMS  &amp; what to do in an emergency.</a:t>
            </a:r>
          </a:p>
        </p:txBody>
      </p:sp>
      <p:sp>
        <p:nvSpPr>
          <p:cNvPr id="20482" name="Footer Placeholder 4"/>
          <p:cNvSpPr>
            <a:spLocks noGrp="1"/>
          </p:cNvSpPr>
          <p:nvPr>
            <p:ph type="ftr" sz="quarter" idx="11"/>
          </p:nvPr>
        </p:nvSpPr>
        <p:spPr>
          <a:xfrm>
            <a:off x="685330" y="5883275"/>
            <a:ext cx="5004665" cy="365125"/>
          </a:xfrm>
        </p:spPr>
        <p:txBody>
          <a:bodyPr>
            <a:normAutofit/>
          </a:bodyPr>
          <a:lstStyle/>
          <a:p>
            <a:pPr>
              <a:spcAft>
                <a:spcPts val="600"/>
              </a:spcAft>
            </a:pPr>
            <a:r>
              <a:rPr lang="en-GB"/>
              <a:t>V35 C.Kavanagh / K.Sikand August 2023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9536" y="4437888"/>
            <a:ext cx="7424928" cy="1116711"/>
          </a:xfrm>
        </p:spPr>
        <p:txBody>
          <a:bodyPr vert="horz" lIns="91440" tIns="45720" rIns="91440" bIns="45720" rtlCol="0" anchor="b">
            <a:normAutofit/>
          </a:bodyPr>
          <a:lstStyle/>
          <a:p>
            <a:r>
              <a:rPr lang="en-US" sz="4800"/>
              <a:t>Aseptic Technique Do’s</a:t>
            </a:r>
          </a:p>
        </p:txBody>
      </p:sp>
      <p:pic>
        <p:nvPicPr>
          <p:cNvPr id="3074"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9782" b="29107"/>
          <a:stretch/>
        </p:blipFill>
        <p:spPr bwMode="auto">
          <a:xfrm>
            <a:off x="20" y="10"/>
            <a:ext cx="9143980" cy="4190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a:xfrm>
            <a:off x="685330" y="5883275"/>
            <a:ext cx="7343054" cy="365125"/>
          </a:xfrm>
        </p:spPr>
        <p:txBody>
          <a:bodyPr vert="horz" lIns="91440" tIns="45720" rIns="91440" bIns="45720" rtlCol="0" anchor="ctr">
            <a:normAutofit/>
          </a:bodyPr>
          <a:lstStyle/>
          <a:p>
            <a:pPr>
              <a:lnSpc>
                <a:spcPct val="90000"/>
              </a:lnSpc>
              <a:spcAft>
                <a:spcPts val="600"/>
              </a:spcAft>
              <a:defRPr/>
            </a:pPr>
            <a:r>
              <a:rPr lang="en-GB" sz="900" kern="1200">
                <a:solidFill>
                  <a:schemeClr val="tx1"/>
                </a:solidFill>
                <a:latin typeface="+mn-lt"/>
                <a:ea typeface="+mn-ea"/>
                <a:cs typeface="+mn-cs"/>
              </a:rPr>
              <a:t>V35 C.Kavanagh / K.Sikand August 2023               </a:t>
            </a:r>
            <a:endParaRPr lang="en-US" sz="900" kern="1200">
              <a:solidFill>
                <a:schemeClr val="tx1"/>
              </a:solidFill>
              <a:latin typeface="+mn-lt"/>
              <a:ea typeface="+mn-ea"/>
              <a:cs typeface="+mn-cs"/>
            </a:endParaRPr>
          </a:p>
        </p:txBody>
      </p:sp>
    </p:spTree>
    <p:extLst>
      <p:ext uri="{BB962C8B-B14F-4D97-AF65-F5344CB8AC3E}">
        <p14:creationId xmlns:p14="http://schemas.microsoft.com/office/powerpoint/2010/main" val="313271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9476" y="4553712"/>
            <a:ext cx="6216024" cy="1096316"/>
          </a:xfrm>
        </p:spPr>
        <p:txBody>
          <a:bodyPr vert="horz" lIns="91440" tIns="45720" rIns="91440" bIns="45720" rtlCol="0" anchor="b">
            <a:normAutofit fontScale="90000"/>
          </a:bodyPr>
          <a:lstStyle/>
          <a:p>
            <a:pPr algn="ctr"/>
            <a:r>
              <a:rPr lang="en-US" sz="3900" kern="1200">
                <a:solidFill>
                  <a:schemeClr val="accent1"/>
                </a:solidFill>
                <a:latin typeface="+mj-lt"/>
                <a:ea typeface="+mj-ea"/>
                <a:cs typeface="+mj-cs"/>
              </a:rPr>
              <a:t>Aseptic Technique – Don’ts</a:t>
            </a:r>
          </a:p>
        </p:txBody>
      </p:sp>
      <p:pic>
        <p:nvPicPr>
          <p:cNvPr id="1026"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32813" r="2" b="23073"/>
          <a:stretch/>
        </p:blipFill>
        <p:spPr bwMode="auto">
          <a:xfrm>
            <a:off x="739476" y="1384642"/>
            <a:ext cx="6216024" cy="284903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a:xfrm>
            <a:off x="508000" y="6352651"/>
            <a:ext cx="4723209" cy="365125"/>
          </a:xfrm>
        </p:spPr>
        <p:txBody>
          <a:bodyPr vert="horz" lIns="91440" tIns="45720" rIns="91440" bIns="45720" rtlCol="0" anchor="ctr">
            <a:normAutofit/>
          </a:bodyPr>
          <a:lstStyle/>
          <a:p>
            <a:pPr defTabSz="914400">
              <a:spcAft>
                <a:spcPts val="600"/>
              </a:spcAft>
              <a:defRPr/>
            </a:pPr>
            <a:r>
              <a:rPr lang="en-GB" kern="1200">
                <a:solidFill>
                  <a:schemeClr val="tx1">
                    <a:tint val="75000"/>
                  </a:schemeClr>
                </a:solidFill>
                <a:latin typeface="+mn-lt"/>
                <a:ea typeface="+mn-ea"/>
                <a:cs typeface="+mn-cs"/>
              </a:rPr>
              <a:t>V35 C.Kavanagh / K.Sikand August 2023               </a:t>
            </a:r>
            <a:endParaRPr lang="en-US" kern="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272704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77786" y="1358901"/>
            <a:ext cx="2780883" cy="2730498"/>
          </a:xfrm>
        </p:spPr>
        <p:txBody>
          <a:bodyPr vert="horz" lIns="91440" tIns="45720" rIns="91440" bIns="45720" rtlCol="0" anchor="b">
            <a:normAutofit/>
          </a:bodyPr>
          <a:lstStyle/>
          <a:p>
            <a:r>
              <a:rPr lang="en-US" sz="4800"/>
              <a:t>Correct Use of a BSC??</a:t>
            </a:r>
          </a:p>
        </p:txBody>
      </p:sp>
      <p:pic>
        <p:nvPicPr>
          <p:cNvPr id="1026"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2346" r="6464"/>
          <a:stretch/>
        </p:blipFill>
        <p:spPr bwMode="auto">
          <a:xfrm>
            <a:off x="6645" y="10"/>
            <a:ext cx="5221914"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a:xfrm>
            <a:off x="685800" y="5883275"/>
            <a:ext cx="6334472" cy="365125"/>
          </a:xfrm>
        </p:spPr>
        <p:txBody>
          <a:bodyPr vert="horz" lIns="91440" tIns="45720" rIns="91440" bIns="45720" rtlCol="0" anchor="ctr">
            <a:normAutofit/>
          </a:bodyPr>
          <a:lstStyle/>
          <a:p>
            <a:pPr>
              <a:lnSpc>
                <a:spcPct val="90000"/>
              </a:lnSpc>
              <a:spcAft>
                <a:spcPts val="600"/>
              </a:spcAft>
              <a:defRPr/>
            </a:pPr>
            <a:r>
              <a:rPr lang="en-GB" sz="900" kern="1200">
                <a:solidFill>
                  <a:srgbClr val="FFFFFF"/>
                </a:solidFill>
                <a:latin typeface="+mn-lt"/>
                <a:ea typeface="+mn-ea"/>
                <a:cs typeface="+mn-cs"/>
              </a:rPr>
              <a:t>V35 C.Kavanagh / K.Sikand August 2023               </a:t>
            </a:r>
            <a:endParaRPr lang="en-US" sz="900" kern="1200" dirty="0">
              <a:solidFill>
                <a:srgbClr val="FFFFFF"/>
              </a:solidFill>
              <a:latin typeface="+mn-lt"/>
              <a:ea typeface="+mn-ea"/>
              <a:cs typeface="+mn-cs"/>
            </a:endParaRPr>
          </a:p>
        </p:txBody>
      </p:sp>
    </p:spTree>
    <p:extLst>
      <p:ext uri="{BB962C8B-B14F-4D97-AF65-F5344CB8AC3E}">
        <p14:creationId xmlns:p14="http://schemas.microsoft.com/office/powerpoint/2010/main" val="187577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1FBC03EB-862D-4D76-86C8-D46EA6870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9" name="Picture 2">
            <a:extLst>
              <a:ext uri="{FF2B5EF4-FFF2-40B4-BE49-F238E27FC236}">
                <a16:creationId xmlns:a16="http://schemas.microsoft.com/office/drawing/2014/main" id="{BF5AF27D-8968-4026-A0D7-F3C1095D8C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mclt2\AppData\Local\Microsoft\Windows\Temporary Internet Files\Content.IE5\I21GP2VQ\230px-SalmonellaNIAID[1].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2598" y="2159218"/>
            <a:ext cx="2996694" cy="2514617"/>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2061" name="Picture 2060">
            <a:extLst>
              <a:ext uri="{FF2B5EF4-FFF2-40B4-BE49-F238E27FC236}">
                <a16:creationId xmlns:a16="http://schemas.microsoft.com/office/drawing/2014/main" id="{71C00582-EE13-4000-838D-ABBF1D2B483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Footer Placeholder 4"/>
          <p:cNvSpPr>
            <a:spLocks noGrp="1"/>
          </p:cNvSpPr>
          <p:nvPr>
            <p:ph type="ftr" sz="quarter" idx="11"/>
          </p:nvPr>
        </p:nvSpPr>
        <p:spPr>
          <a:xfrm>
            <a:off x="685330" y="6263640"/>
            <a:ext cx="5004665" cy="365125"/>
          </a:xfrm>
        </p:spPr>
        <p:txBody>
          <a:bodyPr>
            <a:normAutofit/>
          </a:bodyPr>
          <a:lstStyle/>
          <a:p>
            <a:pPr>
              <a:spcAft>
                <a:spcPts val="600"/>
              </a:spcAft>
              <a:defRPr/>
            </a:pPr>
            <a:r>
              <a:rPr lang="en-GB"/>
              <a:t>V35 C.Kavanagh / K.Sikand August 2023               </a:t>
            </a:r>
          </a:p>
        </p:txBody>
      </p:sp>
      <p:sp>
        <p:nvSpPr>
          <p:cNvPr id="3" name="Content Placeholder 2"/>
          <p:cNvSpPr>
            <a:spLocks noGrp="1"/>
          </p:cNvSpPr>
          <p:nvPr>
            <p:ph idx="1"/>
          </p:nvPr>
        </p:nvSpPr>
        <p:spPr>
          <a:xfrm>
            <a:off x="3961890" y="2367092"/>
            <a:ext cx="4391561" cy="3847444"/>
          </a:xfrm>
        </p:spPr>
        <p:txBody>
          <a:bodyPr>
            <a:normAutofit/>
          </a:bodyPr>
          <a:lstStyle/>
          <a:p>
            <a:r>
              <a:rPr lang="en-GB"/>
              <a:t>Identify it, deal with it, report it.</a:t>
            </a:r>
          </a:p>
          <a:p>
            <a:r>
              <a:rPr lang="en-GB"/>
              <a:t>Discuss with lab leader/lab manager</a:t>
            </a:r>
          </a:p>
          <a:p>
            <a:r>
              <a:rPr lang="en-GB"/>
              <a:t>Complete contamination  record Form</a:t>
            </a:r>
          </a:p>
          <a:p>
            <a:r>
              <a:rPr lang="en-GB"/>
              <a:t>Follow instructions for how to deal with contamination and identify the cause.</a:t>
            </a:r>
          </a:p>
          <a:p>
            <a:endParaRPr lang="en-GB"/>
          </a:p>
          <a:p>
            <a:endParaRPr lang="en-GB">
              <a:latin typeface="Candara" panose="020E0502030303020204" pitchFamily="34" charset="0"/>
            </a:endParaRPr>
          </a:p>
          <a:p>
            <a:endParaRPr lang="en-GB"/>
          </a:p>
        </p:txBody>
      </p:sp>
      <p:sp>
        <p:nvSpPr>
          <p:cNvPr id="2" name="Title 1"/>
          <p:cNvSpPr>
            <a:spLocks noGrp="1"/>
          </p:cNvSpPr>
          <p:nvPr>
            <p:ph type="title"/>
          </p:nvPr>
        </p:nvSpPr>
        <p:spPr>
          <a:xfrm>
            <a:off x="3961890" y="618517"/>
            <a:ext cx="4391562" cy="1596177"/>
          </a:xfrm>
        </p:spPr>
        <p:txBody>
          <a:bodyPr>
            <a:normAutofit/>
          </a:bodyPr>
          <a:lstStyle/>
          <a:p>
            <a:r>
              <a:rPr lang="en-GB"/>
              <a:t>Dealing with cell culture  Contamination</a:t>
            </a:r>
          </a:p>
        </p:txBody>
      </p:sp>
    </p:spTree>
    <p:extLst>
      <p:ext uri="{BB962C8B-B14F-4D97-AF65-F5344CB8AC3E}">
        <p14:creationId xmlns:p14="http://schemas.microsoft.com/office/powerpoint/2010/main" val="339387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9" name="Rectangle 9">
            <a:extLst>
              <a:ext uri="{FF2B5EF4-FFF2-40B4-BE49-F238E27FC236}">
                <a16:creationId xmlns:a16="http://schemas.microsoft.com/office/drawing/2014/main" id="{1295ED52-E90A-465D-88C0-893C6EF48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2921021B-E928-4355-9554-162D5B68A1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Microscope slide">
            <a:extLst>
              <a:ext uri="{FF2B5EF4-FFF2-40B4-BE49-F238E27FC236}">
                <a16:creationId xmlns:a16="http://schemas.microsoft.com/office/drawing/2014/main" id="{088116F0-8228-684C-4026-2FCA04303B0E}"/>
              </a:ext>
            </a:extLst>
          </p:cNvPr>
          <p:cNvPicPr>
            <a:picLocks noChangeAspect="1"/>
          </p:cNvPicPr>
          <p:nvPr/>
        </p:nvPicPr>
        <p:blipFill rotWithShape="1">
          <a:blip r:embed="rId3"/>
          <a:srcRect l="17682" r="52603" b="-1"/>
          <a:stretch/>
        </p:blipFill>
        <p:spPr>
          <a:xfrm>
            <a:off x="20" y="10"/>
            <a:ext cx="3052896" cy="6857990"/>
          </a:xfrm>
          <a:prstGeom prst="rect">
            <a:avLst/>
          </a:prstGeom>
        </p:spPr>
      </p:pic>
      <p:pic>
        <p:nvPicPr>
          <p:cNvPr id="14" name="Picture 13">
            <a:extLst>
              <a:ext uri="{FF2B5EF4-FFF2-40B4-BE49-F238E27FC236}">
                <a16:creationId xmlns:a16="http://schemas.microsoft.com/office/drawing/2014/main" id="{0C98F1ED-E15E-4A4F-A33F-1F14053F6F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title"/>
          </p:nvPr>
        </p:nvSpPr>
        <p:spPr>
          <a:xfrm>
            <a:off x="3348787" y="618517"/>
            <a:ext cx="5004665" cy="1596177"/>
          </a:xfrm>
        </p:spPr>
        <p:txBody>
          <a:bodyPr>
            <a:normAutofit/>
          </a:bodyPr>
          <a:lstStyle/>
          <a:p>
            <a:r>
              <a:rPr lang="en-GB" sz="3300"/>
              <a:t>Mycoplasma Contamination/Testing</a:t>
            </a:r>
          </a:p>
        </p:txBody>
      </p:sp>
      <p:sp>
        <p:nvSpPr>
          <p:cNvPr id="2" name="Content Placeholder 1"/>
          <p:cNvSpPr>
            <a:spLocks noGrp="1"/>
          </p:cNvSpPr>
          <p:nvPr>
            <p:ph idx="1"/>
          </p:nvPr>
        </p:nvSpPr>
        <p:spPr>
          <a:xfrm>
            <a:off x="3348786" y="2367092"/>
            <a:ext cx="5004665" cy="3424107"/>
          </a:xfrm>
        </p:spPr>
        <p:txBody>
          <a:bodyPr>
            <a:normAutofit fontScale="92500" lnSpcReduction="10000"/>
          </a:bodyPr>
          <a:lstStyle/>
          <a:p>
            <a:pPr>
              <a:lnSpc>
                <a:spcPct val="110000"/>
              </a:lnSpc>
              <a:buFont typeface="Wingdings" panose="05000000000000000000" pitchFamily="2" charset="2"/>
              <a:buChar char="v"/>
            </a:pPr>
            <a:r>
              <a:rPr lang="en-GB" sz="1400" dirty="0">
                <a:latin typeface="Candara" panose="020E0502030303020204" pitchFamily="34" charset="0"/>
              </a:rPr>
              <a:t>Unique type of </a:t>
            </a:r>
            <a:r>
              <a:rPr lang="en-GB" sz="1400" dirty="0" err="1">
                <a:latin typeface="Candara" panose="020E0502030303020204" pitchFamily="34" charset="0"/>
              </a:rPr>
              <a:t>microrganism</a:t>
            </a:r>
            <a:r>
              <a:rPr lang="en-GB" sz="1400" dirty="0">
                <a:latin typeface="Candara" panose="020E0502030303020204" pitchFamily="34" charset="0"/>
              </a:rPr>
              <a:t>. Contamination with mycoplasma cannot be visualised by the naked eye or light microscopy. They do not produce turbid growth associated with biological or fungal contamination. Morphological cellular changes &amp; growth rates of cell culture can be minimal or unapparent. Compromises results</a:t>
            </a:r>
          </a:p>
          <a:p>
            <a:pPr>
              <a:lnSpc>
                <a:spcPct val="110000"/>
              </a:lnSpc>
              <a:buFont typeface="Wingdings" panose="05000000000000000000" pitchFamily="2" charset="2"/>
              <a:buChar char="v"/>
            </a:pPr>
            <a:r>
              <a:rPr lang="en-GB" sz="1400" dirty="0">
                <a:latin typeface="Candara" panose="020E0502030303020204" pitchFamily="34" charset="0"/>
              </a:rPr>
              <a:t> Can mean lock down of a laboratory to contain it.</a:t>
            </a:r>
          </a:p>
          <a:p>
            <a:pPr>
              <a:lnSpc>
                <a:spcPct val="110000"/>
              </a:lnSpc>
              <a:buFont typeface="Wingdings" panose="05000000000000000000" pitchFamily="2" charset="2"/>
              <a:buChar char="v"/>
            </a:pPr>
            <a:r>
              <a:rPr lang="en-GB" sz="1400" dirty="0">
                <a:latin typeface="Candara" panose="020E0502030303020204" pitchFamily="34" charset="0"/>
              </a:rPr>
              <a:t>Important to purchase screened material or quarantine until checked.</a:t>
            </a:r>
          </a:p>
          <a:p>
            <a:pPr marL="0" indent="0">
              <a:lnSpc>
                <a:spcPct val="110000"/>
              </a:lnSpc>
              <a:buNone/>
            </a:pPr>
            <a:endParaRPr lang="en-GB" sz="1400" dirty="0">
              <a:latin typeface="Candara" panose="020E0502030303020204" pitchFamily="34" charset="0"/>
            </a:endParaRPr>
          </a:p>
          <a:p>
            <a:pPr>
              <a:lnSpc>
                <a:spcPct val="110000"/>
              </a:lnSpc>
              <a:buFont typeface="Wingdings" panose="05000000000000000000" pitchFamily="2" charset="2"/>
              <a:buChar char="v"/>
            </a:pPr>
            <a:r>
              <a:rPr lang="en-GB" sz="1400" dirty="0">
                <a:latin typeface="Candara" panose="020E0502030303020204" pitchFamily="34" charset="0"/>
              </a:rPr>
              <a:t>We perform regular Testing for mycoplasma infections – Internal  ( PCR) and External </a:t>
            </a:r>
          </a:p>
          <a:p>
            <a:pPr>
              <a:lnSpc>
                <a:spcPct val="110000"/>
              </a:lnSpc>
            </a:pPr>
            <a:endParaRPr lang="en-GB" sz="1400" dirty="0"/>
          </a:p>
        </p:txBody>
      </p:sp>
      <p:cxnSp>
        <p:nvCxnSpPr>
          <p:cNvPr id="16" name="Straight Connector 15">
            <a:extLst>
              <a:ext uri="{FF2B5EF4-FFF2-40B4-BE49-F238E27FC236}">
                <a16:creationId xmlns:a16="http://schemas.microsoft.com/office/drawing/2014/main" id="{2971C7DD-6CA4-4C72-AB0A-8DE10B6136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55679"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3348786" y="5883275"/>
            <a:ext cx="3688998" cy="365125"/>
          </a:xfrm>
        </p:spPr>
        <p:txBody>
          <a:bodyPr>
            <a:normAutofit/>
          </a:bodyPr>
          <a:lstStyle/>
          <a:p>
            <a:pPr>
              <a:spcAft>
                <a:spcPts val="600"/>
              </a:spcAft>
              <a:defRPr/>
            </a:pPr>
            <a:r>
              <a:rPr lang="en-GB"/>
              <a:t>V35 C.Kavanagh / K.Sikand August 2023               </a:t>
            </a:r>
          </a:p>
        </p:txBody>
      </p:sp>
    </p:spTree>
    <p:extLst>
      <p:ext uri="{BB962C8B-B14F-4D97-AF65-F5344CB8AC3E}">
        <p14:creationId xmlns:p14="http://schemas.microsoft.com/office/powerpoint/2010/main" val="13471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242703" name="Rectangle 242695">
            <a:extLst>
              <a:ext uri="{FF2B5EF4-FFF2-40B4-BE49-F238E27FC236}">
                <a16:creationId xmlns:a16="http://schemas.microsoft.com/office/drawing/2014/main" id="{1295ED52-E90A-465D-88C0-893C6EF48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2704" name="Picture 2">
            <a:extLst>
              <a:ext uri="{FF2B5EF4-FFF2-40B4-BE49-F238E27FC236}">
                <a16:creationId xmlns:a16="http://schemas.microsoft.com/office/drawing/2014/main" id="{2921021B-E928-4355-9554-162D5B68A1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4FF500FF-2BDA-4B6C-8F31-9B0F1A287C3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367" r="25982"/>
          <a:stretch/>
        </p:blipFill>
        <p:spPr bwMode="auto">
          <a:xfrm>
            <a:off x="20" y="10"/>
            <a:ext cx="3052896"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2705" name="Picture 242699">
            <a:extLst>
              <a:ext uri="{FF2B5EF4-FFF2-40B4-BE49-F238E27FC236}">
                <a16:creationId xmlns:a16="http://schemas.microsoft.com/office/drawing/2014/main" id="{0C98F1ED-E15E-4A4F-A33F-1F14053F6F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42690" name="Rectangle 2"/>
          <p:cNvSpPr>
            <a:spLocks noGrp="1" noRot="1" noChangeArrowheads="1"/>
          </p:cNvSpPr>
          <p:nvPr>
            <p:ph type="title"/>
          </p:nvPr>
        </p:nvSpPr>
        <p:spPr>
          <a:xfrm>
            <a:off x="3348787" y="260648"/>
            <a:ext cx="5004665" cy="864096"/>
          </a:xfrm>
        </p:spPr>
        <p:txBody>
          <a:bodyPr>
            <a:normAutofit fontScale="90000"/>
          </a:bodyPr>
          <a:lstStyle/>
          <a:p>
            <a:pPr eaLnBrk="1" hangingPunct="1">
              <a:defRPr/>
            </a:pPr>
            <a:br>
              <a:rPr lang="en-GB" dirty="0"/>
            </a:br>
            <a:r>
              <a:rPr lang="en-GB" dirty="0"/>
              <a:t>Experimental Work</a:t>
            </a:r>
          </a:p>
        </p:txBody>
      </p:sp>
      <p:sp>
        <p:nvSpPr>
          <p:cNvPr id="242691" name="Rectangle 3"/>
          <p:cNvSpPr>
            <a:spLocks noGrp="1" noRot="1" noChangeArrowheads="1"/>
          </p:cNvSpPr>
          <p:nvPr>
            <p:ph idx="1"/>
          </p:nvPr>
        </p:nvSpPr>
        <p:spPr>
          <a:xfrm>
            <a:off x="3348786" y="1268760"/>
            <a:ext cx="5004665" cy="4522439"/>
          </a:xfrm>
        </p:spPr>
        <p:txBody>
          <a:bodyPr>
            <a:normAutofit/>
          </a:bodyPr>
          <a:lstStyle/>
          <a:p>
            <a:pPr eaLnBrk="1" hangingPunct="1">
              <a:lnSpc>
                <a:spcPct val="110000"/>
              </a:lnSpc>
              <a:buFont typeface="Arial" charset="0"/>
              <a:buNone/>
              <a:defRPr/>
            </a:pPr>
            <a:r>
              <a:rPr lang="en-GB" sz="1000" dirty="0"/>
              <a:t>     </a:t>
            </a:r>
            <a:r>
              <a:rPr lang="en-GB" sz="1000" b="1" dirty="0"/>
              <a:t>Laboratory Books</a:t>
            </a:r>
          </a:p>
          <a:p>
            <a:pPr eaLnBrk="1" hangingPunct="1">
              <a:lnSpc>
                <a:spcPct val="110000"/>
              </a:lnSpc>
              <a:defRPr/>
            </a:pPr>
            <a:r>
              <a:rPr lang="en-GB" sz="1000" dirty="0"/>
              <a:t>It is recommended that  all experimental work should be recorded in a laboratory notebook . Obtain from supervisor.</a:t>
            </a:r>
          </a:p>
          <a:p>
            <a:pPr eaLnBrk="1" hangingPunct="1">
              <a:lnSpc>
                <a:spcPct val="110000"/>
              </a:lnSpc>
              <a:buFont typeface="Arial" charset="0"/>
              <a:buNone/>
              <a:defRPr/>
            </a:pPr>
            <a:r>
              <a:rPr lang="en-GB" sz="1000" b="1" dirty="0"/>
              <a:t>    Equipment</a:t>
            </a:r>
          </a:p>
          <a:p>
            <a:pPr eaLnBrk="1" hangingPunct="1">
              <a:lnSpc>
                <a:spcPct val="110000"/>
              </a:lnSpc>
              <a:defRPr/>
            </a:pPr>
            <a:r>
              <a:rPr lang="en-GB" sz="1000" i="1" dirty="0"/>
              <a:t>Under Provision and Use of Work Equipment Regulations </a:t>
            </a:r>
            <a:r>
              <a:rPr lang="en-GB" sz="1000" b="1" i="1" dirty="0"/>
              <a:t>( PUWER)  </a:t>
            </a:r>
            <a:r>
              <a:rPr lang="en-GB" sz="1000" dirty="0"/>
              <a:t>each piece of work equipment must have a Risk Assessment, an SOP and users must receive adequate training to use it. This must be recorded. You must receive training to use equipment .</a:t>
            </a:r>
          </a:p>
          <a:p>
            <a:pPr eaLnBrk="1" hangingPunct="1">
              <a:lnSpc>
                <a:spcPct val="110000"/>
              </a:lnSpc>
              <a:defRPr/>
            </a:pPr>
            <a:r>
              <a:rPr lang="en-GB" sz="1000" dirty="0"/>
              <a:t>If you wish to use a piece of equipment you must read the relevant documentation , receive the training or ask someone to use it for you &amp; enquire about receiving training.</a:t>
            </a:r>
          </a:p>
          <a:p>
            <a:pPr eaLnBrk="1" hangingPunct="1">
              <a:lnSpc>
                <a:spcPct val="110000"/>
              </a:lnSpc>
              <a:defRPr/>
            </a:pPr>
            <a:r>
              <a:rPr lang="en-GB" sz="1000" dirty="0"/>
              <a:t>Responsibility for key pieces of equipment will be divided between all lab users. This will involve ensuring all monthly maintenance &amp; cleaning is performed on the piece of equipment &amp; any problems reported &amp; dealt with.</a:t>
            </a:r>
          </a:p>
          <a:p>
            <a:pPr eaLnBrk="1" hangingPunct="1">
              <a:lnSpc>
                <a:spcPct val="110000"/>
              </a:lnSpc>
              <a:defRPr/>
            </a:pPr>
            <a:r>
              <a:rPr lang="en-GB" sz="1000" dirty="0"/>
              <a:t>All Equipment Maintenance must be recorded on the Housekeeping sheets outside each laboratory.</a:t>
            </a:r>
          </a:p>
          <a:p>
            <a:pPr eaLnBrk="1" hangingPunct="1">
              <a:lnSpc>
                <a:spcPct val="110000"/>
              </a:lnSpc>
              <a:defRPr/>
            </a:pPr>
            <a:r>
              <a:rPr lang="en-GB" sz="1000" dirty="0"/>
              <a:t> Equipment Failure - If a piece of equipment fails while being used, report it immediately to the lab manager/responsible person.. </a:t>
            </a:r>
          </a:p>
          <a:p>
            <a:pPr eaLnBrk="1" hangingPunct="1">
              <a:lnSpc>
                <a:spcPct val="110000"/>
              </a:lnSpc>
              <a:defRPr/>
            </a:pPr>
            <a:endParaRPr lang="en-GB" sz="800" dirty="0"/>
          </a:p>
          <a:p>
            <a:pPr eaLnBrk="1" hangingPunct="1">
              <a:lnSpc>
                <a:spcPct val="110000"/>
              </a:lnSpc>
              <a:buFont typeface="Arial" charset="0"/>
              <a:buNone/>
              <a:defRPr/>
            </a:pPr>
            <a:endParaRPr lang="en-GB" sz="800" dirty="0"/>
          </a:p>
          <a:p>
            <a:pPr eaLnBrk="1" hangingPunct="1">
              <a:lnSpc>
                <a:spcPct val="110000"/>
              </a:lnSpc>
              <a:defRPr/>
            </a:pPr>
            <a:endParaRPr lang="en-GB" sz="800" dirty="0"/>
          </a:p>
          <a:p>
            <a:pPr eaLnBrk="1" hangingPunct="1">
              <a:lnSpc>
                <a:spcPct val="110000"/>
              </a:lnSpc>
              <a:defRPr/>
            </a:pPr>
            <a:endParaRPr lang="en-GB" sz="800" dirty="0"/>
          </a:p>
          <a:p>
            <a:pPr eaLnBrk="1" hangingPunct="1">
              <a:lnSpc>
                <a:spcPct val="110000"/>
              </a:lnSpc>
              <a:defRPr/>
            </a:pPr>
            <a:endParaRPr lang="en-GB" sz="800" dirty="0"/>
          </a:p>
        </p:txBody>
      </p:sp>
      <p:cxnSp>
        <p:nvCxnSpPr>
          <p:cNvPr id="242702" name="Straight Connector 242701">
            <a:extLst>
              <a:ext uri="{FF2B5EF4-FFF2-40B4-BE49-F238E27FC236}">
                <a16:creationId xmlns:a16="http://schemas.microsoft.com/office/drawing/2014/main" id="{2971C7DD-6CA4-4C72-AB0A-8DE10B6136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55679"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
        <p:nvSpPr>
          <p:cNvPr id="22530" name="Footer Placeholder 4"/>
          <p:cNvSpPr>
            <a:spLocks noGrp="1"/>
          </p:cNvSpPr>
          <p:nvPr>
            <p:ph type="ftr" sz="quarter" idx="11"/>
          </p:nvPr>
        </p:nvSpPr>
        <p:spPr>
          <a:xfrm>
            <a:off x="3348786" y="5883275"/>
            <a:ext cx="3688998" cy="365125"/>
          </a:xfrm>
        </p:spPr>
        <p:txBody>
          <a:bodyPr>
            <a:normAutofit/>
          </a:bodyPr>
          <a:lstStyle/>
          <a:p>
            <a:pPr>
              <a:spcAft>
                <a:spcPts val="600"/>
              </a:spcAft>
            </a:pPr>
            <a:r>
              <a:rPr lang="en-GB"/>
              <a:t>V35 C.Kavanagh / K.Sikand August 2023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1033" name="Picture 9" descr="C:\Users\mmclt2\AppData\Local\Microsoft\Windows\Temporary Internet Files\Content.IE5\MZQ5XA4Y\240px-Blood_test[1].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2598" y="1393758"/>
            <a:ext cx="2996694" cy="4045536"/>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238594" name="Rectangle 2"/>
          <p:cNvSpPr>
            <a:spLocks noGrp="1" noRot="1" noChangeArrowheads="1"/>
          </p:cNvSpPr>
          <p:nvPr>
            <p:ph type="title"/>
          </p:nvPr>
        </p:nvSpPr>
        <p:spPr>
          <a:xfrm>
            <a:off x="3961890" y="618517"/>
            <a:ext cx="4391562" cy="938275"/>
          </a:xfrm>
        </p:spPr>
        <p:txBody>
          <a:bodyPr>
            <a:normAutofit/>
          </a:bodyPr>
          <a:lstStyle/>
          <a:p>
            <a:pPr eaLnBrk="1" hangingPunct="1">
              <a:defRPr/>
            </a:pPr>
            <a:r>
              <a:rPr lang="en-GB" sz="2000" dirty="0"/>
              <a:t>Working in the CBE…</a:t>
            </a:r>
            <a:endParaRPr lang="en-US" sz="2000" dirty="0"/>
          </a:p>
        </p:txBody>
      </p:sp>
      <p:sp>
        <p:nvSpPr>
          <p:cNvPr id="238595" name="Rectangle 3"/>
          <p:cNvSpPr>
            <a:spLocks noGrp="1" noRot="1" noChangeArrowheads="1"/>
          </p:cNvSpPr>
          <p:nvPr>
            <p:ph idx="1"/>
          </p:nvPr>
        </p:nvSpPr>
        <p:spPr>
          <a:xfrm>
            <a:off x="3961890" y="1484784"/>
            <a:ext cx="4391561" cy="4729752"/>
          </a:xfrm>
        </p:spPr>
        <p:txBody>
          <a:bodyPr>
            <a:normAutofit fontScale="85000" lnSpcReduction="20000"/>
          </a:bodyPr>
          <a:lstStyle/>
          <a:p>
            <a:pPr eaLnBrk="1" hangingPunct="1">
              <a:lnSpc>
                <a:spcPct val="110000"/>
              </a:lnSpc>
              <a:defRPr/>
            </a:pPr>
            <a:endParaRPr lang="en-GB" sz="700" dirty="0"/>
          </a:p>
          <a:p>
            <a:pPr eaLnBrk="1" hangingPunct="1">
              <a:lnSpc>
                <a:spcPct val="110000"/>
              </a:lnSpc>
              <a:defRPr/>
            </a:pPr>
            <a:endParaRPr lang="en-GB" sz="700" dirty="0"/>
          </a:p>
          <a:p>
            <a:pPr eaLnBrk="1" hangingPunct="1">
              <a:lnSpc>
                <a:spcPct val="110000"/>
              </a:lnSpc>
              <a:buFont typeface="Arial" charset="0"/>
              <a:buNone/>
              <a:defRPr/>
            </a:pPr>
            <a:r>
              <a:rPr lang="en-GB" sz="1400" b="1" dirty="0"/>
              <a:t>Labelling</a:t>
            </a:r>
          </a:p>
          <a:p>
            <a:pPr eaLnBrk="1" hangingPunct="1">
              <a:lnSpc>
                <a:spcPct val="110000"/>
              </a:lnSpc>
              <a:buFont typeface="Arial" charset="0"/>
              <a:buNone/>
              <a:defRPr/>
            </a:pPr>
            <a:endParaRPr lang="en-GB" sz="1400" dirty="0"/>
          </a:p>
          <a:p>
            <a:pPr eaLnBrk="1" hangingPunct="1">
              <a:lnSpc>
                <a:spcPct val="110000"/>
              </a:lnSpc>
              <a:buFont typeface="Arial" charset="0"/>
              <a:buNone/>
              <a:defRPr/>
            </a:pPr>
            <a:r>
              <a:rPr lang="en-GB" sz="1400" dirty="0"/>
              <a:t>LABEL EVERYTHING!!!!!!!!</a:t>
            </a:r>
          </a:p>
          <a:p>
            <a:pPr eaLnBrk="1" hangingPunct="1">
              <a:lnSpc>
                <a:spcPct val="110000"/>
              </a:lnSpc>
              <a:buFont typeface="Arial" charset="0"/>
              <a:buNone/>
              <a:defRPr/>
            </a:pPr>
            <a:endParaRPr lang="en-GB" sz="1400" dirty="0"/>
          </a:p>
          <a:p>
            <a:pPr eaLnBrk="1" hangingPunct="1">
              <a:lnSpc>
                <a:spcPct val="110000"/>
              </a:lnSpc>
              <a:defRPr/>
            </a:pPr>
            <a:r>
              <a:rPr lang="en-GB" sz="1400" dirty="0"/>
              <a:t>Labelling  - : identity, preparation date, expiry date, hazard warnings, initials of worker &amp; storage conditions.</a:t>
            </a:r>
          </a:p>
          <a:p>
            <a:pPr eaLnBrk="1" hangingPunct="1">
              <a:lnSpc>
                <a:spcPct val="110000"/>
              </a:lnSpc>
              <a:defRPr/>
            </a:pPr>
            <a:r>
              <a:rPr lang="en-GB" sz="1400" dirty="0"/>
              <a:t>Labels should be legible, old labels should be removed &amp; labels should never be altered.</a:t>
            </a:r>
          </a:p>
          <a:p>
            <a:pPr eaLnBrk="1" hangingPunct="1">
              <a:lnSpc>
                <a:spcPct val="110000"/>
              </a:lnSpc>
              <a:defRPr/>
            </a:pPr>
            <a:r>
              <a:rPr lang="en-GB" sz="1400" dirty="0"/>
              <a:t>Unlabelled items should be disposed of ( Should be handled as though highly hazardous).</a:t>
            </a:r>
          </a:p>
          <a:p>
            <a:pPr eaLnBrk="1" hangingPunct="1">
              <a:lnSpc>
                <a:spcPct val="110000"/>
              </a:lnSpc>
              <a:defRPr/>
            </a:pPr>
            <a:r>
              <a:rPr lang="en-GB" sz="1400" dirty="0"/>
              <a:t>Once Opened, reagents should be labelled as such &amp; disposed of appropriately when finished with. </a:t>
            </a:r>
          </a:p>
          <a:p>
            <a:pPr eaLnBrk="1" hangingPunct="1">
              <a:lnSpc>
                <a:spcPct val="110000"/>
              </a:lnSpc>
              <a:defRPr/>
            </a:pPr>
            <a:endParaRPr lang="en-GB" sz="1400" dirty="0"/>
          </a:p>
          <a:p>
            <a:pPr>
              <a:lnSpc>
                <a:spcPct val="110000"/>
              </a:lnSpc>
              <a:defRPr/>
            </a:pPr>
            <a:r>
              <a:rPr lang="en-GB" sz="1400" dirty="0"/>
              <a:t>Where possible </a:t>
            </a:r>
            <a:r>
              <a:rPr lang="en-GB" sz="1400" dirty="0" err="1"/>
              <a:t>theRE</a:t>
            </a:r>
            <a:r>
              <a:rPr lang="en-GB" sz="1400" dirty="0"/>
              <a:t> should be segregation of work. </a:t>
            </a:r>
          </a:p>
          <a:p>
            <a:pPr eaLnBrk="1" hangingPunct="1">
              <a:lnSpc>
                <a:spcPct val="110000"/>
              </a:lnSpc>
              <a:defRPr/>
            </a:pPr>
            <a:endParaRPr lang="en-GB" sz="700" dirty="0"/>
          </a:p>
          <a:p>
            <a:pPr eaLnBrk="1" hangingPunct="1">
              <a:lnSpc>
                <a:spcPct val="110000"/>
              </a:lnSpc>
              <a:buFont typeface="Arial" charset="0"/>
              <a:buNone/>
              <a:defRPr/>
            </a:pPr>
            <a:r>
              <a:rPr lang="en-GB" sz="700" dirty="0"/>
              <a:t>     </a:t>
            </a:r>
          </a:p>
        </p:txBody>
      </p:sp>
      <p:sp>
        <p:nvSpPr>
          <p:cNvPr id="23554" name="Footer Placeholder 4"/>
          <p:cNvSpPr>
            <a:spLocks noGrp="1"/>
          </p:cNvSpPr>
          <p:nvPr>
            <p:ph type="ftr" sz="quarter" idx="11"/>
          </p:nvPr>
        </p:nvSpPr>
        <p:spPr>
          <a:xfrm>
            <a:off x="685330" y="6263640"/>
            <a:ext cx="5004665" cy="365125"/>
          </a:xfrm>
        </p:spPr>
        <p:txBody>
          <a:bodyPr>
            <a:normAutofit/>
          </a:bodyPr>
          <a:lstStyle/>
          <a:p>
            <a:pPr>
              <a:spcAft>
                <a:spcPts val="600"/>
              </a:spcAft>
            </a:pPr>
            <a:r>
              <a:rPr lang="en-GB" sz="900"/>
              <a:t>V35 C.Kavanagh / K.Sikand August 2023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99337" name="Rectangle 99336">
            <a:extLst>
              <a:ext uri="{FF2B5EF4-FFF2-40B4-BE49-F238E27FC236}">
                <a16:creationId xmlns:a16="http://schemas.microsoft.com/office/drawing/2014/main" id="{1295ED52-E90A-465D-88C0-893C6EF48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339" name="Picture 2">
            <a:extLst>
              <a:ext uri="{FF2B5EF4-FFF2-40B4-BE49-F238E27FC236}">
                <a16:creationId xmlns:a16="http://schemas.microsoft.com/office/drawing/2014/main" id="{2921021B-E928-4355-9554-162D5B68A1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99338" name="Picture 99332" descr="A row of samples for medical testing">
            <a:extLst>
              <a:ext uri="{FF2B5EF4-FFF2-40B4-BE49-F238E27FC236}">
                <a16:creationId xmlns:a16="http://schemas.microsoft.com/office/drawing/2014/main" id="{70579B3D-889E-9EDC-D1F7-275C4414EC66}"/>
              </a:ext>
            </a:extLst>
          </p:cNvPr>
          <p:cNvPicPr>
            <a:picLocks noChangeAspect="1"/>
          </p:cNvPicPr>
          <p:nvPr/>
        </p:nvPicPr>
        <p:blipFill rotWithShape="1">
          <a:blip r:embed="rId3"/>
          <a:srcRect l="56806" r="9807"/>
          <a:stretch/>
        </p:blipFill>
        <p:spPr>
          <a:xfrm>
            <a:off x="20" y="10"/>
            <a:ext cx="3052896" cy="6857990"/>
          </a:xfrm>
          <a:prstGeom prst="rect">
            <a:avLst/>
          </a:prstGeom>
        </p:spPr>
      </p:pic>
      <p:pic>
        <p:nvPicPr>
          <p:cNvPr id="99341" name="Picture 99340">
            <a:extLst>
              <a:ext uri="{FF2B5EF4-FFF2-40B4-BE49-F238E27FC236}">
                <a16:creationId xmlns:a16="http://schemas.microsoft.com/office/drawing/2014/main" id="{0C98F1ED-E15E-4A4F-A33F-1F14053F6F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9330" name="Rectangle 2"/>
          <p:cNvSpPr>
            <a:spLocks noGrp="1" noRot="1" noChangeArrowheads="1"/>
          </p:cNvSpPr>
          <p:nvPr>
            <p:ph type="title"/>
          </p:nvPr>
        </p:nvSpPr>
        <p:spPr>
          <a:xfrm>
            <a:off x="3348787" y="618517"/>
            <a:ext cx="5004665" cy="1596177"/>
          </a:xfrm>
        </p:spPr>
        <p:txBody>
          <a:bodyPr>
            <a:normAutofit/>
          </a:bodyPr>
          <a:lstStyle/>
          <a:p>
            <a:r>
              <a:rPr lang="en-GB"/>
              <a:t>Introduction </a:t>
            </a:r>
          </a:p>
        </p:txBody>
      </p:sp>
      <p:sp>
        <p:nvSpPr>
          <p:cNvPr id="99331" name="Rectangle 3"/>
          <p:cNvSpPr>
            <a:spLocks noGrp="1" noRot="1" noChangeArrowheads="1"/>
          </p:cNvSpPr>
          <p:nvPr>
            <p:ph idx="1"/>
          </p:nvPr>
        </p:nvSpPr>
        <p:spPr>
          <a:xfrm>
            <a:off x="3348786" y="2367092"/>
            <a:ext cx="5004665" cy="3424107"/>
          </a:xfrm>
        </p:spPr>
        <p:txBody>
          <a:bodyPr>
            <a:normAutofit/>
          </a:bodyPr>
          <a:lstStyle/>
          <a:p>
            <a:pPr>
              <a:lnSpc>
                <a:spcPct val="110000"/>
              </a:lnSpc>
            </a:pPr>
            <a:r>
              <a:rPr lang="en-GB" sz="1000"/>
              <a:t>The CBE facility is a self-contained, Containment Level 2 Laboratory Unit.</a:t>
            </a:r>
          </a:p>
          <a:p>
            <a:pPr>
              <a:lnSpc>
                <a:spcPct val="110000"/>
              </a:lnSpc>
            </a:pPr>
            <a:r>
              <a:rPr lang="en-GB" sz="1000"/>
              <a:t>Certain rules &amp; procedures apply when working in Containment Level 2 laboratories such as restricted access, specified disinfection procedures, use of Biological Safety Cabinets, sealed centrifuges &amp; autoclaves for sterilisation of waste materials.</a:t>
            </a:r>
          </a:p>
          <a:p>
            <a:pPr>
              <a:lnSpc>
                <a:spcPct val="110000"/>
              </a:lnSpc>
            </a:pPr>
            <a:r>
              <a:rPr lang="en-GB" sz="1000"/>
              <a:t> The CBE Laboratory Unit is a shared multi-user facility.</a:t>
            </a:r>
          </a:p>
          <a:p>
            <a:pPr>
              <a:lnSpc>
                <a:spcPct val="110000"/>
              </a:lnSpc>
            </a:pPr>
            <a:r>
              <a:rPr lang="en-GB" sz="1000"/>
              <a:t> Much of the work in the Unit involves biological material. The Unit has therefore been designed as a controlled environment and operates under a </a:t>
            </a:r>
            <a:r>
              <a:rPr lang="en-GB" sz="1000" b="1"/>
              <a:t>Quality Management System </a:t>
            </a:r>
          </a:p>
          <a:p>
            <a:pPr>
              <a:lnSpc>
                <a:spcPct val="110000"/>
              </a:lnSpc>
            </a:pPr>
            <a:r>
              <a:rPr lang="en-GB" sz="1000"/>
              <a:t>CODE OF PRACTICE – Legislation /Single point of reference for biosafety</a:t>
            </a:r>
          </a:p>
          <a:p>
            <a:pPr>
              <a:lnSpc>
                <a:spcPct val="110000"/>
              </a:lnSpc>
            </a:pPr>
            <a:r>
              <a:rPr lang="en-GB" sz="1000"/>
              <a:t>CBE Quality System - A quality system describes the strategy to minimise the potential for contamination and/or infection in order to maintain the integrity, validity and reproducibility of any work conducted in the CBE laboratories.</a:t>
            </a:r>
          </a:p>
          <a:p>
            <a:pPr>
              <a:lnSpc>
                <a:spcPct val="110000"/>
              </a:lnSpc>
            </a:pPr>
            <a:endParaRPr lang="en-GB" sz="1000"/>
          </a:p>
        </p:txBody>
      </p:sp>
      <p:cxnSp>
        <p:nvCxnSpPr>
          <p:cNvPr id="99343" name="Straight Connector 99342">
            <a:extLst>
              <a:ext uri="{FF2B5EF4-FFF2-40B4-BE49-F238E27FC236}">
                <a16:creationId xmlns:a16="http://schemas.microsoft.com/office/drawing/2014/main" id="{2971C7DD-6CA4-4C72-AB0A-8DE10B6136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55679"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a:xfrm>
            <a:off x="3348786" y="5883275"/>
            <a:ext cx="3688998" cy="365125"/>
          </a:xfrm>
        </p:spPr>
        <p:txBody>
          <a:bodyPr>
            <a:normAutofit/>
          </a:bodyPr>
          <a:lstStyle/>
          <a:p>
            <a:pPr>
              <a:spcAft>
                <a:spcPts val="600"/>
              </a:spcAft>
            </a:pPr>
            <a:r>
              <a:rPr lang="en-GB"/>
              <a:t>V35 C.Kavanagh / K.Sikand August 2023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235528" name="Rectangle 235527">
            <a:extLst>
              <a:ext uri="{FF2B5EF4-FFF2-40B4-BE49-F238E27FC236}">
                <a16:creationId xmlns:a16="http://schemas.microsoft.com/office/drawing/2014/main" id="{1FBC03EB-862D-4D76-86C8-D46EA6870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530" name="Picture 2">
            <a:extLst>
              <a:ext uri="{FF2B5EF4-FFF2-40B4-BE49-F238E27FC236}">
                <a16:creationId xmlns:a16="http://schemas.microsoft.com/office/drawing/2014/main" id="{BF5AF27D-8968-4026-A0D7-F3C1095D8C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 up of text on a white background&#10;&#10;Description automatically generated">
            <a:extLst>
              <a:ext uri="{FF2B5EF4-FFF2-40B4-BE49-F238E27FC236}">
                <a16:creationId xmlns:a16="http://schemas.microsoft.com/office/drawing/2014/main" id="{EE693967-0FC4-4201-A5F7-C27B83DB02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598" y="2133991"/>
            <a:ext cx="2996694" cy="2565071"/>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235532" name="Picture 235531">
            <a:extLst>
              <a:ext uri="{FF2B5EF4-FFF2-40B4-BE49-F238E27FC236}">
                <a16:creationId xmlns:a16="http://schemas.microsoft.com/office/drawing/2014/main" id="{71C00582-EE13-4000-838D-ABBF1D2B483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6626" name="Footer Placeholder 4"/>
          <p:cNvSpPr>
            <a:spLocks noGrp="1"/>
          </p:cNvSpPr>
          <p:nvPr>
            <p:ph type="ftr" sz="quarter" idx="11"/>
          </p:nvPr>
        </p:nvSpPr>
        <p:spPr>
          <a:xfrm>
            <a:off x="685330" y="6263640"/>
            <a:ext cx="5004665" cy="365125"/>
          </a:xfrm>
        </p:spPr>
        <p:txBody>
          <a:bodyPr>
            <a:normAutofit/>
          </a:bodyPr>
          <a:lstStyle/>
          <a:p>
            <a:pPr>
              <a:spcAft>
                <a:spcPts val="600"/>
              </a:spcAft>
            </a:pPr>
            <a:r>
              <a:rPr lang="en-GB"/>
              <a:t>V35 C.Kavanagh / K.Sikand August 2023               </a:t>
            </a:r>
          </a:p>
        </p:txBody>
      </p:sp>
      <p:sp>
        <p:nvSpPr>
          <p:cNvPr id="235523" name="Rectangle 3"/>
          <p:cNvSpPr>
            <a:spLocks noGrp="1" noRot="1" noChangeArrowheads="1"/>
          </p:cNvSpPr>
          <p:nvPr>
            <p:ph idx="1"/>
          </p:nvPr>
        </p:nvSpPr>
        <p:spPr>
          <a:xfrm>
            <a:off x="3961890" y="1556792"/>
            <a:ext cx="4391561" cy="4657744"/>
          </a:xfrm>
        </p:spPr>
        <p:txBody>
          <a:bodyPr>
            <a:normAutofit fontScale="92500"/>
          </a:bodyPr>
          <a:lstStyle/>
          <a:p>
            <a:pPr eaLnBrk="1" hangingPunct="1">
              <a:lnSpc>
                <a:spcPct val="110000"/>
              </a:lnSpc>
              <a:defRPr/>
            </a:pPr>
            <a:endParaRPr lang="en-GB" sz="800" b="1" dirty="0"/>
          </a:p>
          <a:p>
            <a:pPr eaLnBrk="1" hangingPunct="1">
              <a:lnSpc>
                <a:spcPct val="110000"/>
              </a:lnSpc>
              <a:defRPr/>
            </a:pPr>
            <a:r>
              <a:rPr lang="en-GB" sz="1100" b="1" dirty="0"/>
              <a:t>It is good Laboratory Practice to maintain a clean working area.</a:t>
            </a:r>
          </a:p>
          <a:p>
            <a:pPr eaLnBrk="1" hangingPunct="1">
              <a:lnSpc>
                <a:spcPct val="110000"/>
              </a:lnSpc>
              <a:defRPr/>
            </a:pPr>
            <a:endParaRPr lang="en-GB" sz="1100" b="1" dirty="0"/>
          </a:p>
          <a:p>
            <a:pPr eaLnBrk="1" hangingPunct="1">
              <a:lnSpc>
                <a:spcPct val="110000"/>
              </a:lnSpc>
              <a:defRPr/>
            </a:pPr>
            <a:r>
              <a:rPr lang="en-GB" sz="1100" b="1" dirty="0"/>
              <a:t>Each Laboratory has a laboratory leader</a:t>
            </a:r>
          </a:p>
          <a:p>
            <a:pPr eaLnBrk="1" hangingPunct="1">
              <a:lnSpc>
                <a:spcPct val="110000"/>
              </a:lnSpc>
              <a:defRPr/>
            </a:pPr>
            <a:endParaRPr lang="en-GB" sz="1100" dirty="0"/>
          </a:p>
          <a:p>
            <a:pPr eaLnBrk="1" hangingPunct="1">
              <a:lnSpc>
                <a:spcPct val="110000"/>
              </a:lnSpc>
              <a:defRPr/>
            </a:pPr>
            <a:r>
              <a:rPr lang="en-GB" sz="1100" dirty="0"/>
              <a:t>It is </a:t>
            </a:r>
            <a:r>
              <a:rPr lang="en-GB" sz="1100" i="1" u="sng" dirty="0"/>
              <a:t>everyone’s responsibility </a:t>
            </a:r>
            <a:r>
              <a:rPr lang="en-GB" sz="1100" dirty="0"/>
              <a:t>to  KEEP the LAB CLEAN, SAFE and TIDY.</a:t>
            </a:r>
          </a:p>
          <a:p>
            <a:pPr eaLnBrk="1" hangingPunct="1">
              <a:lnSpc>
                <a:spcPct val="110000"/>
              </a:lnSpc>
              <a:defRPr/>
            </a:pPr>
            <a:r>
              <a:rPr lang="en-GB" sz="1100" dirty="0"/>
              <a:t>Cell culture suites work on a ‘ Weekly Team Clean’ basis organised by the laboratory leader. </a:t>
            </a:r>
            <a:r>
              <a:rPr lang="en-GB" sz="1100" u="sng" dirty="0"/>
              <a:t>Everyone MUST  contribute</a:t>
            </a:r>
            <a:r>
              <a:rPr lang="en-GB" sz="1100" dirty="0"/>
              <a:t>.</a:t>
            </a:r>
          </a:p>
          <a:p>
            <a:pPr eaLnBrk="1" hangingPunct="1">
              <a:lnSpc>
                <a:spcPct val="110000"/>
              </a:lnSpc>
              <a:defRPr/>
            </a:pPr>
            <a:r>
              <a:rPr lang="en-GB" sz="1100" dirty="0"/>
              <a:t>Other areas are  covered by team cleans on a rota basis.  The rota is communicated to all lab users each week  &amp; the checklists of tasks outside respective laboratories.</a:t>
            </a:r>
          </a:p>
          <a:p>
            <a:pPr eaLnBrk="1" hangingPunct="1">
              <a:lnSpc>
                <a:spcPct val="110000"/>
              </a:lnSpc>
              <a:defRPr/>
            </a:pPr>
            <a:r>
              <a:rPr lang="en-GB" sz="1100" dirty="0"/>
              <a:t>It is the responsibility of the users to make sure all housekeeping duties are completed each week.  </a:t>
            </a:r>
          </a:p>
          <a:p>
            <a:pPr eaLnBrk="1" hangingPunct="1">
              <a:lnSpc>
                <a:spcPct val="110000"/>
              </a:lnSpc>
              <a:defRPr/>
            </a:pPr>
            <a:r>
              <a:rPr lang="en-GB" sz="1100" dirty="0"/>
              <a:t>All authorised CBE users are responsible for disposing of the waste they produce. </a:t>
            </a:r>
          </a:p>
          <a:p>
            <a:pPr eaLnBrk="1" hangingPunct="1">
              <a:lnSpc>
                <a:spcPct val="110000"/>
              </a:lnSpc>
              <a:defRPr/>
            </a:pPr>
            <a:r>
              <a:rPr lang="en-GB" sz="1100" dirty="0"/>
              <a:t>In shared areas please do not leave housekeeping duties to the end of the week</a:t>
            </a:r>
            <a:r>
              <a:rPr lang="en-GB" sz="800" dirty="0"/>
              <a:t>.</a:t>
            </a:r>
          </a:p>
        </p:txBody>
      </p:sp>
      <p:sp>
        <p:nvSpPr>
          <p:cNvPr id="235522" name="Rectangle 2"/>
          <p:cNvSpPr>
            <a:spLocks noGrp="1" noRot="1" noChangeArrowheads="1"/>
          </p:cNvSpPr>
          <p:nvPr>
            <p:ph type="title"/>
          </p:nvPr>
        </p:nvSpPr>
        <p:spPr>
          <a:xfrm>
            <a:off x="3961890" y="618517"/>
            <a:ext cx="4786574" cy="794259"/>
          </a:xfrm>
        </p:spPr>
        <p:txBody>
          <a:bodyPr>
            <a:normAutofit fontScale="90000"/>
          </a:bodyPr>
          <a:lstStyle/>
          <a:p>
            <a:pPr eaLnBrk="1" hangingPunct="1">
              <a:defRPr/>
            </a:pPr>
            <a:r>
              <a:rPr lang="en-GB" dirty="0"/>
              <a:t>Laboratory Leaders and Housekeeping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1295ED52-E90A-465D-88C0-893C6EF48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a:extLst>
              <a:ext uri="{FF2B5EF4-FFF2-40B4-BE49-F238E27FC236}">
                <a16:creationId xmlns:a16="http://schemas.microsoft.com/office/drawing/2014/main" id="{2921021B-E928-4355-9554-162D5B68A1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A row of samples for medical testing">
            <a:extLst>
              <a:ext uri="{FF2B5EF4-FFF2-40B4-BE49-F238E27FC236}">
                <a16:creationId xmlns:a16="http://schemas.microsoft.com/office/drawing/2014/main" id="{F48D411D-B046-6BCD-3EEE-EF5B54741EE4}"/>
              </a:ext>
            </a:extLst>
          </p:cNvPr>
          <p:cNvPicPr>
            <a:picLocks noChangeAspect="1"/>
          </p:cNvPicPr>
          <p:nvPr/>
        </p:nvPicPr>
        <p:blipFill rotWithShape="1">
          <a:blip r:embed="rId4"/>
          <a:srcRect l="56806" r="9807"/>
          <a:stretch/>
        </p:blipFill>
        <p:spPr>
          <a:xfrm>
            <a:off x="20" y="10"/>
            <a:ext cx="3052896" cy="6857990"/>
          </a:xfrm>
          <a:prstGeom prst="rect">
            <a:avLst/>
          </a:prstGeom>
        </p:spPr>
      </p:pic>
      <p:pic>
        <p:nvPicPr>
          <p:cNvPr id="24" name="Picture 13">
            <a:extLst>
              <a:ext uri="{FF2B5EF4-FFF2-40B4-BE49-F238E27FC236}">
                <a16:creationId xmlns:a16="http://schemas.microsoft.com/office/drawing/2014/main" id="{0C98F1ED-E15E-4A4F-A33F-1F14053F6F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348787" y="618517"/>
            <a:ext cx="5004665" cy="1596177"/>
          </a:xfrm>
        </p:spPr>
        <p:txBody>
          <a:bodyPr>
            <a:normAutofit/>
          </a:bodyPr>
          <a:lstStyle/>
          <a:p>
            <a:r>
              <a:rPr lang="en-GB"/>
              <a:t>Incoming Biological Material</a:t>
            </a:r>
          </a:p>
        </p:txBody>
      </p:sp>
      <p:sp>
        <p:nvSpPr>
          <p:cNvPr id="3" name="Content Placeholder 2"/>
          <p:cNvSpPr>
            <a:spLocks noGrp="1"/>
          </p:cNvSpPr>
          <p:nvPr>
            <p:ph idx="1"/>
          </p:nvPr>
        </p:nvSpPr>
        <p:spPr>
          <a:xfrm>
            <a:off x="3348786" y="2367092"/>
            <a:ext cx="5004665" cy="3424107"/>
          </a:xfrm>
        </p:spPr>
        <p:txBody>
          <a:bodyPr>
            <a:normAutofit lnSpcReduction="10000"/>
          </a:bodyPr>
          <a:lstStyle/>
          <a:p>
            <a:pPr marL="64008" indent="0">
              <a:lnSpc>
                <a:spcPct val="110000"/>
              </a:lnSpc>
              <a:buNone/>
            </a:pPr>
            <a:r>
              <a:rPr lang="en-GB" sz="1000" b="1" dirty="0"/>
              <a:t>Procuring the Biological material</a:t>
            </a:r>
          </a:p>
          <a:p>
            <a:pPr>
              <a:lnSpc>
                <a:spcPct val="110000"/>
              </a:lnSpc>
            </a:pPr>
            <a:r>
              <a:rPr lang="en-GB" sz="1000" dirty="0"/>
              <a:t>1)Complete Biological  Risk Assessment</a:t>
            </a:r>
          </a:p>
          <a:p>
            <a:pPr>
              <a:lnSpc>
                <a:spcPct val="110000"/>
              </a:lnSpc>
            </a:pPr>
            <a:r>
              <a:rPr lang="en-GB" sz="1000" dirty="0"/>
              <a:t>2)Select good supplier (Certificates of Analysis/testing performed)</a:t>
            </a:r>
          </a:p>
          <a:p>
            <a:pPr marL="64008" indent="0">
              <a:lnSpc>
                <a:spcPct val="110000"/>
              </a:lnSpc>
              <a:buNone/>
            </a:pPr>
            <a:r>
              <a:rPr lang="en-GB" sz="1000" b="1" dirty="0"/>
              <a:t>Receipt &amp; inspection of bio material</a:t>
            </a:r>
          </a:p>
          <a:p>
            <a:pPr>
              <a:lnSpc>
                <a:spcPct val="110000"/>
              </a:lnSpc>
            </a:pPr>
            <a:r>
              <a:rPr lang="en-GB" sz="1000" dirty="0"/>
              <a:t>1)Check packaging/labels/delivery note/ C of A  - PPE</a:t>
            </a:r>
          </a:p>
          <a:p>
            <a:pPr>
              <a:lnSpc>
                <a:spcPct val="110000"/>
              </a:lnSpc>
            </a:pPr>
            <a:r>
              <a:rPr lang="en-GB" sz="1000" dirty="0"/>
              <a:t>2)Notify &amp; store. If compromised return</a:t>
            </a:r>
          </a:p>
          <a:p>
            <a:pPr marL="64008" indent="0">
              <a:lnSpc>
                <a:spcPct val="110000"/>
              </a:lnSpc>
              <a:buNone/>
            </a:pPr>
            <a:r>
              <a:rPr lang="en-GB" sz="1000" b="1" dirty="0"/>
              <a:t>Transfer to  storage location</a:t>
            </a:r>
          </a:p>
          <a:p>
            <a:pPr marL="64008" indent="0">
              <a:lnSpc>
                <a:spcPct val="110000"/>
              </a:lnSpc>
              <a:buNone/>
            </a:pPr>
            <a:r>
              <a:rPr lang="en-GB" sz="1000" i="1" dirty="0"/>
              <a:t>       Any suspicious samples or samples with no provenance must be placed and used in quarantine.</a:t>
            </a:r>
          </a:p>
          <a:p>
            <a:pPr marL="0" indent="0">
              <a:lnSpc>
                <a:spcPct val="110000"/>
              </a:lnSpc>
              <a:buNone/>
            </a:pPr>
            <a:r>
              <a:rPr lang="en-GB" sz="1000" b="1" dirty="0"/>
              <a:t>Traceability of the material </a:t>
            </a:r>
          </a:p>
          <a:p>
            <a:pPr>
              <a:lnSpc>
                <a:spcPct val="110000"/>
              </a:lnSpc>
            </a:pPr>
            <a:r>
              <a:rPr lang="en-GB" sz="1000" b="1" dirty="0"/>
              <a:t>1)</a:t>
            </a:r>
            <a:r>
              <a:rPr lang="en-GB" sz="1000" dirty="0"/>
              <a:t>Update Pro-Curo ( see next slides)</a:t>
            </a:r>
          </a:p>
          <a:p>
            <a:pPr>
              <a:lnSpc>
                <a:spcPct val="110000"/>
              </a:lnSpc>
            </a:pPr>
            <a:r>
              <a:rPr lang="en-GB" sz="1000" dirty="0"/>
              <a:t>2)Complete Material Receipt checklist FSOP008.1( attach Certificate  of Analysis ) submit to QM</a:t>
            </a:r>
          </a:p>
          <a:p>
            <a:pPr>
              <a:lnSpc>
                <a:spcPct val="110000"/>
              </a:lnSpc>
            </a:pPr>
            <a:endParaRPr lang="en-GB" sz="1000" dirty="0"/>
          </a:p>
          <a:p>
            <a:pPr>
              <a:lnSpc>
                <a:spcPct val="110000"/>
              </a:lnSpc>
            </a:pPr>
            <a:endParaRPr lang="en-GB" sz="1000" dirty="0"/>
          </a:p>
        </p:txBody>
      </p:sp>
      <p:cxnSp>
        <p:nvCxnSpPr>
          <p:cNvPr id="26" name="Straight Connector 15">
            <a:extLst>
              <a:ext uri="{FF2B5EF4-FFF2-40B4-BE49-F238E27FC236}">
                <a16:creationId xmlns:a16="http://schemas.microsoft.com/office/drawing/2014/main" id="{2971C7DD-6CA4-4C72-AB0A-8DE10B6136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55679"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a:xfrm>
            <a:off x="3348786" y="5883275"/>
            <a:ext cx="3688998" cy="365125"/>
          </a:xfrm>
        </p:spPr>
        <p:txBody>
          <a:bodyPr>
            <a:normAutofit/>
          </a:bodyPr>
          <a:lstStyle/>
          <a:p>
            <a:pPr>
              <a:spcAft>
                <a:spcPts val="600"/>
              </a:spcAft>
              <a:defRPr/>
            </a:pPr>
            <a:r>
              <a:rPr lang="en-GB"/>
              <a:t>V35 C.Kavanagh / K.Sikand August 2023               </a:t>
            </a:r>
          </a:p>
        </p:txBody>
      </p:sp>
    </p:spTree>
    <p:extLst>
      <p:ext uri="{BB962C8B-B14F-4D97-AF65-F5344CB8AC3E}">
        <p14:creationId xmlns:p14="http://schemas.microsoft.com/office/powerpoint/2010/main" val="309813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39618" name="Rectangle 2"/>
          <p:cNvSpPr>
            <a:spLocks noGrp="1" noRot="1" noChangeArrowheads="1"/>
          </p:cNvSpPr>
          <p:nvPr>
            <p:ph type="title"/>
          </p:nvPr>
        </p:nvSpPr>
        <p:spPr>
          <a:xfrm>
            <a:off x="685331" y="618517"/>
            <a:ext cx="7919117" cy="794259"/>
          </a:xfrm>
        </p:spPr>
        <p:txBody>
          <a:bodyPr>
            <a:normAutofit fontScale="90000"/>
          </a:bodyPr>
          <a:lstStyle/>
          <a:p>
            <a:pPr eaLnBrk="1" hangingPunct="1">
              <a:defRPr/>
            </a:pPr>
            <a:r>
              <a:rPr lang="en-GB" dirty="0"/>
              <a:t> </a:t>
            </a:r>
            <a:r>
              <a:rPr lang="en-GB" dirty="0" err="1"/>
              <a:t>Cryostorage</a:t>
            </a:r>
            <a:r>
              <a:rPr lang="en-GB" dirty="0"/>
              <a:t>/</a:t>
            </a:r>
            <a:br>
              <a:rPr lang="en-GB" dirty="0"/>
            </a:br>
            <a:r>
              <a:rPr lang="en-GB" dirty="0"/>
              <a:t>Pro-Curo</a:t>
            </a:r>
          </a:p>
        </p:txBody>
      </p:sp>
      <p:sp>
        <p:nvSpPr>
          <p:cNvPr id="25602" name="Footer Placeholder 4"/>
          <p:cNvSpPr>
            <a:spLocks noGrp="1"/>
          </p:cNvSpPr>
          <p:nvPr>
            <p:ph type="ftr" sz="quarter" idx="11"/>
          </p:nvPr>
        </p:nvSpPr>
        <p:spPr>
          <a:xfrm>
            <a:off x="685330" y="5883275"/>
            <a:ext cx="5004665" cy="365125"/>
          </a:xfrm>
        </p:spPr>
        <p:txBody>
          <a:bodyPr>
            <a:normAutofit/>
          </a:bodyPr>
          <a:lstStyle/>
          <a:p>
            <a:pPr>
              <a:spcAft>
                <a:spcPts val="600"/>
              </a:spcAft>
            </a:pPr>
            <a:r>
              <a:rPr lang="en-GB"/>
              <a:t>V35 C.Kavanagh / K.Sikand August 2023               </a:t>
            </a:r>
          </a:p>
        </p:txBody>
      </p:sp>
      <p:graphicFrame>
        <p:nvGraphicFramePr>
          <p:cNvPr id="239626" name="Rectangle 3">
            <a:extLst>
              <a:ext uri="{FF2B5EF4-FFF2-40B4-BE49-F238E27FC236}">
                <a16:creationId xmlns:a16="http://schemas.microsoft.com/office/drawing/2014/main" id="{D241ED22-32C7-E095-E59F-0444B7E6EB4A}"/>
              </a:ext>
            </a:extLst>
          </p:cNvPr>
          <p:cNvGraphicFramePr>
            <a:graphicFrameLocks noGrp="1"/>
          </p:cNvGraphicFramePr>
          <p:nvPr>
            <p:ph idx="1"/>
            <p:extLst>
              <p:ext uri="{D42A27DB-BD31-4B8C-83A1-F6EECF244321}">
                <p14:modId xmlns:p14="http://schemas.microsoft.com/office/powerpoint/2010/main" val="1142129130"/>
              </p:ext>
            </p:extLst>
          </p:nvPr>
        </p:nvGraphicFramePr>
        <p:xfrm>
          <a:off x="685800" y="1556792"/>
          <a:ext cx="7990656"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49041-EF1B-4082-BC6A-908217980347}"/>
              </a:ext>
            </a:extLst>
          </p:cNvPr>
          <p:cNvSpPr>
            <a:spLocks noGrp="1"/>
          </p:cNvSpPr>
          <p:nvPr>
            <p:ph type="title"/>
          </p:nvPr>
        </p:nvSpPr>
        <p:spPr/>
        <p:txBody>
          <a:bodyPr/>
          <a:lstStyle/>
          <a:p>
            <a:r>
              <a:rPr lang="en-GB" dirty="0"/>
              <a:t>Pro-</a:t>
            </a:r>
            <a:r>
              <a:rPr lang="en-GB" dirty="0" err="1"/>
              <a:t>curo</a:t>
            </a:r>
            <a:r>
              <a:rPr lang="en-GB" dirty="0"/>
              <a:t> </a:t>
            </a:r>
          </a:p>
        </p:txBody>
      </p:sp>
      <p:pic>
        <p:nvPicPr>
          <p:cNvPr id="7" name="Picture 2">
            <a:extLst>
              <a:ext uri="{FF2B5EF4-FFF2-40B4-BE49-F238E27FC236}">
                <a16:creationId xmlns:a16="http://schemas.microsoft.com/office/drawing/2014/main" id="{FAB3A11B-5A10-42A7-9283-3DA8FD1A9F7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7907" y="1556792"/>
            <a:ext cx="5606541" cy="4485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a:extLst>
              <a:ext uri="{FF2B5EF4-FFF2-40B4-BE49-F238E27FC236}">
                <a16:creationId xmlns:a16="http://schemas.microsoft.com/office/drawing/2014/main" id="{878A62BF-D0C6-4A44-9E52-0F63CB5380FB}"/>
              </a:ext>
            </a:extLst>
          </p:cNvPr>
          <p:cNvSpPr>
            <a:spLocks noGrp="1"/>
          </p:cNvSpPr>
          <p:nvPr>
            <p:ph type="ftr" sz="quarter" idx="11"/>
          </p:nvPr>
        </p:nvSpPr>
        <p:spPr/>
        <p:txBody>
          <a:bodyPr/>
          <a:lstStyle/>
          <a:p>
            <a:pPr>
              <a:defRPr/>
            </a:pPr>
            <a:r>
              <a:rPr lang="en-GB"/>
              <a:t>V35 C.Kavanagh / K.Sikand August 2023               </a:t>
            </a:r>
            <a:endParaRPr lang="en-GB" dirty="0"/>
          </a:p>
        </p:txBody>
      </p:sp>
      <p:sp>
        <p:nvSpPr>
          <p:cNvPr id="6" name="TextBox 5">
            <a:extLst>
              <a:ext uri="{FF2B5EF4-FFF2-40B4-BE49-F238E27FC236}">
                <a16:creationId xmlns:a16="http://schemas.microsoft.com/office/drawing/2014/main" id="{06831007-7803-4687-B13D-7E37A7B6BD35}"/>
              </a:ext>
            </a:extLst>
          </p:cNvPr>
          <p:cNvSpPr txBox="1"/>
          <p:nvPr/>
        </p:nvSpPr>
        <p:spPr>
          <a:xfrm>
            <a:off x="2286000" y="3260493"/>
            <a:ext cx="4590472" cy="341632"/>
          </a:xfrm>
          <a:prstGeom prst="rect">
            <a:avLst/>
          </a:prstGeom>
          <a:noFill/>
        </p:spPr>
        <p:txBody>
          <a:bodyPr wrap="square">
            <a:spAutoFit/>
          </a:bodyPr>
          <a:lstStyle/>
          <a:p>
            <a:pPr marL="235458" indent="-171450">
              <a:lnSpc>
                <a:spcPct val="90000"/>
              </a:lnSpc>
            </a:pPr>
            <a:r>
              <a:rPr lang="en-GB" sz="1800" dirty="0"/>
              <a:t> </a:t>
            </a:r>
          </a:p>
        </p:txBody>
      </p:sp>
    </p:spTree>
    <p:extLst>
      <p:ext uri="{BB962C8B-B14F-4D97-AF65-F5344CB8AC3E}">
        <p14:creationId xmlns:p14="http://schemas.microsoft.com/office/powerpoint/2010/main" val="242609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04664"/>
            <a:ext cx="8229600" cy="1252728"/>
          </a:xfrm>
        </p:spPr>
        <p:txBody>
          <a:bodyPr/>
          <a:lstStyle/>
          <a:p>
            <a:r>
              <a:rPr lang="en-GB" dirty="0" err="1"/>
              <a:t>Cryostorage</a:t>
            </a:r>
            <a:r>
              <a:rPr lang="en-GB" dirty="0"/>
              <a:t> Map</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49496294"/>
              </p:ext>
            </p:extLst>
          </p:nvPr>
        </p:nvGraphicFramePr>
        <p:xfrm>
          <a:off x="611560" y="1700808"/>
          <a:ext cx="5976666" cy="4137318"/>
        </p:xfrm>
        <a:graphic>
          <a:graphicData uri="http://schemas.openxmlformats.org/drawingml/2006/table">
            <a:tbl>
              <a:tblPr/>
              <a:tblGrid>
                <a:gridCol w="664074">
                  <a:extLst>
                    <a:ext uri="{9D8B030D-6E8A-4147-A177-3AD203B41FA5}">
                      <a16:colId xmlns:a16="http://schemas.microsoft.com/office/drawing/2014/main" val="20000"/>
                    </a:ext>
                  </a:extLst>
                </a:gridCol>
                <a:gridCol w="664074">
                  <a:extLst>
                    <a:ext uri="{9D8B030D-6E8A-4147-A177-3AD203B41FA5}">
                      <a16:colId xmlns:a16="http://schemas.microsoft.com/office/drawing/2014/main" val="20001"/>
                    </a:ext>
                  </a:extLst>
                </a:gridCol>
                <a:gridCol w="664074">
                  <a:extLst>
                    <a:ext uri="{9D8B030D-6E8A-4147-A177-3AD203B41FA5}">
                      <a16:colId xmlns:a16="http://schemas.microsoft.com/office/drawing/2014/main" val="20002"/>
                    </a:ext>
                  </a:extLst>
                </a:gridCol>
                <a:gridCol w="664074">
                  <a:extLst>
                    <a:ext uri="{9D8B030D-6E8A-4147-A177-3AD203B41FA5}">
                      <a16:colId xmlns:a16="http://schemas.microsoft.com/office/drawing/2014/main" val="20003"/>
                    </a:ext>
                  </a:extLst>
                </a:gridCol>
                <a:gridCol w="664074">
                  <a:extLst>
                    <a:ext uri="{9D8B030D-6E8A-4147-A177-3AD203B41FA5}">
                      <a16:colId xmlns:a16="http://schemas.microsoft.com/office/drawing/2014/main" val="20004"/>
                    </a:ext>
                  </a:extLst>
                </a:gridCol>
                <a:gridCol w="664074">
                  <a:extLst>
                    <a:ext uri="{9D8B030D-6E8A-4147-A177-3AD203B41FA5}">
                      <a16:colId xmlns:a16="http://schemas.microsoft.com/office/drawing/2014/main" val="20005"/>
                    </a:ext>
                  </a:extLst>
                </a:gridCol>
                <a:gridCol w="664074">
                  <a:extLst>
                    <a:ext uri="{9D8B030D-6E8A-4147-A177-3AD203B41FA5}">
                      <a16:colId xmlns:a16="http://schemas.microsoft.com/office/drawing/2014/main" val="20006"/>
                    </a:ext>
                  </a:extLst>
                </a:gridCol>
                <a:gridCol w="664074">
                  <a:extLst>
                    <a:ext uri="{9D8B030D-6E8A-4147-A177-3AD203B41FA5}">
                      <a16:colId xmlns:a16="http://schemas.microsoft.com/office/drawing/2014/main" val="20007"/>
                    </a:ext>
                  </a:extLst>
                </a:gridCol>
                <a:gridCol w="664074">
                  <a:extLst>
                    <a:ext uri="{9D8B030D-6E8A-4147-A177-3AD203B41FA5}">
                      <a16:colId xmlns:a16="http://schemas.microsoft.com/office/drawing/2014/main" val="20008"/>
                    </a:ext>
                  </a:extLst>
                </a:gridCol>
              </a:tblGrid>
              <a:tr h="203953">
                <a:tc>
                  <a:txBody>
                    <a:bodyPr/>
                    <a:lstStyle/>
                    <a:p>
                      <a:pPr algn="ctr" fontAlgn="b"/>
                      <a:r>
                        <a:rPr lang="en-GB" sz="900" b="0" i="0" u="none" strike="noStrike">
                          <a:solidFill>
                            <a:srgbClr val="000000"/>
                          </a:solidFill>
                          <a:effectLst/>
                          <a:latin typeface="Calibri"/>
                        </a:rPr>
                        <a:t> </a:t>
                      </a:r>
                    </a:p>
                  </a:txBody>
                  <a:tcPr marL="8101" marR="8101" marT="81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900" b="0" i="0" u="none" strike="noStrike">
                          <a:solidFill>
                            <a:srgbClr val="000000"/>
                          </a:solidFill>
                          <a:effectLst/>
                          <a:latin typeface="Calibri"/>
                        </a:rPr>
                        <a:t>1</a:t>
                      </a:r>
                    </a:p>
                  </a:txBody>
                  <a:tcPr marL="8101" marR="8101" marT="81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900" b="0" i="0" u="none" strike="noStrike">
                          <a:solidFill>
                            <a:srgbClr val="000000"/>
                          </a:solidFill>
                          <a:effectLst/>
                          <a:latin typeface="Calibri"/>
                        </a:rPr>
                        <a:t>2</a:t>
                      </a:r>
                    </a:p>
                  </a:txBody>
                  <a:tcPr marL="8101" marR="8101" marT="81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900" b="0" i="0" u="none" strike="noStrike">
                          <a:solidFill>
                            <a:srgbClr val="000000"/>
                          </a:solidFill>
                          <a:effectLst/>
                          <a:latin typeface="Calibri"/>
                        </a:rPr>
                        <a:t>3</a:t>
                      </a:r>
                    </a:p>
                  </a:txBody>
                  <a:tcPr marL="8101" marR="8101" marT="81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900" b="0" i="0" u="none" strike="noStrike">
                          <a:solidFill>
                            <a:srgbClr val="000000"/>
                          </a:solidFill>
                          <a:effectLst/>
                          <a:latin typeface="Calibri"/>
                        </a:rPr>
                        <a:t>4</a:t>
                      </a:r>
                    </a:p>
                  </a:txBody>
                  <a:tcPr marL="8101" marR="8101" marT="81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900" b="0" i="0" u="none" strike="noStrike">
                          <a:solidFill>
                            <a:srgbClr val="000000"/>
                          </a:solidFill>
                          <a:effectLst/>
                          <a:latin typeface="Calibri"/>
                        </a:rPr>
                        <a:t>5</a:t>
                      </a:r>
                    </a:p>
                  </a:txBody>
                  <a:tcPr marL="8101" marR="8101" marT="81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900" b="0" i="0" u="none" strike="noStrike">
                          <a:solidFill>
                            <a:srgbClr val="000000"/>
                          </a:solidFill>
                          <a:effectLst/>
                          <a:latin typeface="Calibri"/>
                        </a:rPr>
                        <a:t>6</a:t>
                      </a:r>
                    </a:p>
                  </a:txBody>
                  <a:tcPr marL="8101" marR="8101" marT="81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900" b="0" i="0" u="none" strike="noStrike">
                          <a:solidFill>
                            <a:srgbClr val="000000"/>
                          </a:solidFill>
                          <a:effectLst/>
                          <a:latin typeface="Calibri"/>
                        </a:rPr>
                        <a:t>7</a:t>
                      </a:r>
                    </a:p>
                  </a:txBody>
                  <a:tcPr marL="8101" marR="8101" marT="81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900" b="0" i="0" u="none" strike="noStrike">
                          <a:solidFill>
                            <a:srgbClr val="000000"/>
                          </a:solidFill>
                          <a:effectLst/>
                          <a:latin typeface="Calibri"/>
                        </a:rPr>
                        <a:t>8</a:t>
                      </a:r>
                    </a:p>
                  </a:txBody>
                  <a:tcPr marL="8101" marR="8101" marT="810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94240">
                <a:tc>
                  <a:txBody>
                    <a:bodyPr/>
                    <a:lstStyle/>
                    <a:p>
                      <a:pPr algn="ctr" fontAlgn="b"/>
                      <a:r>
                        <a:rPr lang="en-GB" sz="900" b="0" i="0" u="none" strike="noStrike">
                          <a:solidFill>
                            <a:srgbClr val="000000"/>
                          </a:solidFill>
                          <a:effectLst/>
                          <a:latin typeface="Calibri"/>
                        </a:rPr>
                        <a:t>1A</a:t>
                      </a:r>
                    </a:p>
                  </a:txBody>
                  <a:tcPr marL="8101" marR="8101" marT="81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Calibri"/>
                        </a:rPr>
                        <a:t>RJT</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GB" sz="900" b="0" i="0" u="none" strike="noStrike">
                          <a:solidFill>
                            <a:srgbClr val="000000"/>
                          </a:solidFill>
                          <a:effectLst/>
                          <a:latin typeface="Calibri"/>
                        </a:rPr>
                        <a:t>RJT</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GB" sz="900" b="0" i="0" u="none" strike="noStrike">
                          <a:solidFill>
                            <a:srgbClr val="000000"/>
                          </a:solidFill>
                          <a:effectLst/>
                          <a:latin typeface="Calibri"/>
                        </a:rPr>
                        <a:t>RJT</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GB" sz="900" b="0" i="0" u="none" strike="noStrike">
                          <a:solidFill>
                            <a:srgbClr val="000000"/>
                          </a:solidFill>
                          <a:effectLst/>
                          <a:latin typeface="Calibri"/>
                        </a:rPr>
                        <a:t>RJT</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GB" sz="900" b="0" i="0" u="none" strike="noStrike">
                          <a:solidFill>
                            <a:srgbClr val="000000"/>
                          </a:solidFill>
                          <a:effectLst/>
                          <a:latin typeface="Calibri"/>
                        </a:rPr>
                        <a:t>RJT</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GB" sz="900" b="0" i="0" u="none" strike="noStrike">
                          <a:solidFill>
                            <a:srgbClr val="000000"/>
                          </a:solidFill>
                          <a:effectLst/>
                          <a:latin typeface="Calibri"/>
                        </a:rPr>
                        <a:t>RJT</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GB" sz="900" b="0" i="0" u="none" strike="noStrike">
                          <a:solidFill>
                            <a:srgbClr val="000000"/>
                          </a:solidFill>
                          <a:effectLst/>
                          <a:latin typeface="Calibri"/>
                        </a:rPr>
                        <a:t> </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900" b="0" i="0" u="none" strike="noStrike">
                          <a:solidFill>
                            <a:srgbClr val="000000"/>
                          </a:solidFill>
                          <a:effectLst/>
                          <a:latin typeface="Calibri"/>
                        </a:rPr>
                        <a:t>RJT -Q</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194240">
                <a:tc>
                  <a:txBody>
                    <a:bodyPr/>
                    <a:lstStyle/>
                    <a:p>
                      <a:pPr algn="ctr" fontAlgn="b"/>
                      <a:r>
                        <a:rPr lang="en-GB" sz="900" b="0" i="0" u="none" strike="noStrike">
                          <a:solidFill>
                            <a:srgbClr val="000000"/>
                          </a:solidFill>
                          <a:effectLst/>
                          <a:latin typeface="Calibri"/>
                        </a:rPr>
                        <a:t>1B</a:t>
                      </a:r>
                    </a:p>
                  </a:txBody>
                  <a:tcPr marL="8101" marR="8101" marT="81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Calibri"/>
                        </a:rPr>
                        <a:t>RJT</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GB" sz="900" b="0" i="0" u="none" strike="noStrike">
                          <a:solidFill>
                            <a:srgbClr val="000000"/>
                          </a:solidFill>
                          <a:effectLst/>
                          <a:latin typeface="Calibri"/>
                        </a:rPr>
                        <a:t>RJT</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GB" sz="900" b="0" i="0" u="none" strike="noStrike">
                          <a:solidFill>
                            <a:srgbClr val="000000"/>
                          </a:solidFill>
                          <a:effectLst/>
                          <a:latin typeface="Calibri"/>
                        </a:rPr>
                        <a:t>RJT</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GB" sz="900" b="0" i="0" u="none" strike="noStrike">
                          <a:solidFill>
                            <a:srgbClr val="000000"/>
                          </a:solidFill>
                          <a:effectLst/>
                          <a:latin typeface="Calibri"/>
                        </a:rPr>
                        <a:t>RJT</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GB" sz="900" b="0" i="0" u="none" strike="noStrike">
                          <a:solidFill>
                            <a:srgbClr val="000000"/>
                          </a:solidFill>
                          <a:effectLst/>
                          <a:latin typeface="Calibri"/>
                        </a:rPr>
                        <a:t>RJT</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GB" sz="900" b="0" i="0" u="none" strike="noStrike">
                          <a:solidFill>
                            <a:srgbClr val="000000"/>
                          </a:solidFill>
                          <a:effectLst/>
                          <a:latin typeface="Calibri"/>
                        </a:rPr>
                        <a:t>RJT</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GB" sz="900" b="0" i="0" u="none" strike="noStrike">
                          <a:solidFill>
                            <a:srgbClr val="000000"/>
                          </a:solidFill>
                          <a:effectLst/>
                          <a:latin typeface="Calibri"/>
                        </a:rPr>
                        <a:t> </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900" b="0" i="0" u="none" strike="noStrike">
                          <a:solidFill>
                            <a:srgbClr val="000000"/>
                          </a:solidFill>
                          <a:effectLst/>
                          <a:latin typeface="Calibri"/>
                        </a:rPr>
                        <a:t>RJT -Q</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2"/>
                  </a:ext>
                </a:extLst>
              </a:tr>
              <a:tr h="194240">
                <a:tc>
                  <a:txBody>
                    <a:bodyPr/>
                    <a:lstStyle/>
                    <a:p>
                      <a:pPr algn="ctr" fontAlgn="b"/>
                      <a:r>
                        <a:rPr lang="en-GB" sz="900" b="0" i="0" u="none" strike="noStrike">
                          <a:solidFill>
                            <a:srgbClr val="000000"/>
                          </a:solidFill>
                          <a:effectLst/>
                          <a:latin typeface="Calibri"/>
                        </a:rPr>
                        <a:t>1C</a:t>
                      </a:r>
                    </a:p>
                  </a:txBody>
                  <a:tcPr marL="8101" marR="8101" marT="81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Calibri"/>
                        </a:rPr>
                        <a:t>RJT</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GB" sz="900" b="0" i="0" u="none" strike="noStrike">
                          <a:solidFill>
                            <a:srgbClr val="000000"/>
                          </a:solidFill>
                          <a:effectLst/>
                          <a:latin typeface="Calibri"/>
                        </a:rPr>
                        <a:t>RJT</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GB" sz="900" b="0" i="0" u="none" strike="noStrike">
                          <a:solidFill>
                            <a:srgbClr val="000000"/>
                          </a:solidFill>
                          <a:effectLst/>
                          <a:latin typeface="Calibri"/>
                        </a:rPr>
                        <a:t>RJT</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GB" sz="900" b="0" i="0" u="none" strike="noStrike">
                          <a:solidFill>
                            <a:srgbClr val="000000"/>
                          </a:solidFill>
                          <a:effectLst/>
                          <a:latin typeface="Calibri"/>
                        </a:rPr>
                        <a:t>RJT</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GB" sz="900" b="0" i="0" u="none" strike="noStrike">
                          <a:solidFill>
                            <a:srgbClr val="000000"/>
                          </a:solidFill>
                          <a:effectLst/>
                          <a:latin typeface="Calibri"/>
                        </a:rPr>
                        <a:t>RJT</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GB" sz="900" b="0" i="0" u="none" strike="noStrike">
                          <a:solidFill>
                            <a:srgbClr val="000000"/>
                          </a:solidFill>
                          <a:effectLst/>
                          <a:latin typeface="Calibri"/>
                        </a:rPr>
                        <a:t>RJT</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GB" sz="900" b="0" i="0" u="none" strike="noStrike">
                          <a:solidFill>
                            <a:srgbClr val="000000"/>
                          </a:solidFill>
                          <a:effectLst/>
                          <a:latin typeface="Calibri"/>
                        </a:rPr>
                        <a:t> </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900" b="0" i="0" u="none" strike="noStrike">
                          <a:solidFill>
                            <a:srgbClr val="000000"/>
                          </a:solidFill>
                          <a:effectLst/>
                          <a:latin typeface="Calibri"/>
                        </a:rPr>
                        <a:t>RJT -Q</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203953">
                <a:tc>
                  <a:txBody>
                    <a:bodyPr/>
                    <a:lstStyle/>
                    <a:p>
                      <a:pPr algn="ctr" fontAlgn="b"/>
                      <a:r>
                        <a:rPr lang="en-GB" sz="900" b="0" i="0" u="none" strike="noStrike">
                          <a:solidFill>
                            <a:srgbClr val="000000"/>
                          </a:solidFill>
                          <a:effectLst/>
                          <a:latin typeface="Calibri"/>
                        </a:rPr>
                        <a:t>1D</a:t>
                      </a:r>
                    </a:p>
                  </a:txBody>
                  <a:tcPr marL="8101" marR="8101" marT="81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Calibri"/>
                        </a:rPr>
                        <a:t>RJT</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GB" sz="900" b="0" i="0" u="none" strike="noStrike">
                          <a:solidFill>
                            <a:srgbClr val="000000"/>
                          </a:solidFill>
                          <a:effectLst/>
                          <a:latin typeface="Calibri"/>
                        </a:rPr>
                        <a:t>RJT</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GB" sz="900" b="0" i="0" u="none" strike="noStrike">
                          <a:solidFill>
                            <a:srgbClr val="000000"/>
                          </a:solidFill>
                          <a:effectLst/>
                          <a:latin typeface="Calibri"/>
                        </a:rPr>
                        <a:t>RJT</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GB" sz="900" b="0" i="0" u="none" strike="noStrike">
                          <a:solidFill>
                            <a:srgbClr val="000000"/>
                          </a:solidFill>
                          <a:effectLst/>
                          <a:latin typeface="Calibri"/>
                        </a:rPr>
                        <a:t>RJT</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GB" sz="900" b="0" i="0" u="none" strike="noStrike">
                          <a:solidFill>
                            <a:srgbClr val="000000"/>
                          </a:solidFill>
                          <a:effectLst/>
                          <a:latin typeface="Calibri"/>
                        </a:rPr>
                        <a:t>RJT</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GB" sz="900" b="0" i="0" u="none" strike="noStrike">
                          <a:solidFill>
                            <a:srgbClr val="000000"/>
                          </a:solidFill>
                          <a:effectLst/>
                          <a:latin typeface="Calibri"/>
                        </a:rPr>
                        <a:t>RJT</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GB" sz="900" b="0" i="0" u="none" strike="noStrike">
                          <a:solidFill>
                            <a:srgbClr val="000000"/>
                          </a:solidFill>
                          <a:effectLst/>
                          <a:latin typeface="Calibri"/>
                        </a:rPr>
                        <a:t> </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900" b="0" i="0" u="none" strike="noStrike">
                          <a:solidFill>
                            <a:srgbClr val="000000"/>
                          </a:solidFill>
                          <a:effectLst/>
                          <a:latin typeface="Calibri"/>
                        </a:rPr>
                        <a:t>RJT -Q</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4"/>
                  </a:ext>
                </a:extLst>
              </a:tr>
              <a:tr h="194240">
                <a:tc>
                  <a:txBody>
                    <a:bodyPr/>
                    <a:lstStyle/>
                    <a:p>
                      <a:pPr algn="ctr" fontAlgn="b"/>
                      <a:r>
                        <a:rPr lang="en-GB" sz="900" b="0" i="0" u="none" strike="noStrike">
                          <a:solidFill>
                            <a:srgbClr val="000000"/>
                          </a:solidFill>
                          <a:effectLst/>
                          <a:latin typeface="Calibri"/>
                        </a:rPr>
                        <a:t>2A</a:t>
                      </a:r>
                    </a:p>
                  </a:txBody>
                  <a:tcPr marL="8101" marR="8101" marT="81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Calibri"/>
                        </a:rPr>
                        <a:t>AS</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0" i="0" u="none" strike="noStrike">
                          <a:solidFill>
                            <a:srgbClr val="000000"/>
                          </a:solidFill>
                          <a:effectLst/>
                          <a:latin typeface="Calibri"/>
                        </a:rPr>
                        <a:t>AS</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0" i="0" u="none" strike="noStrike">
                          <a:solidFill>
                            <a:srgbClr val="000000"/>
                          </a:solidFill>
                          <a:effectLst/>
                          <a:latin typeface="Calibri"/>
                        </a:rPr>
                        <a:t>AS</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0" i="0" u="none" strike="noStrike">
                          <a:solidFill>
                            <a:srgbClr val="000000"/>
                          </a:solidFill>
                          <a:effectLst/>
                          <a:latin typeface="Calibri"/>
                        </a:rPr>
                        <a:t>AS</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0" i="0" u="none" strike="noStrike">
                          <a:solidFill>
                            <a:srgbClr val="000000"/>
                          </a:solidFill>
                          <a:effectLst/>
                          <a:latin typeface="Calibri"/>
                        </a:rPr>
                        <a:t>AS</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0" i="0" u="none" strike="noStrike">
                          <a:solidFill>
                            <a:srgbClr val="000000"/>
                          </a:solidFill>
                          <a:effectLst/>
                          <a:latin typeface="Calibri"/>
                        </a:rPr>
                        <a:t>AS</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0" i="0" u="none" strike="noStrike">
                          <a:solidFill>
                            <a:srgbClr val="000000"/>
                          </a:solidFill>
                          <a:effectLst/>
                          <a:latin typeface="Calibri"/>
                        </a:rPr>
                        <a:t>AS</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0" i="0" u="none" strike="noStrike">
                          <a:solidFill>
                            <a:srgbClr val="000000"/>
                          </a:solidFill>
                          <a:effectLst/>
                          <a:latin typeface="Calibri"/>
                        </a:rPr>
                        <a:t>AS-Q</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5"/>
                  </a:ext>
                </a:extLst>
              </a:tr>
              <a:tr h="194240">
                <a:tc>
                  <a:txBody>
                    <a:bodyPr/>
                    <a:lstStyle/>
                    <a:p>
                      <a:pPr algn="ctr" fontAlgn="b"/>
                      <a:r>
                        <a:rPr lang="en-GB" sz="900" b="0" i="0" u="none" strike="noStrike">
                          <a:solidFill>
                            <a:srgbClr val="000000"/>
                          </a:solidFill>
                          <a:effectLst/>
                          <a:latin typeface="Calibri"/>
                        </a:rPr>
                        <a:t>2B</a:t>
                      </a:r>
                    </a:p>
                  </a:txBody>
                  <a:tcPr marL="8101" marR="8101" marT="81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Calibri"/>
                        </a:rPr>
                        <a:t>AS</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0" i="0" u="none" strike="noStrike">
                          <a:solidFill>
                            <a:srgbClr val="000000"/>
                          </a:solidFill>
                          <a:effectLst/>
                          <a:latin typeface="Calibri"/>
                        </a:rPr>
                        <a:t>AS</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0" i="0" u="none" strike="noStrike">
                          <a:solidFill>
                            <a:srgbClr val="000000"/>
                          </a:solidFill>
                          <a:effectLst/>
                          <a:latin typeface="Calibri"/>
                        </a:rPr>
                        <a:t>AS</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0" i="0" u="none" strike="noStrike">
                          <a:solidFill>
                            <a:srgbClr val="000000"/>
                          </a:solidFill>
                          <a:effectLst/>
                          <a:latin typeface="Calibri"/>
                        </a:rPr>
                        <a:t>AS</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0" i="0" u="none" strike="noStrike">
                          <a:solidFill>
                            <a:srgbClr val="000000"/>
                          </a:solidFill>
                          <a:effectLst/>
                          <a:latin typeface="Calibri"/>
                        </a:rPr>
                        <a:t>AS</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0" i="0" u="none" strike="noStrike">
                          <a:solidFill>
                            <a:srgbClr val="000000"/>
                          </a:solidFill>
                          <a:effectLst/>
                          <a:latin typeface="Calibri"/>
                        </a:rPr>
                        <a:t>AS</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0" i="0" u="none" strike="noStrike">
                          <a:solidFill>
                            <a:srgbClr val="000000"/>
                          </a:solidFill>
                          <a:effectLst/>
                          <a:latin typeface="Calibri"/>
                        </a:rPr>
                        <a:t>AS</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0" i="0" u="none" strike="noStrike">
                          <a:solidFill>
                            <a:srgbClr val="000000"/>
                          </a:solidFill>
                          <a:effectLst/>
                          <a:latin typeface="Calibri"/>
                        </a:rPr>
                        <a:t>AS-Q</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6"/>
                  </a:ext>
                </a:extLst>
              </a:tr>
              <a:tr h="194240">
                <a:tc>
                  <a:txBody>
                    <a:bodyPr/>
                    <a:lstStyle/>
                    <a:p>
                      <a:pPr algn="ctr" fontAlgn="b"/>
                      <a:r>
                        <a:rPr lang="en-GB" sz="900" b="0" i="0" u="none" strike="noStrike">
                          <a:solidFill>
                            <a:srgbClr val="000000"/>
                          </a:solidFill>
                          <a:effectLst/>
                          <a:latin typeface="Calibri"/>
                        </a:rPr>
                        <a:t>2C</a:t>
                      </a:r>
                    </a:p>
                  </a:txBody>
                  <a:tcPr marL="8101" marR="8101" marT="81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Calibri"/>
                        </a:rPr>
                        <a:t>AS</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0" i="0" u="none" strike="noStrike">
                          <a:solidFill>
                            <a:srgbClr val="000000"/>
                          </a:solidFill>
                          <a:effectLst/>
                          <a:latin typeface="Calibri"/>
                        </a:rPr>
                        <a:t>AS</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0" i="0" u="none" strike="noStrike">
                          <a:solidFill>
                            <a:srgbClr val="000000"/>
                          </a:solidFill>
                          <a:effectLst/>
                          <a:latin typeface="Calibri"/>
                        </a:rPr>
                        <a:t>AS</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0" i="0" u="none" strike="noStrike">
                          <a:solidFill>
                            <a:srgbClr val="000000"/>
                          </a:solidFill>
                          <a:effectLst/>
                          <a:latin typeface="Calibri"/>
                        </a:rPr>
                        <a:t>AS</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0" i="0" u="none" strike="noStrike">
                          <a:solidFill>
                            <a:srgbClr val="000000"/>
                          </a:solidFill>
                          <a:effectLst/>
                          <a:latin typeface="Calibri"/>
                        </a:rPr>
                        <a:t>AS</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0" i="0" u="none" strike="noStrike">
                          <a:solidFill>
                            <a:srgbClr val="000000"/>
                          </a:solidFill>
                          <a:effectLst/>
                          <a:latin typeface="Calibri"/>
                        </a:rPr>
                        <a:t>AS</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0" i="0" u="none" strike="noStrike">
                          <a:solidFill>
                            <a:srgbClr val="000000"/>
                          </a:solidFill>
                          <a:effectLst/>
                          <a:latin typeface="Calibri"/>
                        </a:rPr>
                        <a:t>AS</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0" i="0" u="none" strike="noStrike">
                          <a:solidFill>
                            <a:srgbClr val="000000"/>
                          </a:solidFill>
                          <a:effectLst/>
                          <a:latin typeface="Calibri"/>
                        </a:rPr>
                        <a:t>AS-Q</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7"/>
                  </a:ext>
                </a:extLst>
              </a:tr>
              <a:tr h="203953">
                <a:tc>
                  <a:txBody>
                    <a:bodyPr/>
                    <a:lstStyle/>
                    <a:p>
                      <a:pPr algn="ctr" fontAlgn="b"/>
                      <a:r>
                        <a:rPr lang="en-GB" sz="900" b="0" i="0" u="none" strike="noStrike">
                          <a:solidFill>
                            <a:srgbClr val="000000"/>
                          </a:solidFill>
                          <a:effectLst/>
                          <a:latin typeface="Calibri"/>
                        </a:rPr>
                        <a:t>2D</a:t>
                      </a:r>
                    </a:p>
                  </a:txBody>
                  <a:tcPr marL="8101" marR="8101" marT="81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Calibri"/>
                        </a:rPr>
                        <a:t>AS</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0" i="0" u="none" strike="noStrike">
                          <a:solidFill>
                            <a:srgbClr val="000000"/>
                          </a:solidFill>
                          <a:effectLst/>
                          <a:latin typeface="Calibri"/>
                        </a:rPr>
                        <a:t>AS</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0" i="0" u="none" strike="noStrike">
                          <a:solidFill>
                            <a:srgbClr val="000000"/>
                          </a:solidFill>
                          <a:effectLst/>
                          <a:latin typeface="Calibri"/>
                        </a:rPr>
                        <a:t>AS</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0" i="0" u="none" strike="noStrike">
                          <a:solidFill>
                            <a:srgbClr val="000000"/>
                          </a:solidFill>
                          <a:effectLst/>
                          <a:latin typeface="Calibri"/>
                        </a:rPr>
                        <a:t>AS</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0" i="0" u="none" strike="noStrike">
                          <a:solidFill>
                            <a:srgbClr val="000000"/>
                          </a:solidFill>
                          <a:effectLst/>
                          <a:latin typeface="Calibri"/>
                        </a:rPr>
                        <a:t>AS</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0" i="0" u="none" strike="noStrike">
                          <a:solidFill>
                            <a:srgbClr val="000000"/>
                          </a:solidFill>
                          <a:effectLst/>
                          <a:latin typeface="Calibri"/>
                        </a:rPr>
                        <a:t>AS</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0" i="0" u="none" strike="noStrike">
                          <a:solidFill>
                            <a:srgbClr val="000000"/>
                          </a:solidFill>
                          <a:effectLst/>
                          <a:latin typeface="Calibri"/>
                        </a:rPr>
                        <a:t>AS</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0" i="0" u="none" strike="noStrike">
                          <a:solidFill>
                            <a:srgbClr val="000000"/>
                          </a:solidFill>
                          <a:effectLst/>
                          <a:latin typeface="Calibri"/>
                        </a:rPr>
                        <a:t>AS-Q</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8"/>
                  </a:ext>
                </a:extLst>
              </a:tr>
              <a:tr h="194240">
                <a:tc>
                  <a:txBody>
                    <a:bodyPr/>
                    <a:lstStyle/>
                    <a:p>
                      <a:pPr algn="ctr" fontAlgn="b"/>
                      <a:r>
                        <a:rPr lang="en-GB" sz="900" b="0" i="0" u="none" strike="noStrike">
                          <a:solidFill>
                            <a:srgbClr val="000000"/>
                          </a:solidFill>
                          <a:effectLst/>
                          <a:latin typeface="Calibri"/>
                        </a:rPr>
                        <a:t>3A</a:t>
                      </a:r>
                    </a:p>
                  </a:txBody>
                  <a:tcPr marL="8101" marR="8101" marT="81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Calibri"/>
                        </a:rPr>
                        <a:t>KC</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GB" sz="900" b="0" i="0" u="none" strike="noStrike">
                          <a:solidFill>
                            <a:srgbClr val="000000"/>
                          </a:solidFill>
                          <a:effectLst/>
                          <a:latin typeface="Calibri"/>
                        </a:rPr>
                        <a:t>KC</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GB" sz="900" b="0" i="0" u="none" strike="noStrike">
                          <a:solidFill>
                            <a:srgbClr val="000000"/>
                          </a:solidFill>
                          <a:effectLst/>
                          <a:latin typeface="Calibri"/>
                        </a:rPr>
                        <a:t>KC</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GB" sz="900" b="0" i="0" u="none" strike="noStrike">
                          <a:solidFill>
                            <a:srgbClr val="000000"/>
                          </a:solidFill>
                          <a:effectLst/>
                          <a:latin typeface="Calibri"/>
                        </a:rPr>
                        <a:t>KC</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GB" sz="900" b="0" i="0" u="none" strike="noStrike">
                          <a:solidFill>
                            <a:srgbClr val="000000"/>
                          </a:solidFill>
                          <a:effectLst/>
                          <a:latin typeface="Calibri"/>
                        </a:rPr>
                        <a:t>KC</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GB" sz="900" b="0" i="0" u="none" strike="noStrike">
                          <a:solidFill>
                            <a:srgbClr val="000000"/>
                          </a:solidFill>
                          <a:effectLst/>
                          <a:latin typeface="Calibri"/>
                        </a:rPr>
                        <a:t>KC</a:t>
                      </a:r>
                    </a:p>
                  </a:txBody>
                  <a:tcPr marL="8101" marR="8101" marT="81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GB" sz="900" b="0" i="0" u="none" strike="noStrike">
                          <a:solidFill>
                            <a:srgbClr val="000000"/>
                          </a:solidFill>
                          <a:effectLst/>
                          <a:latin typeface="Calibri"/>
                        </a:rPr>
                        <a:t>KC</a:t>
                      </a:r>
                    </a:p>
                  </a:txBody>
                  <a:tcPr marL="8101" marR="8101" marT="81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GB" sz="900" b="0" i="0" u="none" strike="noStrike">
                          <a:solidFill>
                            <a:srgbClr val="000000"/>
                          </a:solidFill>
                          <a:effectLst/>
                          <a:latin typeface="Calibri"/>
                        </a:rPr>
                        <a:t>KC-Q</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9"/>
                  </a:ext>
                </a:extLst>
              </a:tr>
              <a:tr h="194240">
                <a:tc>
                  <a:txBody>
                    <a:bodyPr/>
                    <a:lstStyle/>
                    <a:p>
                      <a:pPr algn="ctr" fontAlgn="b"/>
                      <a:r>
                        <a:rPr lang="en-GB" sz="900" b="0" i="0" u="none" strike="noStrike">
                          <a:solidFill>
                            <a:srgbClr val="000000"/>
                          </a:solidFill>
                          <a:effectLst/>
                          <a:latin typeface="Calibri"/>
                        </a:rPr>
                        <a:t>3B</a:t>
                      </a:r>
                    </a:p>
                  </a:txBody>
                  <a:tcPr marL="8101" marR="8101" marT="81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Calibri"/>
                        </a:rPr>
                        <a:t>KC</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GB" sz="900" b="0" i="0" u="none" strike="noStrike">
                          <a:solidFill>
                            <a:srgbClr val="000000"/>
                          </a:solidFill>
                          <a:effectLst/>
                          <a:latin typeface="Calibri"/>
                        </a:rPr>
                        <a:t>KC</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GB" sz="900" b="0" i="0" u="none" strike="noStrike">
                          <a:solidFill>
                            <a:srgbClr val="000000"/>
                          </a:solidFill>
                          <a:effectLst/>
                          <a:latin typeface="Calibri"/>
                        </a:rPr>
                        <a:t>KC</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GB" sz="900" b="0" i="0" u="none" strike="noStrike">
                          <a:solidFill>
                            <a:srgbClr val="000000"/>
                          </a:solidFill>
                          <a:effectLst/>
                          <a:latin typeface="Calibri"/>
                        </a:rPr>
                        <a:t>KC</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GB" sz="900" b="0" i="0" u="none" strike="noStrike">
                          <a:solidFill>
                            <a:srgbClr val="000000"/>
                          </a:solidFill>
                          <a:effectLst/>
                          <a:latin typeface="Calibri"/>
                        </a:rPr>
                        <a:t>KC</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GB" sz="900" b="0" i="0" u="none" strike="noStrike">
                          <a:solidFill>
                            <a:srgbClr val="000000"/>
                          </a:solidFill>
                          <a:effectLst/>
                          <a:latin typeface="Calibri"/>
                        </a:rPr>
                        <a:t>KC</a:t>
                      </a:r>
                    </a:p>
                  </a:txBody>
                  <a:tcPr marL="8101" marR="8101" marT="81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GB" sz="900" b="0" i="0" u="none" strike="noStrike">
                          <a:solidFill>
                            <a:srgbClr val="000000"/>
                          </a:solidFill>
                          <a:effectLst/>
                          <a:latin typeface="Calibri"/>
                        </a:rPr>
                        <a:t>KC</a:t>
                      </a:r>
                    </a:p>
                  </a:txBody>
                  <a:tcPr marL="8101" marR="8101" marT="81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GB" sz="900" b="0" i="0" u="none" strike="noStrike">
                          <a:solidFill>
                            <a:srgbClr val="000000"/>
                          </a:solidFill>
                          <a:effectLst/>
                          <a:latin typeface="Calibri"/>
                        </a:rPr>
                        <a:t>KC-Q</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10"/>
                  </a:ext>
                </a:extLst>
              </a:tr>
              <a:tr h="194240">
                <a:tc>
                  <a:txBody>
                    <a:bodyPr/>
                    <a:lstStyle/>
                    <a:p>
                      <a:pPr algn="ctr" fontAlgn="b"/>
                      <a:r>
                        <a:rPr lang="en-GB" sz="900" b="0" i="0" u="none" strike="noStrike">
                          <a:solidFill>
                            <a:srgbClr val="000000"/>
                          </a:solidFill>
                          <a:effectLst/>
                          <a:latin typeface="Calibri"/>
                        </a:rPr>
                        <a:t>3C</a:t>
                      </a:r>
                    </a:p>
                  </a:txBody>
                  <a:tcPr marL="8101" marR="8101" marT="81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Calibri"/>
                        </a:rPr>
                        <a:t>KC</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GB" sz="900" b="0" i="0" u="none" strike="noStrike">
                          <a:solidFill>
                            <a:srgbClr val="000000"/>
                          </a:solidFill>
                          <a:effectLst/>
                          <a:latin typeface="Calibri"/>
                        </a:rPr>
                        <a:t>KC</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GB" sz="900" b="0" i="0" u="none" strike="noStrike">
                          <a:solidFill>
                            <a:srgbClr val="000000"/>
                          </a:solidFill>
                          <a:effectLst/>
                          <a:latin typeface="Calibri"/>
                        </a:rPr>
                        <a:t>KC</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GB" sz="900" b="0" i="0" u="none" strike="noStrike">
                          <a:solidFill>
                            <a:srgbClr val="000000"/>
                          </a:solidFill>
                          <a:effectLst/>
                          <a:latin typeface="Calibri"/>
                        </a:rPr>
                        <a:t>KC</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GB" sz="900" b="0" i="0" u="none" strike="noStrike">
                          <a:solidFill>
                            <a:srgbClr val="000000"/>
                          </a:solidFill>
                          <a:effectLst/>
                          <a:latin typeface="Calibri"/>
                        </a:rPr>
                        <a:t>KC</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GB" sz="900" b="0" i="0" u="none" strike="noStrike">
                          <a:solidFill>
                            <a:srgbClr val="000000"/>
                          </a:solidFill>
                          <a:effectLst/>
                          <a:latin typeface="Calibri"/>
                        </a:rPr>
                        <a:t>KC</a:t>
                      </a:r>
                    </a:p>
                  </a:txBody>
                  <a:tcPr marL="8101" marR="8101" marT="81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GB" sz="900" b="0" i="0" u="none" strike="noStrike">
                          <a:solidFill>
                            <a:srgbClr val="000000"/>
                          </a:solidFill>
                          <a:effectLst/>
                          <a:latin typeface="Calibri"/>
                        </a:rPr>
                        <a:t>KC</a:t>
                      </a:r>
                    </a:p>
                  </a:txBody>
                  <a:tcPr marL="8101" marR="8101" marT="81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GB" sz="900" b="0" i="0" u="none" strike="noStrike">
                          <a:solidFill>
                            <a:srgbClr val="000000"/>
                          </a:solidFill>
                          <a:effectLst/>
                          <a:latin typeface="Calibri"/>
                        </a:rPr>
                        <a:t>KC-Q</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11"/>
                  </a:ext>
                </a:extLst>
              </a:tr>
              <a:tr h="203953">
                <a:tc>
                  <a:txBody>
                    <a:bodyPr/>
                    <a:lstStyle/>
                    <a:p>
                      <a:pPr algn="ctr" fontAlgn="b"/>
                      <a:r>
                        <a:rPr lang="en-GB" sz="900" b="0" i="0" u="none" strike="noStrike">
                          <a:solidFill>
                            <a:srgbClr val="000000"/>
                          </a:solidFill>
                          <a:effectLst/>
                          <a:latin typeface="Calibri"/>
                        </a:rPr>
                        <a:t>3D</a:t>
                      </a:r>
                    </a:p>
                  </a:txBody>
                  <a:tcPr marL="8101" marR="8101" marT="81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Calibri"/>
                        </a:rPr>
                        <a:t>KC</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GB" sz="900" b="0" i="0" u="none" strike="noStrike">
                          <a:solidFill>
                            <a:srgbClr val="000000"/>
                          </a:solidFill>
                          <a:effectLst/>
                          <a:latin typeface="Calibri"/>
                        </a:rPr>
                        <a:t>KC</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GB" sz="900" b="0" i="0" u="none" strike="noStrike">
                          <a:solidFill>
                            <a:srgbClr val="000000"/>
                          </a:solidFill>
                          <a:effectLst/>
                          <a:latin typeface="Calibri"/>
                        </a:rPr>
                        <a:t>KC</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GB" sz="900" b="0" i="0" u="none" strike="noStrike">
                          <a:solidFill>
                            <a:srgbClr val="000000"/>
                          </a:solidFill>
                          <a:effectLst/>
                          <a:latin typeface="Calibri"/>
                        </a:rPr>
                        <a:t>KC</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GB" sz="900" b="0" i="0" u="none" strike="noStrike">
                          <a:solidFill>
                            <a:srgbClr val="000000"/>
                          </a:solidFill>
                          <a:effectLst/>
                          <a:latin typeface="Calibri"/>
                        </a:rPr>
                        <a:t>KC</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GB" sz="900" b="0" i="0" u="none" strike="noStrike">
                          <a:solidFill>
                            <a:srgbClr val="000000"/>
                          </a:solidFill>
                          <a:effectLst/>
                          <a:latin typeface="Calibri"/>
                        </a:rPr>
                        <a:t>KC</a:t>
                      </a:r>
                    </a:p>
                  </a:txBody>
                  <a:tcPr marL="8101" marR="8101" marT="81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GB" sz="900" b="0" i="0" u="none" strike="noStrike">
                          <a:solidFill>
                            <a:srgbClr val="000000"/>
                          </a:solidFill>
                          <a:effectLst/>
                          <a:latin typeface="Calibri"/>
                        </a:rPr>
                        <a:t>KC</a:t>
                      </a:r>
                    </a:p>
                  </a:txBody>
                  <a:tcPr marL="8101" marR="8101" marT="81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GB" sz="900" b="0" i="0" u="none" strike="noStrike">
                          <a:solidFill>
                            <a:srgbClr val="000000"/>
                          </a:solidFill>
                          <a:effectLst/>
                          <a:latin typeface="Calibri"/>
                        </a:rPr>
                        <a:t>KC-Q</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12"/>
                  </a:ext>
                </a:extLst>
              </a:tr>
              <a:tr h="194240">
                <a:tc>
                  <a:txBody>
                    <a:bodyPr/>
                    <a:lstStyle/>
                    <a:p>
                      <a:pPr algn="ctr" fontAlgn="b"/>
                      <a:r>
                        <a:rPr lang="en-GB" sz="900" b="0" i="0" u="none" strike="noStrike">
                          <a:solidFill>
                            <a:srgbClr val="000000"/>
                          </a:solidFill>
                          <a:effectLst/>
                          <a:latin typeface="Calibri"/>
                        </a:rPr>
                        <a:t>4A</a:t>
                      </a:r>
                    </a:p>
                  </a:txBody>
                  <a:tcPr marL="8101" marR="8101" marT="81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FFFFFF"/>
                          </a:solidFill>
                          <a:effectLst/>
                          <a:latin typeface="Calibri"/>
                        </a:rPr>
                        <a:t>ER</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n-GB" sz="900" b="0" i="0" u="none" strike="noStrike">
                          <a:solidFill>
                            <a:srgbClr val="FFFFFF"/>
                          </a:solidFill>
                          <a:effectLst/>
                          <a:latin typeface="Calibri"/>
                        </a:rPr>
                        <a:t>ER</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n-GB" sz="900" b="0" i="0" u="none" strike="noStrike">
                          <a:solidFill>
                            <a:srgbClr val="FFFFFF"/>
                          </a:solidFill>
                          <a:effectLst/>
                          <a:latin typeface="Calibri"/>
                        </a:rPr>
                        <a:t>ER</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F4F"/>
                    </a:solidFill>
                  </a:tcPr>
                </a:tc>
                <a:tc>
                  <a:txBody>
                    <a:bodyPr/>
                    <a:lstStyle/>
                    <a:p>
                      <a:pPr algn="ctr" fontAlgn="ctr"/>
                      <a:r>
                        <a:rPr lang="en-GB" sz="900" b="0" i="0" u="none" strike="noStrike">
                          <a:solidFill>
                            <a:srgbClr val="FFFFFF"/>
                          </a:solidFill>
                          <a:effectLst/>
                          <a:latin typeface="Calibri"/>
                        </a:rPr>
                        <a:t>ER</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F4F"/>
                    </a:solidFill>
                  </a:tcPr>
                </a:tc>
                <a:tc>
                  <a:txBody>
                    <a:bodyPr/>
                    <a:lstStyle/>
                    <a:p>
                      <a:pPr algn="ctr" fontAlgn="ctr"/>
                      <a:r>
                        <a:rPr lang="en-GB" sz="900" b="0" i="0" u="none" strike="noStrike">
                          <a:solidFill>
                            <a:srgbClr val="FFFFFF"/>
                          </a:solidFill>
                          <a:effectLst/>
                          <a:latin typeface="Calibri"/>
                        </a:rPr>
                        <a:t>ER</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F4F"/>
                    </a:solidFill>
                  </a:tcPr>
                </a:tc>
                <a:tc>
                  <a:txBody>
                    <a:bodyPr/>
                    <a:lstStyle/>
                    <a:p>
                      <a:pPr algn="ctr" fontAlgn="ctr"/>
                      <a:r>
                        <a:rPr lang="en-GB" sz="900" b="0" i="0" u="none" strike="noStrike">
                          <a:solidFill>
                            <a:srgbClr val="FFFFFF"/>
                          </a:solidFill>
                          <a:effectLst/>
                          <a:latin typeface="Calibri"/>
                        </a:rPr>
                        <a:t>ER</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F4F"/>
                    </a:solidFill>
                  </a:tcPr>
                </a:tc>
                <a:tc>
                  <a:txBody>
                    <a:bodyPr/>
                    <a:lstStyle/>
                    <a:p>
                      <a:pPr algn="ctr" fontAlgn="ctr"/>
                      <a:r>
                        <a:rPr lang="en-GB" sz="900" b="0" i="0" u="none" strike="noStrike">
                          <a:solidFill>
                            <a:srgbClr val="FFFFFF"/>
                          </a:solidFill>
                          <a:effectLst/>
                          <a:latin typeface="Calibri"/>
                        </a:rPr>
                        <a:t>ER</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n-GB" sz="900" b="0" i="0" u="none" strike="noStrike">
                          <a:solidFill>
                            <a:srgbClr val="000000"/>
                          </a:solidFill>
                          <a:effectLst/>
                          <a:latin typeface="Calibri"/>
                        </a:rPr>
                        <a:t>ER-Q</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13"/>
                  </a:ext>
                </a:extLst>
              </a:tr>
              <a:tr h="194240">
                <a:tc>
                  <a:txBody>
                    <a:bodyPr/>
                    <a:lstStyle/>
                    <a:p>
                      <a:pPr algn="ctr" fontAlgn="b"/>
                      <a:r>
                        <a:rPr lang="en-GB" sz="900" b="0" i="0" u="none" strike="noStrike">
                          <a:solidFill>
                            <a:srgbClr val="000000"/>
                          </a:solidFill>
                          <a:effectLst/>
                          <a:latin typeface="Calibri"/>
                        </a:rPr>
                        <a:t>4B</a:t>
                      </a:r>
                    </a:p>
                  </a:txBody>
                  <a:tcPr marL="8101" marR="8101" marT="81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Calibri"/>
                        </a:rPr>
                        <a:t>YL</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n-GB" sz="900" b="0" i="0" u="none" strike="noStrike">
                          <a:solidFill>
                            <a:srgbClr val="000000"/>
                          </a:solidFill>
                          <a:effectLst/>
                          <a:latin typeface="Calibri"/>
                        </a:rPr>
                        <a:t>YL</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n-GB" sz="900" b="0" i="0" u="none" strike="noStrike">
                          <a:solidFill>
                            <a:srgbClr val="000000"/>
                          </a:solidFill>
                          <a:effectLst/>
                          <a:latin typeface="Calibri"/>
                        </a:rPr>
                        <a:t>YL</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n-GB" sz="900" b="0" i="0" u="none" strike="noStrike">
                          <a:solidFill>
                            <a:srgbClr val="000000"/>
                          </a:solidFill>
                          <a:effectLst/>
                          <a:latin typeface="Calibri"/>
                        </a:rPr>
                        <a:t>YL</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900" b="0" i="0" u="none" strike="noStrike">
                          <a:solidFill>
                            <a:srgbClr val="000000"/>
                          </a:solidFill>
                          <a:effectLst/>
                          <a:latin typeface="Calibri"/>
                        </a:rPr>
                        <a:t>YL</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n-GB" sz="900" b="0" i="0" u="none" strike="noStrike">
                          <a:solidFill>
                            <a:srgbClr val="000000"/>
                          </a:solidFill>
                          <a:effectLst/>
                          <a:latin typeface="Calibri"/>
                        </a:rPr>
                        <a:t>YL</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n-GB" sz="900" b="0" i="0" u="none" strike="noStrike">
                          <a:solidFill>
                            <a:srgbClr val="000000"/>
                          </a:solidFill>
                          <a:effectLst/>
                          <a:latin typeface="Calibri"/>
                        </a:rPr>
                        <a:t>YL</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n-GB" sz="900" b="0" i="0" u="none" strike="noStrike">
                          <a:solidFill>
                            <a:srgbClr val="000000"/>
                          </a:solidFill>
                          <a:effectLst/>
                          <a:latin typeface="Calibri"/>
                        </a:rPr>
                        <a:t>YL-Q</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14"/>
                  </a:ext>
                </a:extLst>
              </a:tr>
              <a:tr h="194240">
                <a:tc>
                  <a:txBody>
                    <a:bodyPr/>
                    <a:lstStyle/>
                    <a:p>
                      <a:pPr algn="ctr" fontAlgn="b"/>
                      <a:r>
                        <a:rPr lang="en-GB" sz="900" b="0" i="0" u="none" strike="noStrike">
                          <a:solidFill>
                            <a:srgbClr val="000000"/>
                          </a:solidFill>
                          <a:effectLst/>
                          <a:latin typeface="Calibri"/>
                        </a:rPr>
                        <a:t>4C</a:t>
                      </a:r>
                    </a:p>
                  </a:txBody>
                  <a:tcPr marL="8101" marR="8101" marT="81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Calibri"/>
                        </a:rPr>
                        <a:t>ST</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ctr"/>
                      <a:r>
                        <a:rPr lang="en-GB" sz="900" b="0" i="0" u="none" strike="noStrike">
                          <a:solidFill>
                            <a:srgbClr val="000000"/>
                          </a:solidFill>
                          <a:effectLst/>
                          <a:latin typeface="Calibri"/>
                        </a:rPr>
                        <a:t>ST</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ctr"/>
                      <a:r>
                        <a:rPr lang="en-GB" sz="900" b="0" i="0" u="none" strike="noStrike">
                          <a:solidFill>
                            <a:srgbClr val="000000"/>
                          </a:solidFill>
                          <a:effectLst/>
                          <a:latin typeface="Calibri"/>
                        </a:rPr>
                        <a:t>ST</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ctr"/>
                      <a:r>
                        <a:rPr lang="en-GB" sz="900" b="0" i="0" u="none" strike="noStrike">
                          <a:solidFill>
                            <a:srgbClr val="000000"/>
                          </a:solidFill>
                          <a:effectLst/>
                          <a:latin typeface="Calibri"/>
                        </a:rPr>
                        <a:t>ST</a:t>
                      </a:r>
                    </a:p>
                  </a:txBody>
                  <a:tcPr marL="8101" marR="8101" marT="81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ctr"/>
                      <a:r>
                        <a:rPr lang="en-GB" sz="900" b="0" i="0" u="none" strike="noStrike">
                          <a:solidFill>
                            <a:srgbClr val="000000"/>
                          </a:solidFill>
                          <a:effectLst/>
                          <a:latin typeface="Calibri"/>
                        </a:rPr>
                        <a:t> </a:t>
                      </a:r>
                    </a:p>
                  </a:txBody>
                  <a:tcPr marL="8101" marR="8101" marT="81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900" b="0" i="0" u="none" strike="noStrike">
                          <a:solidFill>
                            <a:srgbClr val="000000"/>
                          </a:solidFill>
                          <a:effectLst/>
                          <a:latin typeface="Calibri"/>
                        </a:rPr>
                        <a:t> </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900" b="0" i="0" u="none" strike="noStrike">
                          <a:solidFill>
                            <a:srgbClr val="000000"/>
                          </a:solidFill>
                          <a:effectLst/>
                          <a:latin typeface="Calibri"/>
                        </a:rPr>
                        <a:t> </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900" b="0" i="0" u="none" strike="noStrike">
                          <a:solidFill>
                            <a:srgbClr val="000000"/>
                          </a:solidFill>
                          <a:effectLst/>
                          <a:latin typeface="Calibri"/>
                        </a:rPr>
                        <a:t>ST-Q</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15"/>
                  </a:ext>
                </a:extLst>
              </a:tr>
              <a:tr h="203953">
                <a:tc>
                  <a:txBody>
                    <a:bodyPr/>
                    <a:lstStyle/>
                    <a:p>
                      <a:pPr algn="ctr" fontAlgn="b"/>
                      <a:r>
                        <a:rPr lang="en-GB" sz="900" b="0" i="0" u="none" strike="noStrike">
                          <a:solidFill>
                            <a:srgbClr val="000000"/>
                          </a:solidFill>
                          <a:effectLst/>
                          <a:latin typeface="Calibri"/>
                        </a:rPr>
                        <a:t>4D</a:t>
                      </a:r>
                    </a:p>
                  </a:txBody>
                  <a:tcPr marL="8101" marR="8101" marT="81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Calibri"/>
                        </a:rPr>
                        <a:t>JP</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tc>
                  <a:txBody>
                    <a:bodyPr/>
                    <a:lstStyle/>
                    <a:p>
                      <a:pPr algn="ctr" fontAlgn="ctr"/>
                      <a:r>
                        <a:rPr lang="en-GB" sz="900" b="0" i="0" u="none" strike="noStrike">
                          <a:solidFill>
                            <a:srgbClr val="000000"/>
                          </a:solidFill>
                          <a:effectLst/>
                          <a:latin typeface="Calibri"/>
                        </a:rPr>
                        <a:t>JP</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tc>
                  <a:txBody>
                    <a:bodyPr/>
                    <a:lstStyle/>
                    <a:p>
                      <a:pPr algn="ctr" fontAlgn="ctr"/>
                      <a:r>
                        <a:rPr lang="en-GB" sz="900" b="0" i="0" u="none" strike="noStrike">
                          <a:solidFill>
                            <a:srgbClr val="000000"/>
                          </a:solidFill>
                          <a:effectLst/>
                          <a:latin typeface="Calibri"/>
                        </a:rPr>
                        <a:t>JP</a:t>
                      </a:r>
                    </a:p>
                  </a:txBody>
                  <a:tcPr marL="8101" marR="8101" marT="81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tc>
                  <a:txBody>
                    <a:bodyPr/>
                    <a:lstStyle/>
                    <a:p>
                      <a:pPr algn="ctr" fontAlgn="ctr"/>
                      <a:r>
                        <a:rPr lang="en-GB" sz="900" b="0" i="0" u="none" strike="noStrike">
                          <a:solidFill>
                            <a:srgbClr val="000000"/>
                          </a:solidFill>
                          <a:effectLst/>
                          <a:latin typeface="Calibri"/>
                        </a:rPr>
                        <a:t>SK</a:t>
                      </a:r>
                    </a:p>
                  </a:txBody>
                  <a:tcPr marL="8101" marR="8101" marT="8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n-GB" sz="900" b="0" i="0" u="none" strike="noStrike">
                          <a:solidFill>
                            <a:srgbClr val="000000"/>
                          </a:solidFill>
                          <a:effectLst/>
                          <a:latin typeface="Calibri"/>
                        </a:rPr>
                        <a:t>SK</a:t>
                      </a:r>
                    </a:p>
                  </a:txBody>
                  <a:tcPr marL="8101" marR="8101" marT="81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n-GB" sz="900" b="0" i="0" u="none" strike="noStrike">
                          <a:solidFill>
                            <a:srgbClr val="000000"/>
                          </a:solidFill>
                          <a:effectLst/>
                          <a:latin typeface="Calibri"/>
                        </a:rPr>
                        <a:t>SK</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n-GB" sz="900" b="0" i="0" u="none" strike="noStrike">
                          <a:solidFill>
                            <a:srgbClr val="000000"/>
                          </a:solidFill>
                          <a:effectLst/>
                          <a:latin typeface="Calibri"/>
                        </a:rPr>
                        <a:t> </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900" b="0" i="0" u="none" strike="noStrike">
                          <a:solidFill>
                            <a:srgbClr val="000000"/>
                          </a:solidFill>
                          <a:effectLst/>
                          <a:latin typeface="Calibri"/>
                        </a:rPr>
                        <a:t>MM-Q</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16"/>
                  </a:ext>
                </a:extLst>
              </a:tr>
              <a:tr h="194240">
                <a:tc>
                  <a:txBody>
                    <a:bodyPr/>
                    <a:lstStyle/>
                    <a:p>
                      <a:pPr algn="ctr" fontAlgn="b"/>
                      <a:r>
                        <a:rPr lang="en-GB" sz="900" b="0" i="0" u="none" strike="noStrike">
                          <a:solidFill>
                            <a:srgbClr val="000000"/>
                          </a:solidFill>
                          <a:effectLst/>
                          <a:latin typeface="Calibri"/>
                        </a:rPr>
                        <a:t>5A</a:t>
                      </a:r>
                    </a:p>
                  </a:txBody>
                  <a:tcPr marL="8101" marR="8101" marT="81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Calibri"/>
                        </a:rPr>
                        <a:t>PSCP/MM</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0" i="0" u="none" strike="noStrike">
                          <a:solidFill>
                            <a:srgbClr val="000000"/>
                          </a:solidFill>
                          <a:effectLst/>
                          <a:latin typeface="Calibri"/>
                        </a:rPr>
                        <a:t>PSCP/MM</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0" i="0" u="none" strike="noStrike">
                          <a:solidFill>
                            <a:srgbClr val="000000"/>
                          </a:solidFill>
                          <a:effectLst/>
                          <a:latin typeface="Calibri"/>
                        </a:rPr>
                        <a:t>PSCP/MM</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0" i="0" u="none" strike="noStrike">
                          <a:solidFill>
                            <a:srgbClr val="000000"/>
                          </a:solidFill>
                          <a:effectLst/>
                          <a:latin typeface="Calibri"/>
                        </a:rPr>
                        <a:t>PSCP/MM</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0" i="0" u="none" strike="noStrike">
                          <a:solidFill>
                            <a:srgbClr val="000000"/>
                          </a:solidFill>
                          <a:effectLst/>
                          <a:latin typeface="Calibri"/>
                        </a:rPr>
                        <a:t>PSCP/MM</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0" i="0" u="none" strike="noStrike">
                          <a:solidFill>
                            <a:srgbClr val="000000"/>
                          </a:solidFill>
                          <a:effectLst/>
                          <a:latin typeface="Calibri"/>
                        </a:rPr>
                        <a:t>HTA</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n-GB" sz="900" b="0" i="0" u="none" strike="noStrike">
                          <a:solidFill>
                            <a:srgbClr val="000000"/>
                          </a:solidFill>
                          <a:effectLst/>
                          <a:latin typeface="Calibri"/>
                        </a:rPr>
                        <a:t>HTA</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n-GB" sz="900" b="0" i="0" u="none" strike="noStrike">
                          <a:solidFill>
                            <a:srgbClr val="000000"/>
                          </a:solidFill>
                          <a:effectLst/>
                          <a:latin typeface="Calibri"/>
                        </a:rPr>
                        <a:t>HTA -Q</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17"/>
                  </a:ext>
                </a:extLst>
              </a:tr>
              <a:tr h="194240">
                <a:tc>
                  <a:txBody>
                    <a:bodyPr/>
                    <a:lstStyle/>
                    <a:p>
                      <a:pPr algn="ctr" fontAlgn="b"/>
                      <a:r>
                        <a:rPr lang="en-GB" sz="900" b="0" i="0" u="none" strike="noStrike">
                          <a:solidFill>
                            <a:srgbClr val="000000"/>
                          </a:solidFill>
                          <a:effectLst/>
                          <a:latin typeface="Calibri"/>
                        </a:rPr>
                        <a:t>5B</a:t>
                      </a:r>
                    </a:p>
                  </a:txBody>
                  <a:tcPr marL="8101" marR="8101" marT="81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Calibri"/>
                        </a:rPr>
                        <a:t>PSCP/MM</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0" i="0" u="none" strike="noStrike">
                          <a:solidFill>
                            <a:srgbClr val="000000"/>
                          </a:solidFill>
                          <a:effectLst/>
                          <a:latin typeface="Calibri"/>
                        </a:rPr>
                        <a:t>PSCP/MM</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0" i="0" u="none" strike="noStrike">
                          <a:solidFill>
                            <a:srgbClr val="000000"/>
                          </a:solidFill>
                          <a:effectLst/>
                          <a:latin typeface="Calibri"/>
                        </a:rPr>
                        <a:t>PSCP/MM</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0" i="0" u="none" strike="noStrike">
                          <a:solidFill>
                            <a:srgbClr val="000000"/>
                          </a:solidFill>
                          <a:effectLst/>
                          <a:latin typeface="Calibri"/>
                        </a:rPr>
                        <a:t>PSCP/MM</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0" i="0" u="none" strike="noStrike">
                          <a:solidFill>
                            <a:srgbClr val="000000"/>
                          </a:solidFill>
                          <a:effectLst/>
                          <a:latin typeface="Calibri"/>
                        </a:rPr>
                        <a:t>PSCP/MM</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0" i="0" u="none" strike="noStrike">
                          <a:solidFill>
                            <a:srgbClr val="000000"/>
                          </a:solidFill>
                          <a:effectLst/>
                          <a:latin typeface="Calibri"/>
                        </a:rPr>
                        <a:t>HTA</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n-GB" sz="900" b="0" i="0" u="none" strike="noStrike">
                          <a:solidFill>
                            <a:srgbClr val="FFFFFF"/>
                          </a:solidFill>
                          <a:effectLst/>
                          <a:latin typeface="Calibri"/>
                        </a:rPr>
                        <a:t>HTA</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GB" sz="900" b="0" i="0" u="none" strike="noStrike">
                          <a:solidFill>
                            <a:srgbClr val="000000"/>
                          </a:solidFill>
                          <a:effectLst/>
                          <a:latin typeface="Calibri"/>
                        </a:rPr>
                        <a:t>HTA -Q</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18"/>
                  </a:ext>
                </a:extLst>
              </a:tr>
              <a:tr h="194240">
                <a:tc>
                  <a:txBody>
                    <a:bodyPr/>
                    <a:lstStyle/>
                    <a:p>
                      <a:pPr algn="ctr" fontAlgn="b"/>
                      <a:r>
                        <a:rPr lang="en-GB" sz="900" b="0" i="0" u="none" strike="noStrike">
                          <a:solidFill>
                            <a:srgbClr val="000000"/>
                          </a:solidFill>
                          <a:effectLst/>
                          <a:latin typeface="Calibri"/>
                        </a:rPr>
                        <a:t>5C</a:t>
                      </a:r>
                    </a:p>
                  </a:txBody>
                  <a:tcPr marL="8101" marR="8101" marT="81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Calibri"/>
                        </a:rPr>
                        <a:t>PSCP/MM</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0" i="0" u="none" strike="noStrike">
                          <a:solidFill>
                            <a:srgbClr val="000000"/>
                          </a:solidFill>
                          <a:effectLst/>
                          <a:latin typeface="Calibri"/>
                        </a:rPr>
                        <a:t>PSCP/MM</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0" i="0" u="none" strike="noStrike">
                          <a:solidFill>
                            <a:srgbClr val="000000"/>
                          </a:solidFill>
                          <a:effectLst/>
                          <a:latin typeface="Calibri"/>
                        </a:rPr>
                        <a:t>PSCP/MM</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0" i="0" u="none" strike="noStrike">
                          <a:solidFill>
                            <a:srgbClr val="000000"/>
                          </a:solidFill>
                          <a:effectLst/>
                          <a:latin typeface="Calibri"/>
                        </a:rPr>
                        <a:t>PSCP/MM</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0" i="0" u="none" strike="noStrike">
                          <a:solidFill>
                            <a:srgbClr val="000000"/>
                          </a:solidFill>
                          <a:effectLst/>
                          <a:latin typeface="Calibri"/>
                        </a:rPr>
                        <a:t>PSCP/MM</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0" i="0" u="none" strike="noStrike">
                          <a:solidFill>
                            <a:srgbClr val="000000"/>
                          </a:solidFill>
                          <a:effectLst/>
                          <a:latin typeface="Calibri"/>
                        </a:rPr>
                        <a:t>HTA</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CC"/>
                    </a:solidFill>
                  </a:tcPr>
                </a:tc>
                <a:tc>
                  <a:txBody>
                    <a:bodyPr/>
                    <a:lstStyle/>
                    <a:p>
                      <a:pPr algn="ctr" fontAlgn="ctr"/>
                      <a:r>
                        <a:rPr lang="en-GB" sz="900" b="0" i="0" u="none" strike="noStrike">
                          <a:solidFill>
                            <a:srgbClr val="000000"/>
                          </a:solidFill>
                          <a:effectLst/>
                          <a:latin typeface="Calibri"/>
                        </a:rPr>
                        <a:t>HTA</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n-GB" sz="900" b="0" i="0" u="none" strike="noStrike">
                          <a:solidFill>
                            <a:srgbClr val="000000"/>
                          </a:solidFill>
                          <a:effectLst/>
                          <a:latin typeface="Calibri"/>
                        </a:rPr>
                        <a:t>HTA -Q</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19"/>
                  </a:ext>
                </a:extLst>
              </a:tr>
              <a:tr h="203953">
                <a:tc>
                  <a:txBody>
                    <a:bodyPr/>
                    <a:lstStyle/>
                    <a:p>
                      <a:pPr algn="ctr" fontAlgn="b"/>
                      <a:r>
                        <a:rPr lang="en-GB" sz="900" b="0" i="0" u="none" strike="noStrike">
                          <a:solidFill>
                            <a:srgbClr val="000000"/>
                          </a:solidFill>
                          <a:effectLst/>
                          <a:latin typeface="Calibri"/>
                        </a:rPr>
                        <a:t>5D</a:t>
                      </a:r>
                    </a:p>
                  </a:txBody>
                  <a:tcPr marL="8101" marR="8101" marT="81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Calibri"/>
                        </a:rPr>
                        <a:t>PSCP/MM</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0" i="0" u="none" strike="noStrike">
                          <a:solidFill>
                            <a:srgbClr val="000000"/>
                          </a:solidFill>
                          <a:effectLst/>
                          <a:latin typeface="Calibri"/>
                        </a:rPr>
                        <a:t>PSCP/MM</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0" i="0" u="none" strike="noStrike">
                          <a:solidFill>
                            <a:srgbClr val="000000"/>
                          </a:solidFill>
                          <a:effectLst/>
                          <a:latin typeface="Calibri"/>
                        </a:rPr>
                        <a:t>PSCP/MM</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0" i="0" u="none" strike="noStrike">
                          <a:solidFill>
                            <a:srgbClr val="000000"/>
                          </a:solidFill>
                          <a:effectLst/>
                          <a:latin typeface="Calibri"/>
                        </a:rPr>
                        <a:t>PSCP/MM</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0" i="0" u="none" strike="noStrike">
                          <a:solidFill>
                            <a:srgbClr val="000000"/>
                          </a:solidFill>
                          <a:effectLst/>
                          <a:latin typeface="Calibri"/>
                        </a:rPr>
                        <a:t>PSCP/MM</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0" i="0" u="none" strike="noStrike">
                          <a:solidFill>
                            <a:srgbClr val="000000"/>
                          </a:solidFill>
                          <a:effectLst/>
                          <a:latin typeface="Calibri"/>
                        </a:rPr>
                        <a:t>HTA</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GB" sz="900" b="0" i="0" u="none" strike="noStrike">
                          <a:solidFill>
                            <a:srgbClr val="000000"/>
                          </a:solidFill>
                          <a:effectLst/>
                          <a:latin typeface="Calibri"/>
                        </a:rPr>
                        <a:t>HTA</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n-GB" sz="900" b="0" i="0" u="none" strike="noStrike" dirty="0">
                          <a:solidFill>
                            <a:srgbClr val="000000"/>
                          </a:solidFill>
                          <a:effectLst/>
                          <a:latin typeface="Calibri"/>
                        </a:rPr>
                        <a:t>HTA -Q</a:t>
                      </a:r>
                    </a:p>
                  </a:txBody>
                  <a:tcPr marL="8101" marR="8101" marT="81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20"/>
                  </a:ext>
                </a:extLst>
              </a:tr>
            </a:tbl>
          </a:graphicData>
        </a:graphic>
      </p:graphicFrame>
      <p:sp>
        <p:nvSpPr>
          <p:cNvPr id="4" name="Footer Placeholder 3"/>
          <p:cNvSpPr>
            <a:spLocks noGrp="1"/>
          </p:cNvSpPr>
          <p:nvPr>
            <p:ph type="ftr" sz="quarter" idx="11"/>
          </p:nvPr>
        </p:nvSpPr>
        <p:spPr>
          <a:xfrm>
            <a:off x="685331" y="5883276"/>
            <a:ext cx="5902895" cy="365125"/>
          </a:xfrm>
        </p:spPr>
        <p:txBody>
          <a:bodyPr/>
          <a:lstStyle/>
          <a:p>
            <a:pPr>
              <a:defRPr/>
            </a:pPr>
            <a:r>
              <a:rPr lang="en-GB"/>
              <a:t>V35 C.Kavanagh / K.Sikand August 2023               </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2925549979"/>
              </p:ext>
            </p:extLst>
          </p:nvPr>
        </p:nvGraphicFramePr>
        <p:xfrm>
          <a:off x="6948263" y="1700808"/>
          <a:ext cx="2195734" cy="4412196"/>
        </p:xfrm>
        <a:graphic>
          <a:graphicData uri="http://schemas.openxmlformats.org/drawingml/2006/table">
            <a:tbl>
              <a:tblPr/>
              <a:tblGrid>
                <a:gridCol w="323934">
                  <a:extLst>
                    <a:ext uri="{9D8B030D-6E8A-4147-A177-3AD203B41FA5}">
                      <a16:colId xmlns:a16="http://schemas.microsoft.com/office/drawing/2014/main" val="20000"/>
                    </a:ext>
                  </a:extLst>
                </a:gridCol>
                <a:gridCol w="467950">
                  <a:extLst>
                    <a:ext uri="{9D8B030D-6E8A-4147-A177-3AD203B41FA5}">
                      <a16:colId xmlns:a16="http://schemas.microsoft.com/office/drawing/2014/main" val="20001"/>
                    </a:ext>
                  </a:extLst>
                </a:gridCol>
                <a:gridCol w="467950">
                  <a:extLst>
                    <a:ext uri="{9D8B030D-6E8A-4147-A177-3AD203B41FA5}">
                      <a16:colId xmlns:a16="http://schemas.microsoft.com/office/drawing/2014/main" val="20002"/>
                    </a:ext>
                  </a:extLst>
                </a:gridCol>
                <a:gridCol w="467950">
                  <a:extLst>
                    <a:ext uri="{9D8B030D-6E8A-4147-A177-3AD203B41FA5}">
                      <a16:colId xmlns:a16="http://schemas.microsoft.com/office/drawing/2014/main" val="20003"/>
                    </a:ext>
                  </a:extLst>
                </a:gridCol>
                <a:gridCol w="467950">
                  <a:extLst>
                    <a:ext uri="{9D8B030D-6E8A-4147-A177-3AD203B41FA5}">
                      <a16:colId xmlns:a16="http://schemas.microsoft.com/office/drawing/2014/main" val="20004"/>
                    </a:ext>
                  </a:extLst>
                </a:gridCol>
              </a:tblGrid>
              <a:tr h="212056">
                <a:tc>
                  <a:txBody>
                    <a:bodyPr/>
                    <a:lstStyle/>
                    <a:p>
                      <a:pPr algn="ctr" fontAlgn="ctr"/>
                      <a:r>
                        <a:rPr lang="en-GB" sz="1000" b="0" i="0" u="none" strike="noStrike">
                          <a:solidFill>
                            <a:srgbClr val="000000"/>
                          </a:solidFill>
                          <a:effectLst/>
                          <a:latin typeface="Calibri"/>
                        </a:rPr>
                        <a:t>Colour</a:t>
                      </a:r>
                    </a:p>
                  </a:txBody>
                  <a:tcPr marL="8693" marR="8693" marT="8693"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0" i="0" u="none" strike="noStrike">
                          <a:solidFill>
                            <a:srgbClr val="000000"/>
                          </a:solidFill>
                          <a:effectLst/>
                          <a:latin typeface="Calibri"/>
                        </a:rPr>
                        <a:t>Group</a:t>
                      </a:r>
                    </a:p>
                  </a:txBody>
                  <a:tcPr marL="8693" marR="8693" marT="8693"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000" b="0" i="0" u="none" strike="noStrike">
                          <a:solidFill>
                            <a:srgbClr val="000000"/>
                          </a:solidFill>
                          <a:effectLst/>
                          <a:latin typeface="Calibri"/>
                        </a:rPr>
                        <a:t>Users</a:t>
                      </a:r>
                    </a:p>
                  </a:txBody>
                  <a:tcPr marL="8693" marR="8693" marT="8693" marB="0" anchor="b">
                    <a:lnL>
                      <a:noFill/>
                    </a:lnL>
                    <a:lnR>
                      <a:noFill/>
                    </a:lnR>
                    <a:lnT>
                      <a:noFill/>
                    </a:lnT>
                    <a:lnB>
                      <a:noFill/>
                    </a:lnB>
                    <a:solidFill>
                      <a:srgbClr val="FFFFFF"/>
                    </a:solidFill>
                  </a:tcPr>
                </a:tc>
                <a:tc>
                  <a:txBody>
                    <a:bodyPr/>
                    <a:lstStyle/>
                    <a:p>
                      <a:pPr algn="l" fontAlgn="b"/>
                      <a:r>
                        <a:rPr lang="en-GB" sz="1000" b="0" i="0" u="none" strike="noStrike">
                          <a:solidFill>
                            <a:srgbClr val="000000"/>
                          </a:solidFill>
                          <a:effectLst/>
                          <a:latin typeface="Calibri"/>
                        </a:rPr>
                        <a:t> </a:t>
                      </a:r>
                    </a:p>
                  </a:txBody>
                  <a:tcPr marL="8693" marR="8693" marT="8693" marB="0" anchor="b">
                    <a:lnL>
                      <a:noFill/>
                    </a:lnL>
                    <a:lnR>
                      <a:noFill/>
                    </a:lnR>
                    <a:lnT>
                      <a:noFill/>
                    </a:lnT>
                    <a:lnB>
                      <a:noFill/>
                    </a:lnB>
                    <a:solidFill>
                      <a:srgbClr val="FFFFFF"/>
                    </a:solidFill>
                  </a:tcPr>
                </a:tc>
                <a:tc>
                  <a:txBody>
                    <a:bodyPr/>
                    <a:lstStyle/>
                    <a:p>
                      <a:pPr algn="l" fontAlgn="b"/>
                      <a:endParaRPr lang="en-GB" sz="1000" b="0" i="0" u="none" strike="noStrike">
                        <a:solidFill>
                          <a:srgbClr val="000000"/>
                        </a:solidFill>
                        <a:effectLst/>
                        <a:latin typeface="Calibri"/>
                      </a:endParaRPr>
                    </a:p>
                  </a:txBody>
                  <a:tcPr marL="8693" marR="8693" marT="8693" marB="0" anchor="b">
                    <a:lnL>
                      <a:noFill/>
                    </a:lnL>
                    <a:lnR>
                      <a:noFill/>
                    </a:lnR>
                    <a:lnT>
                      <a:noFill/>
                    </a:lnT>
                    <a:lnB>
                      <a:noFill/>
                    </a:lnB>
                  </a:tcPr>
                </a:tc>
                <a:extLst>
                  <a:ext uri="{0D108BD9-81ED-4DB2-BD59-A6C34878D82A}">
                    <a16:rowId xmlns:a16="http://schemas.microsoft.com/office/drawing/2014/main" val="10000"/>
                  </a:ext>
                </a:extLst>
              </a:tr>
              <a:tr h="212056">
                <a:tc>
                  <a:txBody>
                    <a:bodyPr/>
                    <a:lstStyle/>
                    <a:p>
                      <a:pPr algn="ctr" fontAlgn="ctr"/>
                      <a:r>
                        <a:rPr lang="en-GB" sz="700" b="0" i="0" u="none" strike="noStrike">
                          <a:solidFill>
                            <a:srgbClr val="000000"/>
                          </a:solidFill>
                          <a:effectLst/>
                          <a:latin typeface="Calibri"/>
                        </a:rPr>
                        <a:t>1</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700" b="0" i="0" u="none" strike="noStrike">
                          <a:solidFill>
                            <a:srgbClr val="000000"/>
                          </a:solidFill>
                          <a:effectLst/>
                          <a:latin typeface="Calibri"/>
                        </a:rPr>
                        <a:t>Empty</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a:rPr>
                        <a:t> </a:t>
                      </a:r>
                    </a:p>
                  </a:txBody>
                  <a:tcPr marL="8693" marR="8693" marT="8693"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a:rPr>
                        <a:t> </a:t>
                      </a:r>
                    </a:p>
                  </a:txBody>
                  <a:tcPr marL="8693" marR="8693" marT="8693" marB="0" anchor="b">
                    <a:lnL>
                      <a:noFill/>
                    </a:lnL>
                    <a:lnR>
                      <a:noFill/>
                    </a:lnR>
                    <a:lnT>
                      <a:noFill/>
                    </a:lnT>
                    <a:lnB>
                      <a:noFill/>
                    </a:lnB>
                    <a:solidFill>
                      <a:srgbClr val="FFFFFF"/>
                    </a:solidFill>
                  </a:tcPr>
                </a:tc>
                <a:tc>
                  <a:txBody>
                    <a:bodyPr/>
                    <a:lstStyle/>
                    <a:p>
                      <a:pPr algn="l" fontAlgn="b"/>
                      <a:endParaRPr lang="en-GB" sz="1000" b="0" i="0" u="none" strike="noStrike">
                        <a:solidFill>
                          <a:srgbClr val="000000"/>
                        </a:solidFill>
                        <a:effectLst/>
                        <a:latin typeface="Calibri"/>
                      </a:endParaRPr>
                    </a:p>
                  </a:txBody>
                  <a:tcPr marL="8693" marR="8693" marT="8693" marB="0" anchor="b">
                    <a:lnL>
                      <a:noFill/>
                    </a:lnL>
                    <a:lnR>
                      <a:noFill/>
                    </a:lnR>
                    <a:lnT>
                      <a:noFill/>
                    </a:lnT>
                    <a:lnB>
                      <a:noFill/>
                    </a:lnB>
                  </a:tcPr>
                </a:tc>
                <a:extLst>
                  <a:ext uri="{0D108BD9-81ED-4DB2-BD59-A6C34878D82A}">
                    <a16:rowId xmlns:a16="http://schemas.microsoft.com/office/drawing/2014/main" val="10001"/>
                  </a:ext>
                </a:extLst>
              </a:tr>
              <a:tr h="1096335">
                <a:tc>
                  <a:txBody>
                    <a:bodyPr/>
                    <a:lstStyle/>
                    <a:p>
                      <a:pPr algn="ctr" fontAlgn="ctr"/>
                      <a:r>
                        <a:rPr lang="en-GB" sz="700" b="0" i="0" u="none" strike="noStrike">
                          <a:solidFill>
                            <a:srgbClr val="000000"/>
                          </a:solidFill>
                          <a:effectLst/>
                          <a:latin typeface="Calibri"/>
                        </a:rPr>
                        <a:t>2</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GB" sz="700" b="0" i="0" u="none" strike="noStrike">
                          <a:solidFill>
                            <a:srgbClr val="000000"/>
                          </a:solidFill>
                          <a:effectLst/>
                          <a:latin typeface="Calibri"/>
                        </a:rPr>
                        <a:t>KC</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en-GB" sz="700" b="0" i="0" u="none" strike="noStrike">
                          <a:solidFill>
                            <a:srgbClr val="000000"/>
                          </a:solidFill>
                          <a:effectLst/>
                          <a:latin typeface="Arial"/>
                        </a:rPr>
                        <a:t>ENE, CG (Chris), Jen, Alex (AE), KM, KB, MPH, AC (Alex chan but could also be AC amit chandra so will need to refer to cell type), AJW, CH, QR, TH, SR, SB, DC (Dan curry), TM</a:t>
                      </a:r>
                    </a:p>
                  </a:txBody>
                  <a:tcPr marL="8693" marR="8693" marT="8693"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GB"/>
                    </a:p>
                  </a:txBody>
                  <a:tcPr/>
                </a:tc>
                <a:tc>
                  <a:txBody>
                    <a:bodyPr/>
                    <a:lstStyle/>
                    <a:p>
                      <a:pPr algn="l" fontAlgn="b"/>
                      <a:endParaRPr lang="en-GB" sz="1000" b="0" i="0" u="none" strike="noStrike">
                        <a:solidFill>
                          <a:srgbClr val="000000"/>
                        </a:solidFill>
                        <a:effectLst/>
                        <a:latin typeface="Calibri"/>
                      </a:endParaRPr>
                    </a:p>
                  </a:txBody>
                  <a:tcPr marL="8693" marR="8693" marT="8693" marB="0" anchor="b">
                    <a:lnL>
                      <a:noFill/>
                    </a:lnL>
                    <a:lnR>
                      <a:noFill/>
                    </a:lnR>
                    <a:lnT>
                      <a:noFill/>
                    </a:lnT>
                    <a:lnB>
                      <a:noFill/>
                    </a:lnB>
                  </a:tcPr>
                </a:tc>
                <a:extLst>
                  <a:ext uri="{0D108BD9-81ED-4DB2-BD59-A6C34878D82A}">
                    <a16:rowId xmlns:a16="http://schemas.microsoft.com/office/drawing/2014/main" val="10002"/>
                  </a:ext>
                </a:extLst>
              </a:tr>
              <a:tr h="212056">
                <a:tc>
                  <a:txBody>
                    <a:bodyPr/>
                    <a:lstStyle/>
                    <a:p>
                      <a:pPr algn="ctr" fontAlgn="ctr"/>
                      <a:r>
                        <a:rPr lang="en-GB" sz="700" b="0" i="0" u="none" strike="noStrike">
                          <a:solidFill>
                            <a:srgbClr val="000000"/>
                          </a:solidFill>
                          <a:effectLst/>
                          <a:latin typeface="Calibri"/>
                        </a:rPr>
                        <a:t>3</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700" b="0" i="0" u="none" strike="noStrike">
                          <a:solidFill>
                            <a:srgbClr val="000000"/>
                          </a:solidFill>
                          <a:effectLst/>
                          <a:latin typeface="Calibri"/>
                        </a:rPr>
                        <a:t>Unknown</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700" b="0"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n-GB" sz="700" b="0" i="0" u="none" strike="noStrike">
                          <a:solidFill>
                            <a:srgbClr val="000000"/>
                          </a:solidFill>
                          <a:effectLst/>
                          <a:latin typeface="Arial"/>
                        </a:rPr>
                        <a:t> </a:t>
                      </a:r>
                    </a:p>
                  </a:txBody>
                  <a:tcPr marL="8693" marR="8693" marT="8693" marB="0" anchor="ctr">
                    <a:lnL>
                      <a:noFill/>
                    </a:lnL>
                    <a:lnR>
                      <a:noFill/>
                    </a:lnR>
                    <a:lnT>
                      <a:noFill/>
                    </a:lnT>
                    <a:lnB>
                      <a:noFill/>
                    </a:lnB>
                    <a:solidFill>
                      <a:srgbClr val="FFFFFF"/>
                    </a:solidFill>
                  </a:tcPr>
                </a:tc>
                <a:tc>
                  <a:txBody>
                    <a:bodyPr/>
                    <a:lstStyle/>
                    <a:p>
                      <a:pPr algn="l" fontAlgn="b"/>
                      <a:endParaRPr lang="en-GB" sz="1000" b="0" i="0" u="none" strike="noStrike">
                        <a:solidFill>
                          <a:srgbClr val="000000"/>
                        </a:solidFill>
                        <a:effectLst/>
                        <a:latin typeface="Calibri"/>
                      </a:endParaRPr>
                    </a:p>
                  </a:txBody>
                  <a:tcPr marL="8693" marR="8693" marT="8693" marB="0" anchor="b">
                    <a:lnL>
                      <a:noFill/>
                    </a:lnL>
                    <a:lnR>
                      <a:noFill/>
                    </a:lnR>
                    <a:lnT>
                      <a:noFill/>
                    </a:lnT>
                    <a:lnB>
                      <a:noFill/>
                    </a:lnB>
                  </a:tcPr>
                </a:tc>
                <a:extLst>
                  <a:ext uri="{0D108BD9-81ED-4DB2-BD59-A6C34878D82A}">
                    <a16:rowId xmlns:a16="http://schemas.microsoft.com/office/drawing/2014/main" val="10003"/>
                  </a:ext>
                </a:extLst>
              </a:tr>
              <a:tr h="282036">
                <a:tc>
                  <a:txBody>
                    <a:bodyPr/>
                    <a:lstStyle/>
                    <a:p>
                      <a:pPr algn="ctr" fontAlgn="ctr"/>
                      <a:r>
                        <a:rPr lang="en-GB" sz="700" b="0" i="0" u="none" strike="noStrike">
                          <a:solidFill>
                            <a:srgbClr val="000000"/>
                          </a:solidFill>
                          <a:effectLst/>
                          <a:latin typeface="Calibri"/>
                        </a:rPr>
                        <a:t>4</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ctr" fontAlgn="ctr"/>
                      <a:r>
                        <a:rPr lang="en-GB" sz="700" b="0" i="0" u="none" strike="noStrike">
                          <a:solidFill>
                            <a:srgbClr val="000000"/>
                          </a:solidFill>
                          <a:effectLst/>
                          <a:latin typeface="Calibri"/>
                        </a:rPr>
                        <a:t>PSCP</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en-GB" sz="700" b="0" i="0" u="none" strike="noStrike">
                          <a:solidFill>
                            <a:srgbClr val="000000"/>
                          </a:solidFill>
                          <a:effectLst/>
                          <a:latin typeface="Arial"/>
                        </a:rPr>
                        <a:t>SS, SJW, MS, PH,MM JK, WM</a:t>
                      </a:r>
                    </a:p>
                  </a:txBody>
                  <a:tcPr marL="8693" marR="8693" marT="8693"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GB"/>
                    </a:p>
                  </a:txBody>
                  <a:tcPr/>
                </a:tc>
                <a:tc>
                  <a:txBody>
                    <a:bodyPr/>
                    <a:lstStyle/>
                    <a:p>
                      <a:pPr algn="l" fontAlgn="b"/>
                      <a:endParaRPr lang="en-GB" sz="1000" b="0" i="0" u="none" strike="noStrike">
                        <a:solidFill>
                          <a:srgbClr val="000000"/>
                        </a:solidFill>
                        <a:effectLst/>
                        <a:latin typeface="Calibri"/>
                      </a:endParaRPr>
                    </a:p>
                  </a:txBody>
                  <a:tcPr marL="8693" marR="8693" marT="8693" marB="0" anchor="b">
                    <a:lnL>
                      <a:noFill/>
                    </a:lnL>
                    <a:lnR>
                      <a:noFill/>
                    </a:lnR>
                    <a:lnT>
                      <a:noFill/>
                    </a:lnT>
                    <a:lnB>
                      <a:noFill/>
                    </a:lnB>
                  </a:tcPr>
                </a:tc>
                <a:extLst>
                  <a:ext uri="{0D108BD9-81ED-4DB2-BD59-A6C34878D82A}">
                    <a16:rowId xmlns:a16="http://schemas.microsoft.com/office/drawing/2014/main" val="10004"/>
                  </a:ext>
                </a:extLst>
              </a:tr>
              <a:tr h="417752">
                <a:tc>
                  <a:txBody>
                    <a:bodyPr/>
                    <a:lstStyle/>
                    <a:p>
                      <a:pPr algn="ctr" fontAlgn="ctr"/>
                      <a:r>
                        <a:rPr lang="en-GB" sz="700" b="0" i="0" u="none" strike="noStrike">
                          <a:solidFill>
                            <a:srgbClr val="000000"/>
                          </a:solidFill>
                          <a:effectLst/>
                          <a:latin typeface="Calibri"/>
                        </a:rPr>
                        <a:t>5</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n-GB" sz="700" b="0" i="0" u="none" strike="noStrike">
                          <a:solidFill>
                            <a:srgbClr val="000000"/>
                          </a:solidFill>
                          <a:effectLst/>
                          <a:latin typeface="Calibri"/>
                        </a:rPr>
                        <a:t>RJT</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en-GB" sz="700" b="0" i="0" u="none" strike="noStrike">
                          <a:solidFill>
                            <a:srgbClr val="000000"/>
                          </a:solidFill>
                          <a:effectLst/>
                          <a:latin typeface="Arial"/>
                        </a:rPr>
                        <a:t>KEG, PM/PDM, RM, EC, JH, BD JJ, AI, ER, MW, HJ</a:t>
                      </a:r>
                    </a:p>
                  </a:txBody>
                  <a:tcPr marL="8693" marR="8693" marT="8693"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GB"/>
                    </a:p>
                  </a:txBody>
                  <a:tcPr/>
                </a:tc>
                <a:tc>
                  <a:txBody>
                    <a:bodyPr/>
                    <a:lstStyle/>
                    <a:p>
                      <a:pPr algn="l" fontAlgn="b"/>
                      <a:endParaRPr lang="en-GB" sz="1000" b="0" i="0" u="none" strike="noStrike">
                        <a:solidFill>
                          <a:srgbClr val="000000"/>
                        </a:solidFill>
                        <a:effectLst/>
                        <a:latin typeface="Calibri"/>
                      </a:endParaRPr>
                    </a:p>
                  </a:txBody>
                  <a:tcPr marL="8693" marR="8693" marT="8693" marB="0" anchor="b">
                    <a:lnL>
                      <a:noFill/>
                    </a:lnL>
                    <a:lnR>
                      <a:noFill/>
                    </a:lnR>
                    <a:lnT>
                      <a:noFill/>
                    </a:lnT>
                    <a:lnB>
                      <a:noFill/>
                    </a:lnB>
                  </a:tcPr>
                </a:tc>
                <a:extLst>
                  <a:ext uri="{0D108BD9-81ED-4DB2-BD59-A6C34878D82A}">
                    <a16:rowId xmlns:a16="http://schemas.microsoft.com/office/drawing/2014/main" val="10005"/>
                  </a:ext>
                </a:extLst>
              </a:tr>
              <a:tr h="282036">
                <a:tc>
                  <a:txBody>
                    <a:bodyPr/>
                    <a:lstStyle/>
                    <a:p>
                      <a:pPr algn="ctr" fontAlgn="ctr"/>
                      <a:r>
                        <a:rPr lang="en-GB" sz="700" b="0" i="0" u="none" strike="noStrike">
                          <a:solidFill>
                            <a:srgbClr val="000000"/>
                          </a:solidFill>
                          <a:effectLst/>
                          <a:latin typeface="Calibri"/>
                        </a:rPr>
                        <a:t>6</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700" b="0" i="0" u="none" strike="noStrike">
                          <a:solidFill>
                            <a:srgbClr val="000000"/>
                          </a:solidFill>
                          <a:effectLst/>
                          <a:latin typeface="Calibri"/>
                        </a:rPr>
                        <a:t>AS</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en-GB" sz="700" b="0" i="0" u="none" strike="noStrike">
                          <a:solidFill>
                            <a:srgbClr val="000000"/>
                          </a:solidFill>
                          <a:effectLst/>
                          <a:latin typeface="Arial"/>
                        </a:rPr>
                        <a:t>SS, DT, Ade, NMW, LM, DC, AIM</a:t>
                      </a:r>
                    </a:p>
                  </a:txBody>
                  <a:tcPr marL="8693" marR="8693" marT="8693"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GB"/>
                    </a:p>
                  </a:txBody>
                  <a:tcPr/>
                </a:tc>
                <a:tc>
                  <a:txBody>
                    <a:bodyPr/>
                    <a:lstStyle/>
                    <a:p>
                      <a:pPr algn="l" fontAlgn="b"/>
                      <a:endParaRPr lang="en-GB" sz="1000" b="0" i="0" u="none" strike="noStrike">
                        <a:solidFill>
                          <a:srgbClr val="000000"/>
                        </a:solidFill>
                        <a:effectLst/>
                        <a:latin typeface="Calibri"/>
                      </a:endParaRPr>
                    </a:p>
                  </a:txBody>
                  <a:tcPr marL="8693" marR="8693" marT="8693" marB="0" anchor="b">
                    <a:lnL>
                      <a:noFill/>
                    </a:lnL>
                    <a:lnR>
                      <a:noFill/>
                    </a:lnR>
                    <a:lnT>
                      <a:noFill/>
                    </a:lnT>
                    <a:lnB>
                      <a:noFill/>
                    </a:lnB>
                  </a:tcPr>
                </a:tc>
                <a:extLst>
                  <a:ext uri="{0D108BD9-81ED-4DB2-BD59-A6C34878D82A}">
                    <a16:rowId xmlns:a16="http://schemas.microsoft.com/office/drawing/2014/main" val="10006"/>
                  </a:ext>
                </a:extLst>
              </a:tr>
              <a:tr h="212056">
                <a:tc>
                  <a:txBody>
                    <a:bodyPr/>
                    <a:lstStyle/>
                    <a:p>
                      <a:pPr algn="ctr" fontAlgn="ctr"/>
                      <a:r>
                        <a:rPr lang="en-GB" sz="700" b="0" i="0" u="none" strike="noStrike">
                          <a:solidFill>
                            <a:srgbClr val="000000"/>
                          </a:solidFill>
                          <a:effectLst/>
                          <a:latin typeface="Calibri"/>
                        </a:rPr>
                        <a:t>7</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CC"/>
                    </a:solidFill>
                  </a:tcPr>
                </a:tc>
                <a:tc>
                  <a:txBody>
                    <a:bodyPr/>
                    <a:lstStyle/>
                    <a:p>
                      <a:pPr algn="ctr" fontAlgn="ctr"/>
                      <a:r>
                        <a:rPr lang="en-GB" sz="700" b="0" i="0" u="none" strike="noStrike">
                          <a:solidFill>
                            <a:srgbClr val="000000"/>
                          </a:solidFill>
                          <a:effectLst/>
                          <a:latin typeface="Calibri"/>
                        </a:rPr>
                        <a:t>JP</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700" b="0" i="0" u="none" strike="noStrike">
                          <a:solidFill>
                            <a:srgbClr val="000000"/>
                          </a:solidFill>
                          <a:effectLst/>
                          <a:latin typeface="Arial"/>
                        </a:rPr>
                        <a:t>BG, MC</a:t>
                      </a:r>
                    </a:p>
                  </a:txBody>
                  <a:tcPr marL="8693" marR="8693" marT="8693"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n-GB" sz="700" b="0" i="0" u="none" strike="noStrike">
                          <a:solidFill>
                            <a:srgbClr val="000000"/>
                          </a:solidFill>
                          <a:effectLst/>
                          <a:latin typeface="Arial"/>
                        </a:rPr>
                        <a:t> </a:t>
                      </a:r>
                    </a:p>
                  </a:txBody>
                  <a:tcPr marL="8693" marR="8693" marT="8693" marB="0" anchor="ctr">
                    <a:lnL>
                      <a:noFill/>
                    </a:lnL>
                    <a:lnR>
                      <a:noFill/>
                    </a:lnR>
                    <a:lnT>
                      <a:noFill/>
                    </a:lnT>
                    <a:lnB>
                      <a:noFill/>
                    </a:lnB>
                    <a:solidFill>
                      <a:srgbClr val="FFFFFF"/>
                    </a:solidFill>
                  </a:tcPr>
                </a:tc>
                <a:tc>
                  <a:txBody>
                    <a:bodyPr/>
                    <a:lstStyle/>
                    <a:p>
                      <a:pPr algn="l" fontAlgn="b"/>
                      <a:endParaRPr lang="en-GB" sz="1000" b="0" i="0" u="none" strike="noStrike">
                        <a:solidFill>
                          <a:srgbClr val="000000"/>
                        </a:solidFill>
                        <a:effectLst/>
                        <a:latin typeface="Calibri"/>
                      </a:endParaRPr>
                    </a:p>
                  </a:txBody>
                  <a:tcPr marL="8693" marR="8693" marT="8693" marB="0" anchor="b">
                    <a:lnL>
                      <a:noFill/>
                    </a:lnL>
                    <a:lnR>
                      <a:noFill/>
                    </a:lnR>
                    <a:lnT>
                      <a:noFill/>
                    </a:lnT>
                    <a:lnB>
                      <a:noFill/>
                    </a:lnB>
                  </a:tcPr>
                </a:tc>
                <a:extLst>
                  <a:ext uri="{0D108BD9-81ED-4DB2-BD59-A6C34878D82A}">
                    <a16:rowId xmlns:a16="http://schemas.microsoft.com/office/drawing/2014/main" val="10007"/>
                  </a:ext>
                </a:extLst>
              </a:tr>
              <a:tr h="212056">
                <a:tc>
                  <a:txBody>
                    <a:bodyPr/>
                    <a:lstStyle/>
                    <a:p>
                      <a:pPr algn="ctr" fontAlgn="ctr"/>
                      <a:r>
                        <a:rPr lang="en-GB" sz="700" b="0" i="0" u="none" strike="noStrike">
                          <a:solidFill>
                            <a:srgbClr val="000000"/>
                          </a:solidFill>
                          <a:effectLst/>
                          <a:latin typeface="Calibri"/>
                        </a:rPr>
                        <a:t>8</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700" b="0" i="0" u="none" strike="noStrike">
                          <a:solidFill>
                            <a:srgbClr val="000000"/>
                          </a:solidFill>
                          <a:effectLst/>
                          <a:latin typeface="Calibri"/>
                        </a:rPr>
                        <a:t>out</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700" b="0" i="0" u="none" strike="noStrike">
                          <a:solidFill>
                            <a:srgbClr val="000000"/>
                          </a:solidFill>
                          <a:effectLst/>
                          <a:latin typeface="Arial"/>
                        </a:rPr>
                        <a:t>RH</a:t>
                      </a:r>
                    </a:p>
                  </a:txBody>
                  <a:tcPr marL="8693" marR="8693" marT="8693"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n-GB" sz="700" b="0" i="0" u="none" strike="noStrike">
                          <a:solidFill>
                            <a:srgbClr val="000000"/>
                          </a:solidFill>
                          <a:effectLst/>
                          <a:latin typeface="Arial"/>
                        </a:rPr>
                        <a:t> </a:t>
                      </a:r>
                    </a:p>
                  </a:txBody>
                  <a:tcPr marL="8693" marR="8693" marT="8693" marB="0" anchor="ctr">
                    <a:lnL>
                      <a:noFill/>
                    </a:lnL>
                    <a:lnR>
                      <a:noFill/>
                    </a:lnR>
                    <a:lnT>
                      <a:noFill/>
                    </a:lnT>
                    <a:lnB>
                      <a:noFill/>
                    </a:lnB>
                    <a:solidFill>
                      <a:srgbClr val="FFFFFF"/>
                    </a:solidFill>
                  </a:tcPr>
                </a:tc>
                <a:tc>
                  <a:txBody>
                    <a:bodyPr/>
                    <a:lstStyle/>
                    <a:p>
                      <a:pPr algn="l" fontAlgn="b"/>
                      <a:endParaRPr lang="en-GB" sz="1000" b="0" i="0" u="none" strike="noStrike">
                        <a:solidFill>
                          <a:srgbClr val="000000"/>
                        </a:solidFill>
                        <a:effectLst/>
                        <a:latin typeface="Calibri"/>
                      </a:endParaRPr>
                    </a:p>
                  </a:txBody>
                  <a:tcPr marL="8693" marR="8693" marT="8693" marB="0" anchor="b">
                    <a:lnL>
                      <a:noFill/>
                    </a:lnL>
                    <a:lnR>
                      <a:noFill/>
                    </a:lnR>
                    <a:lnT>
                      <a:noFill/>
                    </a:lnT>
                    <a:lnB>
                      <a:noFill/>
                    </a:lnB>
                  </a:tcPr>
                </a:tc>
                <a:extLst>
                  <a:ext uri="{0D108BD9-81ED-4DB2-BD59-A6C34878D82A}">
                    <a16:rowId xmlns:a16="http://schemas.microsoft.com/office/drawing/2014/main" val="10008"/>
                  </a:ext>
                </a:extLst>
              </a:tr>
              <a:tr h="212056">
                <a:tc>
                  <a:txBody>
                    <a:bodyPr/>
                    <a:lstStyle/>
                    <a:p>
                      <a:pPr algn="ctr" fontAlgn="ctr"/>
                      <a:r>
                        <a:rPr lang="en-GB" sz="700" b="0" i="0" u="none" strike="noStrike">
                          <a:solidFill>
                            <a:srgbClr val="000000"/>
                          </a:solidFill>
                          <a:effectLst/>
                          <a:latin typeface="Arial"/>
                        </a:rPr>
                        <a:t>9</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n-GB" sz="700" b="0" i="0" u="none" strike="noStrike">
                          <a:solidFill>
                            <a:srgbClr val="000000"/>
                          </a:solidFill>
                          <a:effectLst/>
                          <a:latin typeface="Arial"/>
                        </a:rPr>
                        <a:t>SK</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700" b="0" i="0" u="none" strike="noStrike">
                          <a:solidFill>
                            <a:srgbClr val="000000"/>
                          </a:solidFill>
                          <a:effectLst/>
                          <a:latin typeface="Arial"/>
                        </a:rPr>
                        <a:t>RT</a:t>
                      </a:r>
                    </a:p>
                  </a:txBody>
                  <a:tcPr marL="8693" marR="8693" marT="8693"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n-GB" sz="700" b="0" i="0" u="none" strike="noStrike">
                          <a:solidFill>
                            <a:srgbClr val="000000"/>
                          </a:solidFill>
                          <a:effectLst/>
                          <a:latin typeface="Arial"/>
                        </a:rPr>
                        <a:t> </a:t>
                      </a:r>
                    </a:p>
                  </a:txBody>
                  <a:tcPr marL="8693" marR="8693" marT="8693" marB="0" anchor="ctr">
                    <a:lnL>
                      <a:noFill/>
                    </a:lnL>
                    <a:lnR>
                      <a:noFill/>
                    </a:lnR>
                    <a:lnT>
                      <a:noFill/>
                    </a:lnT>
                    <a:lnB>
                      <a:noFill/>
                    </a:lnB>
                    <a:solidFill>
                      <a:srgbClr val="FFFFFF"/>
                    </a:solidFill>
                  </a:tcPr>
                </a:tc>
                <a:tc>
                  <a:txBody>
                    <a:bodyPr/>
                    <a:lstStyle/>
                    <a:p>
                      <a:pPr algn="l" fontAlgn="b"/>
                      <a:endParaRPr lang="en-GB" sz="1000" b="0" i="0" u="none" strike="noStrike">
                        <a:solidFill>
                          <a:srgbClr val="000000"/>
                        </a:solidFill>
                        <a:effectLst/>
                        <a:latin typeface="Calibri"/>
                      </a:endParaRPr>
                    </a:p>
                  </a:txBody>
                  <a:tcPr marL="8693" marR="8693" marT="8693" marB="0" anchor="b">
                    <a:lnL>
                      <a:noFill/>
                    </a:lnL>
                    <a:lnR>
                      <a:noFill/>
                    </a:lnR>
                    <a:lnT>
                      <a:noFill/>
                    </a:lnT>
                    <a:lnB>
                      <a:noFill/>
                    </a:lnB>
                  </a:tcPr>
                </a:tc>
                <a:extLst>
                  <a:ext uri="{0D108BD9-81ED-4DB2-BD59-A6C34878D82A}">
                    <a16:rowId xmlns:a16="http://schemas.microsoft.com/office/drawing/2014/main" val="10009"/>
                  </a:ext>
                </a:extLst>
              </a:tr>
              <a:tr h="222659">
                <a:tc>
                  <a:txBody>
                    <a:bodyPr/>
                    <a:lstStyle/>
                    <a:p>
                      <a:pPr algn="ctr" fontAlgn="ctr"/>
                      <a:r>
                        <a:rPr lang="en-GB" sz="700" b="0" i="0" u="none" strike="noStrike">
                          <a:solidFill>
                            <a:srgbClr val="000000"/>
                          </a:solidFill>
                          <a:effectLst/>
                          <a:latin typeface="Arial"/>
                        </a:rPr>
                        <a:t>10</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n-GB" sz="700" b="0" i="0" u="none" strike="noStrike">
                          <a:solidFill>
                            <a:srgbClr val="000000"/>
                          </a:solidFill>
                          <a:effectLst/>
                          <a:latin typeface="Arial"/>
                        </a:rPr>
                        <a:t>Yang</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GB" sz="700" b="0" i="0" u="none" strike="noStrike">
                          <a:solidFill>
                            <a:srgbClr val="000000"/>
                          </a:solidFill>
                          <a:effectLst/>
                          <a:latin typeface="Arial"/>
                        </a:rPr>
                        <a:t>AR, DM, PP, </a:t>
                      </a:r>
                    </a:p>
                  </a:txBody>
                  <a:tcPr marL="8693" marR="8693" marT="8693"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GB"/>
                    </a:p>
                  </a:txBody>
                  <a:tcPr/>
                </a:tc>
                <a:tc>
                  <a:txBody>
                    <a:bodyPr/>
                    <a:lstStyle/>
                    <a:p>
                      <a:pPr algn="l" fontAlgn="b"/>
                      <a:endParaRPr lang="en-GB" sz="1000" b="0" i="0" u="none" strike="noStrike">
                        <a:solidFill>
                          <a:srgbClr val="000000"/>
                        </a:solidFill>
                        <a:effectLst/>
                        <a:latin typeface="Calibri"/>
                      </a:endParaRPr>
                    </a:p>
                  </a:txBody>
                  <a:tcPr marL="8693" marR="8693" marT="8693" marB="0" anchor="b">
                    <a:lnL>
                      <a:noFill/>
                    </a:lnL>
                    <a:lnR>
                      <a:noFill/>
                    </a:lnR>
                    <a:lnT>
                      <a:noFill/>
                    </a:lnT>
                    <a:lnB>
                      <a:noFill/>
                    </a:lnB>
                  </a:tcPr>
                </a:tc>
                <a:extLst>
                  <a:ext uri="{0D108BD9-81ED-4DB2-BD59-A6C34878D82A}">
                    <a16:rowId xmlns:a16="http://schemas.microsoft.com/office/drawing/2014/main" val="10010"/>
                  </a:ext>
                </a:extLst>
              </a:tr>
              <a:tr h="212056">
                <a:tc>
                  <a:txBody>
                    <a:bodyPr/>
                    <a:lstStyle/>
                    <a:p>
                      <a:pPr algn="ctr" fontAlgn="ctr"/>
                      <a:r>
                        <a:rPr lang="en-GB" sz="800" b="0" i="0" u="none" strike="noStrike">
                          <a:solidFill>
                            <a:srgbClr val="000000"/>
                          </a:solidFill>
                          <a:effectLst/>
                          <a:latin typeface="Arial"/>
                        </a:rPr>
                        <a:t>11</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GB" sz="1000" b="0" i="0" u="none" strike="noStrike">
                          <a:solidFill>
                            <a:srgbClr val="000000"/>
                          </a:solidFill>
                          <a:effectLst/>
                          <a:latin typeface="Calibri"/>
                        </a:rPr>
                        <a:t>Liz</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GB" sz="1000" b="0" i="0" u="none" strike="noStrike">
                          <a:solidFill>
                            <a:srgbClr val="000000"/>
                          </a:solidFill>
                          <a:effectLst/>
                          <a:latin typeface="Calibri"/>
                        </a:rPr>
                        <a:t>ER, Aev,JD</a:t>
                      </a:r>
                    </a:p>
                  </a:txBody>
                  <a:tcPr marL="8693" marR="8693" marT="8693"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GB"/>
                    </a:p>
                  </a:txBody>
                  <a:tcPr/>
                </a:tc>
                <a:tc>
                  <a:txBody>
                    <a:bodyPr/>
                    <a:lstStyle/>
                    <a:p>
                      <a:pPr algn="l" fontAlgn="b"/>
                      <a:endParaRPr lang="en-GB" sz="1000" b="0" i="0" u="none" strike="noStrike">
                        <a:solidFill>
                          <a:srgbClr val="000000"/>
                        </a:solidFill>
                        <a:effectLst/>
                        <a:latin typeface="Calibri"/>
                      </a:endParaRPr>
                    </a:p>
                  </a:txBody>
                  <a:tcPr marL="8693" marR="8693" marT="8693" marB="0" anchor="b">
                    <a:lnL>
                      <a:noFill/>
                    </a:lnL>
                    <a:lnR>
                      <a:noFill/>
                    </a:lnR>
                    <a:lnT>
                      <a:noFill/>
                    </a:lnT>
                    <a:lnB>
                      <a:noFill/>
                    </a:lnB>
                  </a:tcPr>
                </a:tc>
                <a:extLst>
                  <a:ext uri="{0D108BD9-81ED-4DB2-BD59-A6C34878D82A}">
                    <a16:rowId xmlns:a16="http://schemas.microsoft.com/office/drawing/2014/main" val="10011"/>
                  </a:ext>
                </a:extLst>
              </a:tr>
              <a:tr h="212056">
                <a:tc>
                  <a:txBody>
                    <a:bodyPr/>
                    <a:lstStyle/>
                    <a:p>
                      <a:pPr algn="ctr" fontAlgn="ctr"/>
                      <a:r>
                        <a:rPr lang="en-GB" sz="1000" b="0" i="0" u="none" strike="noStrike">
                          <a:solidFill>
                            <a:srgbClr val="000000"/>
                          </a:solidFill>
                          <a:effectLst/>
                          <a:latin typeface="Calibri"/>
                        </a:rPr>
                        <a:t>Q</a:t>
                      </a:r>
                    </a:p>
                  </a:txBody>
                  <a:tcPr marL="8693" marR="8693" marT="869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0" i="0" u="none" strike="noStrike">
                          <a:solidFill>
                            <a:srgbClr val="000000"/>
                          </a:solidFill>
                          <a:effectLst/>
                          <a:latin typeface="Calibri"/>
                        </a:rPr>
                        <a:t> </a:t>
                      </a:r>
                    </a:p>
                  </a:txBody>
                  <a:tcPr marL="8693" marR="8693" marT="8693"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gridSpan="2">
                  <a:txBody>
                    <a:bodyPr/>
                    <a:lstStyle/>
                    <a:p>
                      <a:pPr algn="l" fontAlgn="b"/>
                      <a:r>
                        <a:rPr lang="en-GB" sz="1000" b="0" i="0" u="none" strike="noStrike">
                          <a:solidFill>
                            <a:srgbClr val="000000"/>
                          </a:solidFill>
                          <a:effectLst/>
                          <a:latin typeface="Calibri"/>
                        </a:rPr>
                        <a:t>Quarantine Boxes</a:t>
                      </a:r>
                    </a:p>
                  </a:txBody>
                  <a:tcPr marL="8693" marR="8693" marT="8693" marB="0" anchor="b">
                    <a:lnL>
                      <a:noFill/>
                    </a:lnL>
                    <a:lnR>
                      <a:noFill/>
                    </a:lnR>
                    <a:lnT>
                      <a:noFill/>
                    </a:lnT>
                    <a:lnB>
                      <a:noFill/>
                    </a:lnB>
                    <a:solidFill>
                      <a:srgbClr val="FFFFFF"/>
                    </a:solidFill>
                  </a:tcPr>
                </a:tc>
                <a:tc hMerge="1">
                  <a:txBody>
                    <a:bodyPr/>
                    <a:lstStyle/>
                    <a:p>
                      <a:endParaRPr lang="en-GB"/>
                    </a:p>
                  </a:txBody>
                  <a:tcPr/>
                </a:tc>
                <a:tc>
                  <a:txBody>
                    <a:bodyPr/>
                    <a:lstStyle/>
                    <a:p>
                      <a:pPr algn="l" fontAlgn="b"/>
                      <a:endParaRPr lang="en-GB" sz="1000" b="0" i="0" u="none" strike="noStrike">
                        <a:solidFill>
                          <a:srgbClr val="000000"/>
                        </a:solidFill>
                        <a:effectLst/>
                        <a:latin typeface="Calibri"/>
                      </a:endParaRPr>
                    </a:p>
                  </a:txBody>
                  <a:tcPr marL="8693" marR="8693" marT="8693" marB="0" anchor="b">
                    <a:lnL>
                      <a:noFill/>
                    </a:lnL>
                    <a:lnR>
                      <a:noFill/>
                    </a:lnR>
                    <a:lnT>
                      <a:noFill/>
                    </a:lnT>
                    <a:lnB>
                      <a:noFill/>
                    </a:lnB>
                  </a:tcPr>
                </a:tc>
                <a:extLst>
                  <a:ext uri="{0D108BD9-81ED-4DB2-BD59-A6C34878D82A}">
                    <a16:rowId xmlns:a16="http://schemas.microsoft.com/office/drawing/2014/main" val="10012"/>
                  </a:ext>
                </a:extLst>
              </a:tr>
              <a:tr h="212056">
                <a:tc>
                  <a:txBody>
                    <a:bodyPr/>
                    <a:lstStyle/>
                    <a:p>
                      <a:pPr algn="ctr" fontAlgn="ctr"/>
                      <a:r>
                        <a:rPr lang="en-GB" sz="700" b="0" i="0" u="none" strike="noStrike">
                          <a:solidFill>
                            <a:srgbClr val="000000"/>
                          </a:solidFill>
                          <a:effectLst/>
                          <a:latin typeface="Calibri"/>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ctr"/>
                      <a:r>
                        <a:rPr lang="en-GB" sz="1000" b="0" i="0" u="none" strike="noStrike">
                          <a:solidFill>
                            <a:srgbClr val="000000"/>
                          </a:solidFill>
                          <a:effectLst/>
                          <a:latin typeface="Calibri"/>
                        </a:rPr>
                        <a:t>ST</a:t>
                      </a:r>
                    </a:p>
                  </a:txBody>
                  <a:tcPr marL="8693" marR="8693" marT="8693"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GB" sz="1000" b="0" i="0" u="none" strike="noStrike">
                          <a:solidFill>
                            <a:srgbClr val="000000"/>
                          </a:solidFill>
                          <a:effectLst/>
                          <a:latin typeface="Calibri"/>
                        </a:rPr>
                        <a:t>CG</a:t>
                      </a:r>
                    </a:p>
                  </a:txBody>
                  <a:tcPr marL="8693" marR="8693" marT="8693" marB="0" anchor="b">
                    <a:lnL>
                      <a:noFill/>
                    </a:lnL>
                    <a:lnR>
                      <a:noFill/>
                    </a:lnR>
                    <a:lnT>
                      <a:noFill/>
                    </a:lnT>
                    <a:lnB>
                      <a:noFill/>
                    </a:lnB>
                    <a:solidFill>
                      <a:srgbClr val="FFFFFF"/>
                    </a:solidFill>
                  </a:tcPr>
                </a:tc>
                <a:tc>
                  <a:txBody>
                    <a:bodyPr/>
                    <a:lstStyle/>
                    <a:p>
                      <a:pPr algn="l" fontAlgn="b"/>
                      <a:r>
                        <a:rPr lang="en-GB" sz="1000" b="0" i="0" u="none" strike="noStrike">
                          <a:solidFill>
                            <a:srgbClr val="000000"/>
                          </a:solidFill>
                          <a:effectLst/>
                          <a:latin typeface="Calibri"/>
                        </a:rPr>
                        <a:t> </a:t>
                      </a:r>
                    </a:p>
                  </a:txBody>
                  <a:tcPr marL="8693" marR="8693" marT="8693" marB="0" anchor="b">
                    <a:lnL>
                      <a:noFill/>
                    </a:lnL>
                    <a:lnR>
                      <a:noFill/>
                    </a:lnR>
                    <a:lnT>
                      <a:noFill/>
                    </a:lnT>
                    <a:lnB>
                      <a:noFill/>
                    </a:lnB>
                    <a:solidFill>
                      <a:srgbClr val="FFFFFF"/>
                    </a:solidFill>
                  </a:tcPr>
                </a:tc>
                <a:tc>
                  <a:txBody>
                    <a:bodyPr/>
                    <a:lstStyle/>
                    <a:p>
                      <a:pPr algn="l" fontAlgn="b"/>
                      <a:endParaRPr lang="en-GB" sz="1000" b="0" i="0" u="none" strike="noStrike" dirty="0">
                        <a:solidFill>
                          <a:srgbClr val="000000"/>
                        </a:solidFill>
                        <a:effectLst/>
                        <a:latin typeface="Calibri"/>
                      </a:endParaRPr>
                    </a:p>
                  </a:txBody>
                  <a:tcPr marL="8693" marR="8693" marT="8693" marB="0" anchor="b">
                    <a:lnL>
                      <a:noFill/>
                    </a:lnL>
                    <a:lnR>
                      <a:noFill/>
                    </a:lnR>
                    <a:lnT>
                      <a:noFill/>
                    </a:lnT>
                    <a:lnB>
                      <a:noFill/>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67093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Transport of Material</a:t>
            </a:r>
            <a:br>
              <a:rPr lang="en-GB" dirty="0"/>
            </a:br>
            <a:r>
              <a:rPr lang="en-GB"/>
              <a:t>( External transfer)</a:t>
            </a:r>
          </a:p>
        </p:txBody>
      </p:sp>
      <p:graphicFrame>
        <p:nvGraphicFramePr>
          <p:cNvPr id="6" name="Content Placeholder 2">
            <a:extLst>
              <a:ext uri="{FF2B5EF4-FFF2-40B4-BE49-F238E27FC236}">
                <a16:creationId xmlns:a16="http://schemas.microsoft.com/office/drawing/2014/main" id="{5D9561CE-03F3-45BD-A7D5-E2AAB8213A67}"/>
              </a:ext>
            </a:extLst>
          </p:cNvPr>
          <p:cNvGraphicFramePr>
            <a:graphicFrameLocks noGrp="1"/>
          </p:cNvGraphicFramePr>
          <p:nvPr>
            <p:ph idx="1"/>
            <p:extLst>
              <p:ext uri="{D42A27DB-BD31-4B8C-83A1-F6EECF244321}">
                <p14:modId xmlns:p14="http://schemas.microsoft.com/office/powerpoint/2010/main" val="428358958"/>
              </p:ext>
            </p:extLst>
          </p:nvPr>
        </p:nvGraphicFramePr>
        <p:xfrm>
          <a:off x="685800" y="2532475"/>
          <a:ext cx="77724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xfrm>
            <a:off x="685330" y="5883275"/>
            <a:ext cx="7559078" cy="365125"/>
          </a:xfrm>
        </p:spPr>
        <p:txBody>
          <a:bodyPr>
            <a:normAutofit/>
          </a:bodyPr>
          <a:lstStyle/>
          <a:p>
            <a:pPr>
              <a:lnSpc>
                <a:spcPct val="90000"/>
              </a:lnSpc>
              <a:spcAft>
                <a:spcPts val="600"/>
              </a:spcAft>
              <a:defRPr/>
            </a:pPr>
            <a:r>
              <a:rPr lang="en-GB" sz="900"/>
              <a:t>V35 C.Kavanagh / K.Sikand August 2023               </a:t>
            </a:r>
            <a:endParaRPr lang="en-GB" sz="900" dirty="0"/>
          </a:p>
        </p:txBody>
      </p:sp>
    </p:spTree>
    <p:extLst>
      <p:ext uri="{BB962C8B-B14F-4D97-AF65-F5344CB8AC3E}">
        <p14:creationId xmlns:p14="http://schemas.microsoft.com/office/powerpoint/2010/main" val="276920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0805" y="1314450"/>
            <a:ext cx="2133002" cy="3680244"/>
          </a:xfrm>
        </p:spPr>
        <p:txBody>
          <a:bodyPr>
            <a:normAutofit/>
          </a:bodyPr>
          <a:lstStyle/>
          <a:p>
            <a:pPr algn="l"/>
            <a:r>
              <a:rPr lang="en-GB" sz="2400"/>
              <a:t>Disinfection </a:t>
            </a:r>
            <a:endParaRPr lang="en-US" sz="2400"/>
          </a:p>
        </p:txBody>
      </p:sp>
      <p:graphicFrame>
        <p:nvGraphicFramePr>
          <p:cNvPr id="20" name="Content Placeholder 2">
            <a:extLst>
              <a:ext uri="{FF2B5EF4-FFF2-40B4-BE49-F238E27FC236}">
                <a16:creationId xmlns:a16="http://schemas.microsoft.com/office/drawing/2014/main" id="{BB3D4502-33FF-467D-8559-8045EDC7203C}"/>
              </a:ext>
            </a:extLst>
          </p:cNvPr>
          <p:cNvGraphicFramePr>
            <a:graphicFrameLocks noGrp="1"/>
          </p:cNvGraphicFramePr>
          <p:nvPr>
            <p:ph idx="1"/>
            <p:extLst>
              <p:ext uri="{D42A27DB-BD31-4B8C-83A1-F6EECF244321}">
                <p14:modId xmlns:p14="http://schemas.microsoft.com/office/powerpoint/2010/main" val="2743600807"/>
              </p:ext>
            </p:extLst>
          </p:nvPr>
        </p:nvGraphicFramePr>
        <p:xfrm>
          <a:off x="2411760" y="889000"/>
          <a:ext cx="6046440" cy="499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xfrm>
            <a:off x="3445668" y="5883275"/>
            <a:ext cx="3933093" cy="365125"/>
          </a:xfrm>
        </p:spPr>
        <p:txBody>
          <a:bodyPr>
            <a:normAutofit/>
          </a:bodyPr>
          <a:lstStyle/>
          <a:p>
            <a:pPr>
              <a:lnSpc>
                <a:spcPct val="90000"/>
              </a:lnSpc>
              <a:spcAft>
                <a:spcPts val="600"/>
              </a:spcAft>
            </a:pPr>
            <a:r>
              <a:rPr lang="en-GB" sz="900"/>
              <a:t>V35 C.Kavanagh / K.Sikand August 2023               </a:t>
            </a:r>
            <a:endParaRPr lang="en-GB" sz="9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902" t="-5739" r="-17902" b="5739"/>
          <a:stretch/>
        </p:blipFill>
        <p:spPr bwMode="auto">
          <a:xfrm>
            <a:off x="2123727" y="1196752"/>
            <a:ext cx="6042793" cy="5004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27584" y="836712"/>
            <a:ext cx="997389" cy="369332"/>
          </a:xfrm>
          <a:prstGeom prst="rect">
            <a:avLst/>
          </a:prstGeom>
          <a:noFill/>
        </p:spPr>
        <p:txBody>
          <a:bodyPr wrap="none" rtlCol="0">
            <a:spAutoFit/>
          </a:bodyPr>
          <a:lstStyle/>
          <a:p>
            <a:r>
              <a:rPr lang="en-GB" dirty="0"/>
              <a:t>70% IMS</a:t>
            </a:r>
          </a:p>
        </p:txBody>
      </p:sp>
      <p:cxnSp>
        <p:nvCxnSpPr>
          <p:cNvPr id="6" name="Straight Arrow Connector 5"/>
          <p:cNvCxnSpPr/>
          <p:nvPr/>
        </p:nvCxnSpPr>
        <p:spPr>
          <a:xfrm>
            <a:off x="1326278" y="1340768"/>
            <a:ext cx="1445522" cy="235821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91880" y="700482"/>
            <a:ext cx="1124282" cy="369332"/>
          </a:xfrm>
          <a:prstGeom prst="rect">
            <a:avLst/>
          </a:prstGeom>
          <a:noFill/>
        </p:spPr>
        <p:txBody>
          <a:bodyPr wrap="none" rtlCol="0">
            <a:spAutoFit/>
          </a:bodyPr>
          <a:lstStyle/>
          <a:p>
            <a:r>
              <a:rPr lang="en-GB" dirty="0"/>
              <a:t>1% </a:t>
            </a:r>
            <a:r>
              <a:rPr lang="en-GB" dirty="0" err="1"/>
              <a:t>Virkon</a:t>
            </a:r>
            <a:endParaRPr lang="en-GB" dirty="0"/>
          </a:p>
        </p:txBody>
      </p:sp>
      <p:cxnSp>
        <p:nvCxnSpPr>
          <p:cNvPr id="9" name="Straight Arrow Connector 8"/>
          <p:cNvCxnSpPr/>
          <p:nvPr/>
        </p:nvCxnSpPr>
        <p:spPr>
          <a:xfrm>
            <a:off x="4054021" y="1196752"/>
            <a:ext cx="0" cy="1512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64088" y="836712"/>
            <a:ext cx="1655903" cy="369332"/>
          </a:xfrm>
          <a:prstGeom prst="rect">
            <a:avLst/>
          </a:prstGeom>
          <a:noFill/>
        </p:spPr>
        <p:txBody>
          <a:bodyPr wrap="none" rtlCol="0">
            <a:spAutoFit/>
          </a:bodyPr>
          <a:lstStyle/>
          <a:p>
            <a:r>
              <a:rPr lang="en-GB" dirty="0"/>
              <a:t>1:50 </a:t>
            </a:r>
            <a:r>
              <a:rPr lang="en-GB" dirty="0" err="1"/>
              <a:t>Chemgene</a:t>
            </a:r>
            <a:endParaRPr lang="en-GB" dirty="0"/>
          </a:p>
        </p:txBody>
      </p:sp>
      <p:cxnSp>
        <p:nvCxnSpPr>
          <p:cNvPr id="12" name="Straight Arrow Connector 11"/>
          <p:cNvCxnSpPr/>
          <p:nvPr/>
        </p:nvCxnSpPr>
        <p:spPr>
          <a:xfrm flipH="1">
            <a:off x="5242244" y="1262052"/>
            <a:ext cx="1046916" cy="15841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380312" y="2708920"/>
            <a:ext cx="1694695" cy="369332"/>
          </a:xfrm>
          <a:prstGeom prst="rect">
            <a:avLst/>
          </a:prstGeom>
          <a:noFill/>
        </p:spPr>
        <p:txBody>
          <a:bodyPr wrap="none" rtlCol="0">
            <a:spAutoFit/>
          </a:bodyPr>
          <a:lstStyle/>
          <a:p>
            <a:r>
              <a:rPr lang="en-GB" dirty="0"/>
              <a:t>1:20 </a:t>
            </a:r>
            <a:r>
              <a:rPr lang="en-GB" dirty="0" err="1"/>
              <a:t>ChemGene</a:t>
            </a:r>
            <a:endParaRPr lang="en-GB" dirty="0"/>
          </a:p>
        </p:txBody>
      </p:sp>
      <p:cxnSp>
        <p:nvCxnSpPr>
          <p:cNvPr id="15" name="Straight Arrow Connector 14"/>
          <p:cNvCxnSpPr/>
          <p:nvPr/>
        </p:nvCxnSpPr>
        <p:spPr>
          <a:xfrm flipH="1">
            <a:off x="6444208" y="3188815"/>
            <a:ext cx="1722312" cy="7920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a:xfrm>
            <a:off x="193638" y="6250164"/>
            <a:ext cx="7972882" cy="365125"/>
          </a:xfrm>
        </p:spPr>
        <p:txBody>
          <a:bodyPr/>
          <a:lstStyle/>
          <a:p>
            <a:pPr>
              <a:defRPr/>
            </a:pPr>
            <a:r>
              <a:rPr lang="en-GB"/>
              <a:t>V35 C.Kavanagh / K.Sikand August 2023               </a:t>
            </a:r>
            <a:endParaRPr lang="en-GB" dirty="0"/>
          </a:p>
        </p:txBody>
      </p:sp>
      <p:pic>
        <p:nvPicPr>
          <p:cNvPr id="3" name="Picture 2" descr="Chemgene HLD4H Disinfectant Wipes Regular pack of 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459" y="3429000"/>
            <a:ext cx="1056514" cy="20154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5536" y="2204864"/>
            <a:ext cx="1952779" cy="369332"/>
          </a:xfrm>
          <a:prstGeom prst="rect">
            <a:avLst/>
          </a:prstGeom>
          <a:noFill/>
        </p:spPr>
        <p:txBody>
          <a:bodyPr wrap="none" rtlCol="0">
            <a:spAutoFit/>
          </a:bodyPr>
          <a:lstStyle/>
          <a:p>
            <a:r>
              <a:rPr lang="en-GB" dirty="0" err="1"/>
              <a:t>Chemgene</a:t>
            </a:r>
            <a:r>
              <a:rPr lang="en-GB" dirty="0"/>
              <a:t> Wipes</a:t>
            </a:r>
          </a:p>
        </p:txBody>
      </p:sp>
      <p:cxnSp>
        <p:nvCxnSpPr>
          <p:cNvPr id="11" name="Straight Arrow Connector 10"/>
          <p:cNvCxnSpPr/>
          <p:nvPr/>
        </p:nvCxnSpPr>
        <p:spPr>
          <a:xfrm>
            <a:off x="1371925" y="3188815"/>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187624" y="2717416"/>
            <a:ext cx="1" cy="61461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69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33122" name="Rectangle 2"/>
          <p:cNvSpPr>
            <a:spLocks noGrp="1" noRot="1" noChangeArrowheads="1"/>
          </p:cNvSpPr>
          <p:nvPr>
            <p:ph type="title"/>
          </p:nvPr>
        </p:nvSpPr>
        <p:spPr>
          <a:xfrm>
            <a:off x="685331" y="618517"/>
            <a:ext cx="7773338" cy="1596177"/>
          </a:xfrm>
        </p:spPr>
        <p:txBody>
          <a:bodyPr>
            <a:normAutofit/>
          </a:bodyPr>
          <a:lstStyle/>
          <a:p>
            <a:pPr eaLnBrk="1" hangingPunct="1">
              <a:defRPr/>
            </a:pPr>
            <a:r>
              <a:rPr lang="en-GB"/>
              <a:t>Disposal of Biological Waste</a:t>
            </a:r>
          </a:p>
        </p:txBody>
      </p:sp>
      <p:sp>
        <p:nvSpPr>
          <p:cNvPr id="31746" name="Footer Placeholder 4"/>
          <p:cNvSpPr>
            <a:spLocks noGrp="1"/>
          </p:cNvSpPr>
          <p:nvPr>
            <p:ph type="ftr" sz="quarter" idx="11"/>
          </p:nvPr>
        </p:nvSpPr>
        <p:spPr>
          <a:xfrm>
            <a:off x="685330" y="5883275"/>
            <a:ext cx="5004665" cy="365125"/>
          </a:xfrm>
        </p:spPr>
        <p:txBody>
          <a:bodyPr>
            <a:normAutofit/>
          </a:bodyPr>
          <a:lstStyle/>
          <a:p>
            <a:pPr>
              <a:spcAft>
                <a:spcPts val="600"/>
              </a:spcAft>
            </a:pPr>
            <a:r>
              <a:rPr lang="en-GB"/>
              <a:t>V35 C.Kavanagh / K.Sikand August 2023               </a:t>
            </a:r>
          </a:p>
        </p:txBody>
      </p:sp>
      <p:graphicFrame>
        <p:nvGraphicFramePr>
          <p:cNvPr id="133129" name="Rectangle 3">
            <a:extLst>
              <a:ext uri="{FF2B5EF4-FFF2-40B4-BE49-F238E27FC236}">
                <a16:creationId xmlns:a16="http://schemas.microsoft.com/office/drawing/2014/main" id="{FFCD3AFB-EC57-07EF-B187-2A1AAEE0848C}"/>
              </a:ext>
            </a:extLst>
          </p:cNvPr>
          <p:cNvGraphicFramePr>
            <a:graphicFrameLocks noGrp="1"/>
          </p:cNvGraphicFramePr>
          <p:nvPr>
            <p:ph idx="1"/>
            <p:extLst>
              <p:ext uri="{D42A27DB-BD31-4B8C-83A1-F6EECF244321}">
                <p14:modId xmlns:p14="http://schemas.microsoft.com/office/powerpoint/2010/main" val="337964092"/>
              </p:ext>
            </p:extLst>
          </p:nvPr>
        </p:nvGraphicFramePr>
        <p:xfrm>
          <a:off x="685800" y="2532475"/>
          <a:ext cx="77724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defRPr/>
            </a:pPr>
            <a:r>
              <a:rPr lang="en-GB" dirty="0"/>
              <a:t>Types of waste</a:t>
            </a:r>
          </a:p>
        </p:txBody>
      </p:sp>
      <p:sp>
        <p:nvSpPr>
          <p:cNvPr id="6147" name="Rectangle 3"/>
          <p:cNvSpPr>
            <a:spLocks noGrp="1" noChangeArrowheads="1"/>
          </p:cNvSpPr>
          <p:nvPr>
            <p:ph idx="1"/>
          </p:nvPr>
        </p:nvSpPr>
        <p:spPr>
          <a:xfrm>
            <a:off x="872067" y="1772816"/>
            <a:ext cx="7408333" cy="4353347"/>
          </a:xfrm>
        </p:spPr>
        <p:txBody>
          <a:bodyPr lIns="92075" tIns="46038" rIns="92075" bIns="46038">
            <a:normAutofit fontScale="92500" lnSpcReduction="20000"/>
          </a:bodyPr>
          <a:lstStyle/>
          <a:p>
            <a:pPr eaLnBrk="1" hangingPunct="1">
              <a:defRPr/>
            </a:pPr>
            <a:r>
              <a:rPr lang="en-GB" sz="2000" b="1" dirty="0"/>
              <a:t>Three different types of solid waste:</a:t>
            </a:r>
          </a:p>
          <a:p>
            <a:pPr lvl="1" eaLnBrk="1" hangingPunct="1">
              <a:buFont typeface="Wingdings" pitchFamily="2" charset="2"/>
              <a:buNone/>
              <a:defRPr/>
            </a:pPr>
            <a:r>
              <a:rPr lang="en-GB" sz="2000" dirty="0"/>
              <a:t>1) Cardboard &amp; other paper waste that has not been in the Class II labs is left for domestic staff to collect in the office. </a:t>
            </a:r>
          </a:p>
          <a:p>
            <a:pPr lvl="1" eaLnBrk="1" hangingPunct="1">
              <a:defRPr/>
            </a:pPr>
            <a:r>
              <a:rPr lang="en-GB" sz="2000" dirty="0"/>
              <a:t>Cardboard should NOT be taken into the CBE laboratories.</a:t>
            </a:r>
          </a:p>
          <a:p>
            <a:pPr lvl="1" eaLnBrk="1" hangingPunct="1">
              <a:buFontTx/>
              <a:buNone/>
              <a:defRPr/>
            </a:pPr>
            <a:r>
              <a:rPr lang="en-GB" sz="2000" dirty="0">
                <a:solidFill>
                  <a:srgbClr val="FF6600"/>
                </a:solidFill>
              </a:rPr>
              <a:t>2) Colour coded waste</a:t>
            </a:r>
          </a:p>
          <a:p>
            <a:pPr lvl="1" eaLnBrk="1" hangingPunct="1">
              <a:defRPr/>
            </a:pPr>
            <a:r>
              <a:rPr lang="en-GB" sz="2000" dirty="0">
                <a:solidFill>
                  <a:srgbClr val="FFFF00"/>
                </a:solidFill>
              </a:rPr>
              <a:t>Yellow</a:t>
            </a:r>
            <a:r>
              <a:rPr lang="en-GB" sz="2000" dirty="0"/>
              <a:t> stream waste – Non- autoclaved waste </a:t>
            </a:r>
          </a:p>
          <a:p>
            <a:pPr marL="537210" lvl="1" indent="0" eaLnBrk="1" hangingPunct="1">
              <a:buNone/>
              <a:defRPr/>
            </a:pPr>
            <a:r>
              <a:rPr lang="en-GB" sz="2000" dirty="0"/>
              <a:t>( chemically contaminated waste)</a:t>
            </a:r>
          </a:p>
          <a:p>
            <a:pPr lvl="1" eaLnBrk="1" hangingPunct="1">
              <a:defRPr/>
            </a:pPr>
            <a:r>
              <a:rPr lang="en-GB" sz="2000" dirty="0">
                <a:solidFill>
                  <a:srgbClr val="FF6600"/>
                </a:solidFill>
              </a:rPr>
              <a:t>Orange</a:t>
            </a:r>
            <a:r>
              <a:rPr lang="en-GB" sz="2000" dirty="0"/>
              <a:t> stream waste – Autoclaved waste</a:t>
            </a:r>
          </a:p>
          <a:p>
            <a:pPr lvl="1" eaLnBrk="1" hangingPunct="1">
              <a:defRPr/>
            </a:pPr>
            <a:r>
              <a:rPr lang="en-GB" sz="2000" dirty="0">
                <a:solidFill>
                  <a:srgbClr val="FFFF00"/>
                </a:solidFill>
              </a:rPr>
              <a:t>Yellow</a:t>
            </a:r>
            <a:r>
              <a:rPr lang="en-GB" sz="2000" dirty="0"/>
              <a:t> &amp; </a:t>
            </a:r>
            <a:r>
              <a:rPr lang="en-GB" sz="2000" dirty="0">
                <a:solidFill>
                  <a:srgbClr val="7030A0"/>
                </a:solidFill>
              </a:rPr>
              <a:t>purple</a:t>
            </a:r>
            <a:r>
              <a:rPr lang="en-GB" sz="2000" dirty="0"/>
              <a:t>  stream waste – Cytotoxic waste</a:t>
            </a:r>
          </a:p>
          <a:p>
            <a:pPr lvl="1" eaLnBrk="1" hangingPunct="1">
              <a:buFont typeface="Wingdings" pitchFamily="2" charset="2"/>
              <a:buNone/>
              <a:defRPr/>
            </a:pPr>
            <a:r>
              <a:rPr lang="en-GB" sz="2000" dirty="0"/>
              <a:t>3) Sharps</a:t>
            </a:r>
          </a:p>
        </p:txBody>
      </p:sp>
      <p:sp>
        <p:nvSpPr>
          <p:cNvPr id="32770" name="Footer Placeholder 4"/>
          <p:cNvSpPr>
            <a:spLocks noGrp="1"/>
          </p:cNvSpPr>
          <p:nvPr>
            <p:ph type="ftr" sz="quarter" idx="11"/>
          </p:nvPr>
        </p:nvSpPr>
        <p:spPr>
          <a:noFill/>
        </p:spPr>
        <p:txBody>
          <a:bodyPr/>
          <a:lstStyle/>
          <a:p>
            <a:r>
              <a:rPr lang="en-GB"/>
              <a:t>V35 C.Kavanagh / K.Sikand August 2023               </a:t>
            </a:r>
            <a:endParaRPr lang="en-GB" dirty="0"/>
          </a:p>
        </p:txBody>
      </p:sp>
      <p:pic>
        <p:nvPicPr>
          <p:cNvPr id="32773" name="Picture 4" descr="blacksack"/>
          <p:cNvPicPr>
            <a:picLocks noChangeAspect="1" noChangeArrowheads="1"/>
          </p:cNvPicPr>
          <p:nvPr/>
        </p:nvPicPr>
        <p:blipFill>
          <a:blip r:embed="rId2" cstate="print"/>
          <a:srcRect l="4347" t="5536" b="5415"/>
          <a:stretch>
            <a:fillRect/>
          </a:stretch>
        </p:blipFill>
        <p:spPr bwMode="auto">
          <a:xfrm>
            <a:off x="5076825" y="5300663"/>
            <a:ext cx="1065213" cy="1279525"/>
          </a:xfrm>
          <a:prstGeom prst="rect">
            <a:avLst/>
          </a:prstGeom>
          <a:noFill/>
          <a:ln w="9525">
            <a:solidFill>
              <a:srgbClr val="FFFFFF"/>
            </a:solidFill>
            <a:miter lim="800000"/>
            <a:headEnd/>
            <a:tailEnd/>
          </a:ln>
        </p:spPr>
      </p:pic>
      <p:pic>
        <p:nvPicPr>
          <p:cNvPr id="32774" name="Picture 5" descr="100-0001_IMG"/>
          <p:cNvPicPr>
            <a:picLocks noChangeAspect="1" noChangeArrowheads="1"/>
          </p:cNvPicPr>
          <p:nvPr/>
        </p:nvPicPr>
        <p:blipFill>
          <a:blip r:embed="rId3" cstate="print"/>
          <a:srcRect l="14285" t="24310" r="11836" b="9091"/>
          <a:stretch>
            <a:fillRect/>
          </a:stretch>
        </p:blipFill>
        <p:spPr bwMode="auto">
          <a:xfrm>
            <a:off x="6372225" y="5084763"/>
            <a:ext cx="1289050" cy="1546225"/>
          </a:xfrm>
          <a:prstGeom prst="rect">
            <a:avLst/>
          </a:prstGeom>
          <a:noFill/>
          <a:ln w="9525">
            <a:noFill/>
            <a:miter lim="800000"/>
            <a:headEnd/>
            <a:tailEnd/>
          </a:ln>
        </p:spPr>
      </p:pic>
      <p:pic>
        <p:nvPicPr>
          <p:cNvPr id="32775" name="Picture 6" descr="singlesharpsbin"/>
          <p:cNvPicPr>
            <a:picLocks noChangeAspect="1" noChangeArrowheads="1"/>
          </p:cNvPicPr>
          <p:nvPr/>
        </p:nvPicPr>
        <p:blipFill>
          <a:blip r:embed="rId4" cstate="print"/>
          <a:srcRect/>
          <a:stretch>
            <a:fillRect/>
          </a:stretch>
        </p:blipFill>
        <p:spPr bwMode="auto">
          <a:xfrm>
            <a:off x="7956550" y="5013325"/>
            <a:ext cx="698500" cy="155733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4098" name="Picture 2" descr="C:\Users\mmclt2\AppData\Local\Microsoft\Windows\Temporary Internet Files\Content.IE5\MZQ5XA4Y\risk[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597" r="46017"/>
          <a:stretch/>
        </p:blipFill>
        <p:spPr bwMode="auto">
          <a:xfrm>
            <a:off x="20" y="10"/>
            <a:ext cx="3052896" cy="6857990"/>
          </a:xfrm>
          <a:prstGeom prst="rect">
            <a:avLst/>
          </a:prstGeom>
          <a:noFill/>
          <a:extLst>
            <a:ext uri="{909E8E84-426E-40DD-AFC4-6F175D3DCCD1}">
              <a14:hiddenFill xmlns:a14="http://schemas.microsoft.com/office/drawing/2010/main">
                <a:solidFill>
                  <a:srgbClr val="FFFFFF"/>
                </a:solidFill>
              </a14:hiddenFill>
            </a:ext>
          </a:extLst>
        </p:spPr>
      </p:pic>
      <p:sp>
        <p:nvSpPr>
          <p:cNvPr id="230402" name="Rectangle 2"/>
          <p:cNvSpPr>
            <a:spLocks noGrp="1" noRot="1" noChangeArrowheads="1"/>
          </p:cNvSpPr>
          <p:nvPr>
            <p:ph type="title"/>
          </p:nvPr>
        </p:nvSpPr>
        <p:spPr>
          <a:xfrm>
            <a:off x="3348787" y="618517"/>
            <a:ext cx="5004665" cy="1596177"/>
          </a:xfrm>
        </p:spPr>
        <p:txBody>
          <a:bodyPr>
            <a:normAutofit/>
          </a:bodyPr>
          <a:lstStyle/>
          <a:p>
            <a:r>
              <a:rPr lang="en-GB" dirty="0"/>
              <a:t>Risk Assessment</a:t>
            </a:r>
          </a:p>
        </p:txBody>
      </p:sp>
      <p:sp>
        <p:nvSpPr>
          <p:cNvPr id="230403" name="Rectangle 3"/>
          <p:cNvSpPr>
            <a:spLocks noGrp="1" noRot="1" noChangeArrowheads="1"/>
          </p:cNvSpPr>
          <p:nvPr>
            <p:ph idx="1"/>
          </p:nvPr>
        </p:nvSpPr>
        <p:spPr>
          <a:xfrm>
            <a:off x="3348786" y="2367092"/>
            <a:ext cx="5004665" cy="3424107"/>
          </a:xfrm>
        </p:spPr>
        <p:txBody>
          <a:bodyPr>
            <a:normAutofit/>
          </a:bodyPr>
          <a:lstStyle/>
          <a:p>
            <a:r>
              <a:rPr lang="en-GB" dirty="0"/>
              <a:t>A risk assessment is a legal requirement </a:t>
            </a:r>
          </a:p>
          <a:p>
            <a:endParaRPr lang="en-GB" dirty="0"/>
          </a:p>
          <a:p>
            <a:r>
              <a:rPr lang="en-GB" dirty="0"/>
              <a:t>Evaluates the hazards, who is at risk &amp; how to minimise those risks.</a:t>
            </a:r>
          </a:p>
          <a:p>
            <a:endParaRPr lang="en-GB" dirty="0"/>
          </a:p>
          <a:p>
            <a:r>
              <a:rPr lang="en-GB" dirty="0"/>
              <a:t>Are existing precautions  adequate?</a:t>
            </a:r>
            <a:r>
              <a:rPr lang="en-GB" dirty="0">
                <a:latin typeface="Times New Roman" pitchFamily="18" charset="0"/>
              </a:rPr>
              <a:t>??</a:t>
            </a:r>
          </a:p>
          <a:p>
            <a:endParaRPr lang="en-GB" dirty="0">
              <a:latin typeface="Times New Roman" pitchFamily="18" charset="0"/>
            </a:endParaRPr>
          </a:p>
          <a:p>
            <a:endParaRPr lang="en-GB" dirty="0">
              <a:latin typeface="Times New Roman" pitchFamily="18" charset="0"/>
            </a:endParaRPr>
          </a:p>
          <a:p>
            <a:endParaRPr lang="en-GB" dirty="0">
              <a:latin typeface="Times New Roman" pitchFamily="18" charset="0"/>
            </a:endParaRPr>
          </a:p>
          <a:p>
            <a:endParaRPr lang="en-GB" dirty="0"/>
          </a:p>
          <a:p>
            <a:pPr>
              <a:buFont typeface="Arial" charset="0"/>
              <a:buNone/>
            </a:pPr>
            <a:endParaRPr lang="en-GB" dirty="0"/>
          </a:p>
        </p:txBody>
      </p:sp>
      <p:sp>
        <p:nvSpPr>
          <p:cNvPr id="5" name="Footer Placeholder 4"/>
          <p:cNvSpPr>
            <a:spLocks noGrp="1"/>
          </p:cNvSpPr>
          <p:nvPr>
            <p:ph type="ftr" sz="quarter" idx="11"/>
          </p:nvPr>
        </p:nvSpPr>
        <p:spPr>
          <a:xfrm>
            <a:off x="3348785" y="5883275"/>
            <a:ext cx="5111643" cy="365125"/>
          </a:xfrm>
        </p:spPr>
        <p:txBody>
          <a:bodyPr>
            <a:normAutofit/>
          </a:bodyPr>
          <a:lstStyle/>
          <a:p>
            <a:pPr>
              <a:lnSpc>
                <a:spcPct val="90000"/>
              </a:lnSpc>
              <a:spcAft>
                <a:spcPts val="600"/>
              </a:spcAft>
            </a:pPr>
            <a:r>
              <a:rPr lang="en-GB" sz="900"/>
              <a:t>V35 C.Kavanagh / K.Sikand August 2023               </a:t>
            </a:r>
            <a:endParaRPr lang="en-GB" sz="9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rrowheads="1"/>
          </p:cNvSpPr>
          <p:nvPr>
            <p:ph type="title"/>
          </p:nvPr>
        </p:nvSpPr>
        <p:spPr/>
        <p:txBody>
          <a:bodyPr/>
          <a:lstStyle/>
          <a:p>
            <a:pPr eaLnBrk="1" hangingPunct="1">
              <a:defRPr/>
            </a:pPr>
            <a:r>
              <a:rPr lang="en-GB" dirty="0">
                <a:solidFill>
                  <a:srgbClr val="9933FF"/>
                </a:solidFill>
              </a:rPr>
              <a:t>Cytotoxic Waste</a:t>
            </a:r>
            <a:endParaRPr lang="en-US" dirty="0">
              <a:solidFill>
                <a:srgbClr val="9933FF"/>
              </a:solidFill>
            </a:endParaRPr>
          </a:p>
        </p:txBody>
      </p:sp>
      <p:sp>
        <p:nvSpPr>
          <p:cNvPr id="260099" name="Rectangle 3"/>
          <p:cNvSpPr>
            <a:spLocks noGrp="1" noRot="1" noChangeArrowheads="1"/>
          </p:cNvSpPr>
          <p:nvPr>
            <p:ph idx="1"/>
          </p:nvPr>
        </p:nvSpPr>
        <p:spPr>
          <a:xfrm>
            <a:off x="685331" y="2060848"/>
            <a:ext cx="7773339" cy="3730353"/>
          </a:xfrm>
        </p:spPr>
        <p:txBody>
          <a:bodyPr>
            <a:normAutofit/>
          </a:bodyPr>
          <a:lstStyle/>
          <a:p>
            <a:pPr eaLnBrk="1" hangingPunct="1">
              <a:lnSpc>
                <a:spcPct val="80000"/>
              </a:lnSpc>
              <a:defRPr/>
            </a:pPr>
            <a:r>
              <a:rPr lang="en-GB" sz="2800" dirty="0"/>
              <a:t>Cytotoxic solid waste must be placed in specific ( yellow/purple)  bags &amp; disposed of immediately after completion of work into designated holding area in Gas Pod 2.</a:t>
            </a:r>
          </a:p>
          <a:p>
            <a:pPr eaLnBrk="1" hangingPunct="1">
              <a:lnSpc>
                <a:spcPct val="80000"/>
              </a:lnSpc>
              <a:defRPr/>
            </a:pPr>
            <a:endParaRPr lang="en-GB" sz="2800" dirty="0"/>
          </a:p>
          <a:p>
            <a:pPr eaLnBrk="1" hangingPunct="1">
              <a:lnSpc>
                <a:spcPct val="80000"/>
              </a:lnSpc>
              <a:defRPr/>
            </a:pPr>
            <a:r>
              <a:rPr lang="en-GB" sz="2800" dirty="0"/>
              <a:t>DO NOT AUTOCLAVE.</a:t>
            </a:r>
          </a:p>
        </p:txBody>
      </p:sp>
      <p:sp>
        <p:nvSpPr>
          <p:cNvPr id="38914" name="Footer Placeholder 4"/>
          <p:cNvSpPr>
            <a:spLocks noGrp="1"/>
          </p:cNvSpPr>
          <p:nvPr>
            <p:ph type="ftr" sz="quarter" idx="11"/>
          </p:nvPr>
        </p:nvSpPr>
        <p:spPr>
          <a:xfrm>
            <a:off x="193638" y="6250164"/>
            <a:ext cx="7762738" cy="365125"/>
          </a:xfrm>
          <a:noFill/>
        </p:spPr>
        <p:txBody>
          <a:bodyPr/>
          <a:lstStyle/>
          <a:p>
            <a:r>
              <a:rPr lang="en-GB"/>
              <a:t>V35 C.Kavanagh / K.Sikand August 2023               </a:t>
            </a:r>
            <a:endParaRPr lang="en-GB" dirty="0"/>
          </a:p>
        </p:txBody>
      </p:sp>
      <p:pic>
        <p:nvPicPr>
          <p:cNvPr id="3" name="Picture 2" descr="A close up of a sign&#10;&#10;Description automatically generated">
            <a:extLst>
              <a:ext uri="{FF2B5EF4-FFF2-40B4-BE49-F238E27FC236}">
                <a16:creationId xmlns:a16="http://schemas.microsoft.com/office/drawing/2014/main" id="{71D8DC7E-C4DD-4572-9E69-3A49B0AFD4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4690099"/>
            <a:ext cx="2971800" cy="15430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defRPr/>
            </a:pPr>
            <a:r>
              <a:rPr lang="en-GB" dirty="0"/>
              <a:t>Disposal Procedure – Sharps</a:t>
            </a:r>
          </a:p>
        </p:txBody>
      </p:sp>
      <p:sp>
        <p:nvSpPr>
          <p:cNvPr id="10243" name="Rectangle 3"/>
          <p:cNvSpPr>
            <a:spLocks noGrp="1" noRot="1" noChangeArrowheads="1"/>
          </p:cNvSpPr>
          <p:nvPr>
            <p:ph idx="1"/>
          </p:nvPr>
        </p:nvSpPr>
        <p:spPr/>
        <p:txBody>
          <a:bodyPr>
            <a:normAutofit fontScale="85000" lnSpcReduction="20000"/>
          </a:bodyPr>
          <a:lstStyle/>
          <a:p>
            <a:pPr eaLnBrk="1" hangingPunct="1">
              <a:lnSpc>
                <a:spcPct val="90000"/>
              </a:lnSpc>
              <a:defRPr/>
            </a:pPr>
            <a:r>
              <a:rPr lang="en-GB" sz="2800" dirty="0"/>
              <a:t>Sharps – </a:t>
            </a:r>
            <a:r>
              <a:rPr lang="en-GB" sz="2800" dirty="0">
                <a:solidFill>
                  <a:schemeClr val="tx1"/>
                </a:solidFill>
              </a:rPr>
              <a:t>Yellow</a:t>
            </a:r>
            <a:r>
              <a:rPr lang="en-GB" sz="2800" dirty="0"/>
              <a:t> &amp; </a:t>
            </a:r>
            <a:r>
              <a:rPr lang="en-GB" sz="2800" dirty="0">
                <a:solidFill>
                  <a:srgbClr val="FF6600"/>
                </a:solidFill>
              </a:rPr>
              <a:t>orange</a:t>
            </a:r>
          </a:p>
          <a:p>
            <a:pPr lvl="1" eaLnBrk="1" hangingPunct="1">
              <a:lnSpc>
                <a:spcPct val="90000"/>
              </a:lnSpc>
              <a:defRPr/>
            </a:pPr>
            <a:r>
              <a:rPr lang="en-GB" sz="2000" dirty="0"/>
              <a:t>Including needles, scalpel blades, pipette tips  and small pieces of glass.</a:t>
            </a:r>
          </a:p>
          <a:p>
            <a:pPr lvl="1" eaLnBrk="1" hangingPunct="1">
              <a:lnSpc>
                <a:spcPct val="90000"/>
              </a:lnSpc>
              <a:defRPr/>
            </a:pPr>
            <a:r>
              <a:rPr lang="en-GB" sz="2000" dirty="0"/>
              <a:t>Do NOT overfill or shake.</a:t>
            </a:r>
          </a:p>
          <a:p>
            <a:pPr lvl="1" eaLnBrk="1" hangingPunct="1">
              <a:lnSpc>
                <a:spcPct val="90000"/>
              </a:lnSpc>
              <a:defRPr/>
            </a:pPr>
            <a:r>
              <a:rPr lang="en-GB" sz="2000" dirty="0"/>
              <a:t>When full, seal &amp; carry using secondary containment to the autoclave. Place autoclave tape across the top to ensure sterilisation has been successful.</a:t>
            </a:r>
          </a:p>
          <a:p>
            <a:pPr lvl="1" eaLnBrk="1" hangingPunct="1">
              <a:lnSpc>
                <a:spcPct val="90000"/>
              </a:lnSpc>
              <a:defRPr/>
            </a:pPr>
            <a:r>
              <a:rPr lang="en-GB" sz="2000" dirty="0"/>
              <a:t>Once autoclaved, place in designated  secondary containment in the waste cage. When full this must be transported  in designated lidded container to holding area in  Gas Pod 2, ready to be incinerated.</a:t>
            </a:r>
            <a:endParaRPr lang="en-GB" sz="2000" dirty="0">
              <a:solidFill>
                <a:srgbClr val="FF3300"/>
              </a:solidFill>
            </a:endParaRPr>
          </a:p>
          <a:p>
            <a:pPr lvl="1" eaLnBrk="1" hangingPunct="1">
              <a:lnSpc>
                <a:spcPct val="90000"/>
              </a:lnSpc>
              <a:defRPr/>
            </a:pPr>
            <a:r>
              <a:rPr lang="en-GB" sz="2000" dirty="0"/>
              <a:t>DO NOT place into biohazard bags.</a:t>
            </a:r>
          </a:p>
          <a:p>
            <a:pPr lvl="1" eaLnBrk="1" hangingPunct="1">
              <a:lnSpc>
                <a:spcPct val="90000"/>
              </a:lnSpc>
              <a:defRPr/>
            </a:pPr>
            <a:r>
              <a:rPr lang="en-GB" sz="2000" dirty="0"/>
              <a:t>Glassware must be disposed of into designated broken glass containers.</a:t>
            </a:r>
          </a:p>
          <a:p>
            <a:pPr lvl="1" eaLnBrk="1" hangingPunct="1">
              <a:lnSpc>
                <a:spcPct val="90000"/>
              </a:lnSpc>
              <a:defRPr/>
            </a:pPr>
            <a:r>
              <a:rPr lang="en-GB" sz="2000" dirty="0"/>
              <a:t>Put ALL disposable pipette tips in sharps container in BSC.</a:t>
            </a:r>
          </a:p>
          <a:p>
            <a:pPr lvl="1" eaLnBrk="1" hangingPunct="1">
              <a:lnSpc>
                <a:spcPct val="90000"/>
              </a:lnSpc>
              <a:buFont typeface="Wingdings" pitchFamily="2" charset="2"/>
              <a:buNone/>
              <a:defRPr/>
            </a:pPr>
            <a:endParaRPr lang="en-GB" sz="2000" dirty="0"/>
          </a:p>
        </p:txBody>
      </p:sp>
      <p:sp>
        <p:nvSpPr>
          <p:cNvPr id="41986" name="Footer Placeholder 4"/>
          <p:cNvSpPr>
            <a:spLocks noGrp="1"/>
          </p:cNvSpPr>
          <p:nvPr>
            <p:ph type="ftr" sz="quarter" idx="11"/>
          </p:nvPr>
        </p:nvSpPr>
        <p:spPr>
          <a:xfrm>
            <a:off x="685331" y="5883276"/>
            <a:ext cx="6838997" cy="365125"/>
          </a:xfrm>
          <a:noFill/>
        </p:spPr>
        <p:txBody>
          <a:bodyPr/>
          <a:lstStyle/>
          <a:p>
            <a:r>
              <a:rPr lang="en-GB"/>
              <a:t>V35 C.Kavanagh / K.Sikand August 2023               </a:t>
            </a:r>
            <a:endParaRPr lang="en-GB" dirty="0"/>
          </a:p>
        </p:txBody>
      </p:sp>
      <p:pic>
        <p:nvPicPr>
          <p:cNvPr id="41989" name="Picture 4" descr="singlesharpsbin"/>
          <p:cNvPicPr>
            <a:picLocks noChangeAspect="1" noChangeArrowheads="1"/>
          </p:cNvPicPr>
          <p:nvPr/>
        </p:nvPicPr>
        <p:blipFill>
          <a:blip r:embed="rId3" cstate="print"/>
          <a:srcRect/>
          <a:stretch>
            <a:fillRect/>
          </a:stretch>
        </p:blipFill>
        <p:spPr bwMode="auto">
          <a:xfrm>
            <a:off x="8445500" y="4797152"/>
            <a:ext cx="698500" cy="155733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rrowheads="1"/>
          </p:cNvSpPr>
          <p:nvPr>
            <p:ph type="title"/>
          </p:nvPr>
        </p:nvSpPr>
        <p:spPr/>
        <p:txBody>
          <a:bodyPr/>
          <a:lstStyle/>
          <a:p>
            <a:pPr eaLnBrk="1" hangingPunct="1">
              <a:defRPr/>
            </a:pPr>
            <a:r>
              <a:rPr lang="en-GB" dirty="0">
                <a:solidFill>
                  <a:srgbClr val="9933FF"/>
                </a:solidFill>
              </a:rPr>
              <a:t>Cytotoxic Sharps</a:t>
            </a:r>
            <a:endParaRPr lang="en-US" dirty="0">
              <a:solidFill>
                <a:srgbClr val="9933FF"/>
              </a:solidFill>
            </a:endParaRPr>
          </a:p>
        </p:txBody>
      </p:sp>
      <p:sp>
        <p:nvSpPr>
          <p:cNvPr id="268291" name="Rectangle 3"/>
          <p:cNvSpPr>
            <a:spLocks noGrp="1" noRot="1" noChangeArrowheads="1"/>
          </p:cNvSpPr>
          <p:nvPr>
            <p:ph idx="1"/>
          </p:nvPr>
        </p:nvSpPr>
        <p:spPr/>
        <p:txBody>
          <a:bodyPr>
            <a:normAutofit lnSpcReduction="10000"/>
          </a:bodyPr>
          <a:lstStyle/>
          <a:p>
            <a:pPr eaLnBrk="1" hangingPunct="1">
              <a:lnSpc>
                <a:spcPct val="90000"/>
              </a:lnSpc>
              <a:defRPr/>
            </a:pPr>
            <a:r>
              <a:rPr lang="en-GB" sz="2400" dirty="0"/>
              <a:t>All Cytotoxic contaminated sharps must be placed into designated purple cytotoxic sharps containers.</a:t>
            </a:r>
          </a:p>
          <a:p>
            <a:pPr eaLnBrk="1" hangingPunct="1">
              <a:lnSpc>
                <a:spcPct val="90000"/>
              </a:lnSpc>
              <a:defRPr/>
            </a:pPr>
            <a:r>
              <a:rPr lang="en-GB" sz="2400" dirty="0"/>
              <a:t>Incinerate ONLY.</a:t>
            </a:r>
          </a:p>
          <a:p>
            <a:pPr eaLnBrk="1" hangingPunct="1">
              <a:lnSpc>
                <a:spcPct val="90000"/>
              </a:lnSpc>
              <a:defRPr/>
            </a:pPr>
            <a:r>
              <a:rPr lang="en-GB" sz="2400" dirty="0"/>
              <a:t>When the containers are ¾ full, seal, wipe with virkon &amp; transport, using secondary containment, to designated bin/container in Gas Pod 2/ courtyard labelled </a:t>
            </a:r>
          </a:p>
          <a:p>
            <a:pPr eaLnBrk="1" hangingPunct="1">
              <a:lnSpc>
                <a:spcPct val="90000"/>
              </a:lnSpc>
              <a:buFont typeface="Arial" charset="0"/>
              <a:buNone/>
              <a:defRPr/>
            </a:pPr>
            <a:r>
              <a:rPr lang="en-GB" sz="2400" dirty="0"/>
              <a:t>   ‘ cytotoxic sharps containers only’.</a:t>
            </a:r>
          </a:p>
        </p:txBody>
      </p:sp>
      <p:sp>
        <p:nvSpPr>
          <p:cNvPr id="43010" name="Footer Placeholder 4"/>
          <p:cNvSpPr>
            <a:spLocks noGrp="1"/>
          </p:cNvSpPr>
          <p:nvPr>
            <p:ph type="ftr" sz="quarter" idx="11"/>
          </p:nvPr>
        </p:nvSpPr>
        <p:spPr>
          <a:xfrm>
            <a:off x="193638" y="6250164"/>
            <a:ext cx="7978762" cy="365125"/>
          </a:xfrm>
          <a:noFill/>
        </p:spPr>
        <p:txBody>
          <a:bodyPr/>
          <a:lstStyle/>
          <a:p>
            <a:r>
              <a:rPr lang="en-GB"/>
              <a:t>V35 C.Kavanagh / K.Sikand August 2023               </a:t>
            </a:r>
            <a:endParaRPr lang="en-GB" dirty="0"/>
          </a:p>
        </p:txBody>
      </p:sp>
      <p:pic>
        <p:nvPicPr>
          <p:cNvPr id="43013" name="Picture 4" descr="SHARPSGUARD® cyto 1"/>
          <p:cNvPicPr>
            <a:picLocks noChangeAspect="1" noChangeArrowheads="1"/>
          </p:cNvPicPr>
          <p:nvPr/>
        </p:nvPicPr>
        <p:blipFill>
          <a:blip r:embed="rId2" cstate="print"/>
          <a:srcRect/>
          <a:stretch>
            <a:fillRect/>
          </a:stretch>
        </p:blipFill>
        <p:spPr bwMode="auto">
          <a:xfrm>
            <a:off x="7164388" y="0"/>
            <a:ext cx="1979612" cy="14859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a:xfrm>
            <a:off x="480805" y="1314450"/>
            <a:ext cx="2133002" cy="3680244"/>
          </a:xfrm>
        </p:spPr>
        <p:txBody>
          <a:bodyPr>
            <a:normAutofit/>
          </a:bodyPr>
          <a:lstStyle/>
          <a:p>
            <a:pPr algn="l" eaLnBrk="1" hangingPunct="1">
              <a:defRPr/>
            </a:pPr>
            <a:r>
              <a:rPr lang="en-GB" sz="3500"/>
              <a:t> Disposal of liquid waste</a:t>
            </a:r>
          </a:p>
        </p:txBody>
      </p:sp>
      <p:graphicFrame>
        <p:nvGraphicFramePr>
          <p:cNvPr id="52229" name="Rectangle 3">
            <a:extLst>
              <a:ext uri="{FF2B5EF4-FFF2-40B4-BE49-F238E27FC236}">
                <a16:creationId xmlns:a16="http://schemas.microsoft.com/office/drawing/2014/main" id="{C3D924E0-3709-4A1E-8714-7D368E1EBA23}"/>
              </a:ext>
            </a:extLst>
          </p:cNvPr>
          <p:cNvGraphicFramePr>
            <a:graphicFrameLocks noGrp="1"/>
          </p:cNvGraphicFramePr>
          <p:nvPr>
            <p:ph idx="1"/>
            <p:extLst>
              <p:ext uri="{D42A27DB-BD31-4B8C-83A1-F6EECF244321}">
                <p14:modId xmlns:p14="http://schemas.microsoft.com/office/powerpoint/2010/main" val="3101927779"/>
              </p:ext>
            </p:extLst>
          </p:nvPr>
        </p:nvGraphicFramePr>
        <p:xfrm>
          <a:off x="3445668" y="889000"/>
          <a:ext cx="5012532" cy="460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4034" name="Footer Placeholder 4"/>
          <p:cNvSpPr>
            <a:spLocks noGrp="1"/>
          </p:cNvSpPr>
          <p:nvPr>
            <p:ph type="ftr" sz="quarter" idx="11"/>
          </p:nvPr>
        </p:nvSpPr>
        <p:spPr>
          <a:xfrm>
            <a:off x="3445668" y="5883275"/>
            <a:ext cx="5230788" cy="365125"/>
          </a:xfrm>
        </p:spPr>
        <p:txBody>
          <a:bodyPr>
            <a:normAutofit/>
          </a:bodyPr>
          <a:lstStyle/>
          <a:p>
            <a:pPr>
              <a:lnSpc>
                <a:spcPct val="90000"/>
              </a:lnSpc>
              <a:spcAft>
                <a:spcPts val="600"/>
              </a:spcAft>
            </a:pPr>
            <a:r>
              <a:rPr lang="en-GB" sz="900"/>
              <a:t>V35 C.Kavanagh / K.Sikand August 2023               </a:t>
            </a:r>
            <a:endParaRPr lang="en-GB" sz="9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00360" name="Rectangle 100359">
            <a:extLst>
              <a:ext uri="{FF2B5EF4-FFF2-40B4-BE49-F238E27FC236}">
                <a16:creationId xmlns:a16="http://schemas.microsoft.com/office/drawing/2014/main" id="{1295ED52-E90A-465D-88C0-893C6EF48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362" name="Picture 2">
            <a:extLst>
              <a:ext uri="{FF2B5EF4-FFF2-40B4-BE49-F238E27FC236}">
                <a16:creationId xmlns:a16="http://schemas.microsoft.com/office/drawing/2014/main" id="{2921021B-E928-4355-9554-162D5B68A1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222" r="27625"/>
          <a:stretch/>
        </p:blipFill>
        <p:spPr bwMode="auto">
          <a:xfrm>
            <a:off x="20" y="10"/>
            <a:ext cx="3052896" cy="6857990"/>
          </a:xfrm>
          <a:prstGeom prst="rect">
            <a:avLst/>
          </a:prstGeom>
          <a:noFill/>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chemeClr val="accent1"/>
                </a:solidFill>
              </a14:hiddenFill>
            </a:ext>
          </a:extLst>
        </p:spPr>
      </p:pic>
      <p:pic>
        <p:nvPicPr>
          <p:cNvPr id="100364" name="Picture 100363">
            <a:extLst>
              <a:ext uri="{FF2B5EF4-FFF2-40B4-BE49-F238E27FC236}">
                <a16:creationId xmlns:a16="http://schemas.microsoft.com/office/drawing/2014/main" id="{0C98F1ED-E15E-4A4F-A33F-1F14053F6F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0354" name="Rectangle 2"/>
          <p:cNvSpPr>
            <a:spLocks noGrp="1" noRot="1" noChangeArrowheads="1"/>
          </p:cNvSpPr>
          <p:nvPr>
            <p:ph type="title"/>
          </p:nvPr>
        </p:nvSpPr>
        <p:spPr>
          <a:xfrm>
            <a:off x="3348787" y="618517"/>
            <a:ext cx="5004665" cy="1596177"/>
          </a:xfrm>
        </p:spPr>
        <p:txBody>
          <a:bodyPr>
            <a:normAutofit/>
          </a:bodyPr>
          <a:lstStyle/>
          <a:p>
            <a:pPr eaLnBrk="1" hangingPunct="1">
              <a:defRPr/>
            </a:pPr>
            <a:r>
              <a:rPr lang="en-GB"/>
              <a:t>Autoclaves</a:t>
            </a:r>
            <a:endParaRPr lang="en-GB" dirty="0"/>
          </a:p>
        </p:txBody>
      </p:sp>
      <p:sp>
        <p:nvSpPr>
          <p:cNvPr id="100355" name="Rectangle 3"/>
          <p:cNvSpPr>
            <a:spLocks noGrp="1" noRot="1" noChangeArrowheads="1"/>
          </p:cNvSpPr>
          <p:nvPr>
            <p:ph idx="1"/>
          </p:nvPr>
        </p:nvSpPr>
        <p:spPr>
          <a:xfrm>
            <a:off x="3348786" y="1916832"/>
            <a:ext cx="5004665" cy="3874367"/>
          </a:xfrm>
        </p:spPr>
        <p:txBody>
          <a:bodyPr>
            <a:normAutofit/>
          </a:bodyPr>
          <a:lstStyle/>
          <a:p>
            <a:pPr eaLnBrk="1" hangingPunct="1">
              <a:lnSpc>
                <a:spcPct val="110000"/>
              </a:lnSpc>
              <a:defRPr/>
            </a:pPr>
            <a:r>
              <a:rPr lang="en-GB" sz="1100" b="1" dirty="0"/>
              <a:t>Autoclaves can cause serious injury. Only authorised users are permitted  to operate them.</a:t>
            </a:r>
          </a:p>
          <a:p>
            <a:pPr eaLnBrk="1" hangingPunct="1">
              <a:lnSpc>
                <a:spcPct val="110000"/>
              </a:lnSpc>
              <a:defRPr/>
            </a:pPr>
            <a:endParaRPr lang="en-GB" sz="1100" b="1" dirty="0"/>
          </a:p>
          <a:p>
            <a:pPr eaLnBrk="1" hangingPunct="1">
              <a:lnSpc>
                <a:spcPct val="110000"/>
              </a:lnSpc>
              <a:defRPr/>
            </a:pPr>
            <a:r>
              <a:rPr lang="en-GB" sz="1100" dirty="0"/>
              <a:t>We have two  autoclaves in the CBE and  one autoclave in T208b ( Wolfson school). Validated for solid &amp; liquid waste.</a:t>
            </a:r>
          </a:p>
          <a:p>
            <a:pPr eaLnBrk="1" hangingPunct="1">
              <a:lnSpc>
                <a:spcPct val="110000"/>
              </a:lnSpc>
              <a:defRPr/>
            </a:pPr>
            <a:r>
              <a:rPr lang="en-GB" sz="1100" b="1" dirty="0"/>
              <a:t>Hazards:</a:t>
            </a:r>
          </a:p>
          <a:p>
            <a:pPr eaLnBrk="1" hangingPunct="1">
              <a:lnSpc>
                <a:spcPct val="110000"/>
              </a:lnSpc>
              <a:defRPr/>
            </a:pPr>
            <a:r>
              <a:rPr lang="en-GB" sz="1100" dirty="0"/>
              <a:t>Crushing/amputation. </a:t>
            </a:r>
          </a:p>
          <a:p>
            <a:pPr eaLnBrk="1" hangingPunct="1">
              <a:lnSpc>
                <a:spcPct val="110000"/>
              </a:lnSpc>
              <a:defRPr/>
            </a:pPr>
            <a:r>
              <a:rPr lang="en-GB" sz="1100" dirty="0"/>
              <a:t>Scalds – ALWAYS stand back when opening autoclave. </a:t>
            </a:r>
          </a:p>
          <a:p>
            <a:pPr eaLnBrk="1" hangingPunct="1">
              <a:lnSpc>
                <a:spcPct val="110000"/>
              </a:lnSpc>
              <a:defRPr/>
            </a:pPr>
            <a:r>
              <a:rPr lang="en-GB" sz="1100" dirty="0"/>
              <a:t>Wear a lab coat, autoclave gloves, impervious apron, safety glasses &amp; closed shoes.</a:t>
            </a:r>
          </a:p>
          <a:p>
            <a:pPr>
              <a:lnSpc>
                <a:spcPct val="110000"/>
              </a:lnSpc>
              <a:defRPr/>
            </a:pPr>
            <a:r>
              <a:rPr lang="en-GB" sz="1100" dirty="0"/>
              <a:t>Hazardous materials must not be autoclaved (</a:t>
            </a:r>
            <a:r>
              <a:rPr lang="en-GB" sz="1100" dirty="0" err="1"/>
              <a:t>virkon</a:t>
            </a:r>
            <a:r>
              <a:rPr lang="en-GB" sz="1100" dirty="0"/>
              <a:t>/</a:t>
            </a:r>
            <a:r>
              <a:rPr lang="en-GB" sz="1100" dirty="0" err="1"/>
              <a:t>ChemGene</a:t>
            </a:r>
            <a:r>
              <a:rPr lang="en-GB" sz="1100" dirty="0"/>
              <a:t>/IMS soaked items)</a:t>
            </a:r>
          </a:p>
          <a:p>
            <a:pPr eaLnBrk="1" hangingPunct="1">
              <a:lnSpc>
                <a:spcPct val="110000"/>
              </a:lnSpc>
              <a:defRPr/>
            </a:pPr>
            <a:endParaRPr lang="en-GB" sz="1100" dirty="0"/>
          </a:p>
          <a:p>
            <a:pPr eaLnBrk="1" hangingPunct="1">
              <a:lnSpc>
                <a:spcPct val="110000"/>
              </a:lnSpc>
              <a:defRPr/>
            </a:pPr>
            <a:endParaRPr lang="en-GB" sz="1100" dirty="0"/>
          </a:p>
        </p:txBody>
      </p:sp>
      <p:cxnSp>
        <p:nvCxnSpPr>
          <p:cNvPr id="100366" name="Straight Connector 100365">
            <a:extLst>
              <a:ext uri="{FF2B5EF4-FFF2-40B4-BE49-F238E27FC236}">
                <a16:creationId xmlns:a16="http://schemas.microsoft.com/office/drawing/2014/main" id="{2971C7DD-6CA4-4C72-AB0A-8DE10B6136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55679"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
        <p:nvSpPr>
          <p:cNvPr id="46082" name="Footer Placeholder 4"/>
          <p:cNvSpPr>
            <a:spLocks noGrp="1"/>
          </p:cNvSpPr>
          <p:nvPr>
            <p:ph type="ftr" sz="quarter" idx="11"/>
          </p:nvPr>
        </p:nvSpPr>
        <p:spPr>
          <a:xfrm>
            <a:off x="3348786" y="5883275"/>
            <a:ext cx="3688998" cy="365125"/>
          </a:xfrm>
        </p:spPr>
        <p:txBody>
          <a:bodyPr>
            <a:normAutofit/>
          </a:bodyPr>
          <a:lstStyle/>
          <a:p>
            <a:pPr>
              <a:spcAft>
                <a:spcPts val="600"/>
              </a:spcAft>
            </a:pPr>
            <a:r>
              <a:rPr lang="en-GB"/>
              <a:t>V35 C.Kavanagh / K.Sikand August 2023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a:xfrm>
            <a:off x="685331" y="618517"/>
            <a:ext cx="7772400" cy="722251"/>
          </a:xfrm>
        </p:spPr>
        <p:txBody>
          <a:bodyPr>
            <a:normAutofit fontScale="90000"/>
          </a:bodyPr>
          <a:lstStyle/>
          <a:p>
            <a:pPr eaLnBrk="1" hangingPunct="1">
              <a:defRPr/>
            </a:pPr>
            <a:r>
              <a:rPr lang="en-GB" dirty="0"/>
              <a:t>Chemical Safety, Storage  &amp; Disposal of chemical waste</a:t>
            </a:r>
          </a:p>
        </p:txBody>
      </p:sp>
      <p:sp>
        <p:nvSpPr>
          <p:cNvPr id="47106" name="Footer Placeholder 4"/>
          <p:cNvSpPr>
            <a:spLocks noGrp="1"/>
          </p:cNvSpPr>
          <p:nvPr>
            <p:ph type="ftr" sz="quarter" idx="11"/>
          </p:nvPr>
        </p:nvSpPr>
        <p:spPr>
          <a:xfrm>
            <a:off x="685330" y="5883275"/>
            <a:ext cx="5004665" cy="365125"/>
          </a:xfrm>
        </p:spPr>
        <p:txBody>
          <a:bodyPr>
            <a:normAutofit/>
          </a:bodyPr>
          <a:lstStyle/>
          <a:p>
            <a:pPr>
              <a:spcAft>
                <a:spcPts val="600"/>
              </a:spcAft>
            </a:pPr>
            <a:r>
              <a:rPr lang="en-GB"/>
              <a:t>V35 C.Kavanagh / K.Sikand August 2023               </a:t>
            </a:r>
          </a:p>
        </p:txBody>
      </p:sp>
      <p:graphicFrame>
        <p:nvGraphicFramePr>
          <p:cNvPr id="58391" name="Rectangle 3">
            <a:extLst>
              <a:ext uri="{FF2B5EF4-FFF2-40B4-BE49-F238E27FC236}">
                <a16:creationId xmlns:a16="http://schemas.microsoft.com/office/drawing/2014/main" id="{6A651B73-59BD-0E3C-F580-3E521AAC3053}"/>
              </a:ext>
            </a:extLst>
          </p:cNvPr>
          <p:cNvGraphicFramePr>
            <a:graphicFrameLocks noGrp="1"/>
          </p:cNvGraphicFramePr>
          <p:nvPr>
            <p:ph idx="1"/>
            <p:extLst>
              <p:ext uri="{D42A27DB-BD31-4B8C-83A1-F6EECF244321}">
                <p14:modId xmlns:p14="http://schemas.microsoft.com/office/powerpoint/2010/main" val="291595273"/>
              </p:ext>
            </p:extLst>
          </p:nvPr>
        </p:nvGraphicFramePr>
        <p:xfrm>
          <a:off x="685800" y="1772817"/>
          <a:ext cx="8350696" cy="3312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Rot="1" noChangeArrowheads="1"/>
          </p:cNvSpPr>
          <p:nvPr>
            <p:ph type="title"/>
          </p:nvPr>
        </p:nvSpPr>
        <p:spPr/>
        <p:txBody>
          <a:bodyPr/>
          <a:lstStyle/>
          <a:p>
            <a:r>
              <a:rPr lang="en-GB" dirty="0"/>
              <a:t>Gas Pods</a:t>
            </a:r>
          </a:p>
        </p:txBody>
      </p:sp>
      <p:sp>
        <p:nvSpPr>
          <p:cNvPr id="35843" name="Rectangle 3"/>
          <p:cNvSpPr>
            <a:spLocks noGrp="1" noRot="1" noChangeArrowheads="1"/>
          </p:cNvSpPr>
          <p:nvPr>
            <p:ph idx="1"/>
          </p:nvPr>
        </p:nvSpPr>
        <p:spPr>
          <a:xfrm>
            <a:off x="685331" y="2060848"/>
            <a:ext cx="7773339" cy="3861601"/>
          </a:xfrm>
        </p:spPr>
        <p:txBody>
          <a:bodyPr>
            <a:normAutofit fontScale="55000" lnSpcReduction="20000"/>
          </a:bodyPr>
          <a:lstStyle/>
          <a:p>
            <a:pPr>
              <a:lnSpc>
                <a:spcPct val="80000"/>
              </a:lnSpc>
              <a:buFont typeface="Arial" charset="0"/>
              <a:buNone/>
            </a:pPr>
            <a:r>
              <a:rPr lang="en-GB" sz="2000" b="1" dirty="0"/>
              <a:t>Gas Pod 3</a:t>
            </a:r>
            <a:r>
              <a:rPr lang="en-GB" sz="2000" dirty="0"/>
              <a:t> – </a:t>
            </a:r>
            <a:r>
              <a:rPr lang="en-GB" sz="2000" dirty="0" err="1"/>
              <a:t>i</a:t>
            </a:r>
            <a:r>
              <a:rPr lang="en-GB" sz="2000" dirty="0"/>
              <a:t>) </a:t>
            </a:r>
            <a:r>
              <a:rPr lang="en-GB" sz="2000" dirty="0">
                <a:solidFill>
                  <a:srgbClr val="00B050"/>
                </a:solidFill>
              </a:rPr>
              <a:t>Gases – Nitrogen</a:t>
            </a:r>
            <a:endParaRPr lang="en-GB" sz="2000" dirty="0"/>
          </a:p>
          <a:p>
            <a:pPr>
              <a:lnSpc>
                <a:spcPct val="80000"/>
              </a:lnSpc>
              <a:buFont typeface="Arial" charset="0"/>
              <a:buNone/>
            </a:pPr>
            <a:r>
              <a:rPr lang="en-GB" sz="2000" dirty="0"/>
              <a:t>                            </a:t>
            </a:r>
          </a:p>
          <a:p>
            <a:pPr>
              <a:lnSpc>
                <a:spcPct val="80000"/>
              </a:lnSpc>
              <a:buFont typeface="Arial" charset="0"/>
              <a:buNone/>
            </a:pPr>
            <a:r>
              <a:rPr lang="en-GB" sz="2000" dirty="0"/>
              <a:t>                      ii)  </a:t>
            </a:r>
            <a:r>
              <a:rPr lang="en-GB" sz="2000" dirty="0" err="1"/>
              <a:t>Dewars</a:t>
            </a:r>
            <a:r>
              <a:rPr lang="en-GB" sz="2000" dirty="0"/>
              <a:t>  for liquid nitrogen</a:t>
            </a:r>
          </a:p>
          <a:p>
            <a:pPr>
              <a:lnSpc>
                <a:spcPct val="80000"/>
              </a:lnSpc>
              <a:buFont typeface="Arial" charset="0"/>
              <a:buNone/>
            </a:pPr>
            <a:endParaRPr lang="en-GB" sz="2000" dirty="0"/>
          </a:p>
          <a:p>
            <a:pPr>
              <a:lnSpc>
                <a:spcPct val="80000"/>
              </a:lnSpc>
              <a:buFont typeface="Arial" charset="0"/>
              <a:buNone/>
            </a:pPr>
            <a:r>
              <a:rPr lang="en-GB" sz="2000" b="1" dirty="0"/>
              <a:t>Gas Pod 2</a:t>
            </a:r>
            <a:r>
              <a:rPr lang="en-GB" sz="2000" dirty="0"/>
              <a:t> – </a:t>
            </a:r>
            <a:r>
              <a:rPr lang="en-GB" sz="2000" dirty="0" err="1"/>
              <a:t>i</a:t>
            </a:r>
            <a:r>
              <a:rPr lang="en-GB" sz="2000" dirty="0"/>
              <a:t>)</a:t>
            </a:r>
            <a:r>
              <a:rPr lang="en-GB" sz="2000" dirty="0">
                <a:solidFill>
                  <a:srgbClr val="00B050"/>
                </a:solidFill>
              </a:rPr>
              <a:t>Gases – 0xygen &amp; Carbon Dioxide</a:t>
            </a:r>
          </a:p>
          <a:p>
            <a:pPr>
              <a:lnSpc>
                <a:spcPct val="80000"/>
              </a:lnSpc>
              <a:buFont typeface="Arial" charset="0"/>
              <a:buNone/>
            </a:pPr>
            <a:endParaRPr lang="en-GB" sz="2000" dirty="0">
              <a:solidFill>
                <a:srgbClr val="00B050"/>
              </a:solidFill>
            </a:endParaRPr>
          </a:p>
          <a:p>
            <a:pPr>
              <a:lnSpc>
                <a:spcPct val="80000"/>
              </a:lnSpc>
              <a:buFont typeface="Arial" charset="0"/>
              <a:buNone/>
            </a:pPr>
            <a:r>
              <a:rPr lang="en-GB" sz="2000" dirty="0">
                <a:solidFill>
                  <a:srgbClr val="00B050"/>
                </a:solidFill>
              </a:rPr>
              <a:t>                      </a:t>
            </a:r>
            <a:r>
              <a:rPr lang="en-GB" sz="2000" dirty="0"/>
              <a:t>ii) Biological  waste collection point ( including segregated cytotoxic waste)</a:t>
            </a:r>
          </a:p>
          <a:p>
            <a:pPr>
              <a:lnSpc>
                <a:spcPct val="80000"/>
              </a:lnSpc>
              <a:buFont typeface="Arial" charset="0"/>
              <a:buNone/>
            </a:pPr>
            <a:endParaRPr lang="en-GB" sz="2000" dirty="0"/>
          </a:p>
          <a:p>
            <a:pPr>
              <a:lnSpc>
                <a:spcPct val="80000"/>
              </a:lnSpc>
              <a:buFont typeface="Arial" charset="0"/>
              <a:buNone/>
            </a:pPr>
            <a:r>
              <a:rPr lang="en-GB" sz="2000" dirty="0"/>
              <a:t>                      iii)Sharps collection point </a:t>
            </a:r>
          </a:p>
          <a:p>
            <a:pPr>
              <a:lnSpc>
                <a:spcPct val="80000"/>
              </a:lnSpc>
              <a:buFont typeface="Arial" charset="0"/>
              <a:buNone/>
            </a:pPr>
            <a:endParaRPr lang="en-GB" sz="2000" dirty="0"/>
          </a:p>
          <a:p>
            <a:pPr>
              <a:lnSpc>
                <a:spcPct val="80000"/>
              </a:lnSpc>
              <a:buFont typeface="Arial" charset="0"/>
              <a:buNone/>
            </a:pPr>
            <a:endParaRPr lang="en-GB" sz="2000" dirty="0"/>
          </a:p>
          <a:p>
            <a:pPr>
              <a:lnSpc>
                <a:spcPct val="80000"/>
              </a:lnSpc>
              <a:buFont typeface="Arial" charset="0"/>
              <a:buNone/>
            </a:pPr>
            <a:r>
              <a:rPr lang="en-GB" sz="2000" b="1" dirty="0"/>
              <a:t>Gas Pod 1</a:t>
            </a:r>
            <a:r>
              <a:rPr lang="en-GB" sz="2000" dirty="0"/>
              <a:t> –   </a:t>
            </a:r>
            <a:r>
              <a:rPr lang="en-GB" sz="2000" dirty="0" err="1"/>
              <a:t>i</a:t>
            </a:r>
            <a:r>
              <a:rPr lang="en-GB" sz="2000" dirty="0"/>
              <a:t>)Chemical Waste collection Point</a:t>
            </a:r>
          </a:p>
          <a:p>
            <a:pPr>
              <a:lnSpc>
                <a:spcPct val="80000"/>
              </a:lnSpc>
              <a:buFont typeface="Arial" charset="0"/>
              <a:buNone/>
            </a:pPr>
            <a:r>
              <a:rPr lang="en-GB" sz="2000" dirty="0"/>
              <a:t>                       </a:t>
            </a:r>
          </a:p>
          <a:p>
            <a:pPr>
              <a:lnSpc>
                <a:spcPct val="80000"/>
              </a:lnSpc>
              <a:buFont typeface="Arial" charset="0"/>
              <a:buNone/>
            </a:pPr>
            <a:r>
              <a:rPr lang="en-GB" sz="2000" dirty="0"/>
              <a:t>                        ii)Empty Glass bottle collection point ( glass bottles should </a:t>
            </a:r>
          </a:p>
          <a:p>
            <a:pPr>
              <a:lnSpc>
                <a:spcPct val="80000"/>
              </a:lnSpc>
              <a:buFont typeface="Arial" charset="0"/>
              <a:buNone/>
            </a:pPr>
            <a:r>
              <a:rPr lang="en-GB" sz="2000" dirty="0"/>
              <a:t>                            rinsed out with water).</a:t>
            </a:r>
          </a:p>
          <a:p>
            <a:pPr>
              <a:lnSpc>
                <a:spcPct val="80000"/>
              </a:lnSpc>
              <a:buFont typeface="Arial" charset="0"/>
              <a:buNone/>
            </a:pPr>
            <a:r>
              <a:rPr lang="en-GB" sz="2000" dirty="0"/>
              <a:t>                     </a:t>
            </a:r>
          </a:p>
        </p:txBody>
      </p:sp>
      <p:sp>
        <p:nvSpPr>
          <p:cNvPr id="5" name="Footer Placeholder 4"/>
          <p:cNvSpPr>
            <a:spLocks noGrp="1"/>
          </p:cNvSpPr>
          <p:nvPr>
            <p:ph type="ftr" sz="quarter" idx="11"/>
          </p:nvPr>
        </p:nvSpPr>
        <p:spPr>
          <a:xfrm>
            <a:off x="193638" y="6250164"/>
            <a:ext cx="7762738" cy="365125"/>
          </a:xfrm>
        </p:spPr>
        <p:txBody>
          <a:bodyPr/>
          <a:lstStyle/>
          <a:p>
            <a:r>
              <a:rPr lang="en-GB"/>
              <a:t>V35 C.Kavanagh / K.Sikand August 2023               </a:t>
            </a:r>
            <a:endParaRPr lang="en-GB" dirty="0"/>
          </a:p>
        </p:txBody>
      </p:sp>
      <p:pic>
        <p:nvPicPr>
          <p:cNvPr id="3" name="Picture 2" descr="A picture containing text&#10;&#10;Description automatically generated">
            <a:extLst>
              <a:ext uri="{FF2B5EF4-FFF2-40B4-BE49-F238E27FC236}">
                <a16:creationId xmlns:a16="http://schemas.microsoft.com/office/drawing/2014/main" id="{6F12DA46-3619-43B5-BA95-2DE152B53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618518"/>
            <a:ext cx="2075309" cy="19238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08553" name="Rectangle 108552">
            <a:extLst>
              <a:ext uri="{FF2B5EF4-FFF2-40B4-BE49-F238E27FC236}">
                <a16:creationId xmlns:a16="http://schemas.microsoft.com/office/drawing/2014/main" id="{1295ED52-E90A-465D-88C0-893C6EF48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8555" name="Picture 2">
            <a:extLst>
              <a:ext uri="{FF2B5EF4-FFF2-40B4-BE49-F238E27FC236}">
                <a16:creationId xmlns:a16="http://schemas.microsoft.com/office/drawing/2014/main" id="{2921021B-E928-4355-9554-162D5B68A1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8554" name="Picture 108548" descr="Manometer beer equipment">
            <a:extLst>
              <a:ext uri="{FF2B5EF4-FFF2-40B4-BE49-F238E27FC236}">
                <a16:creationId xmlns:a16="http://schemas.microsoft.com/office/drawing/2014/main" id="{8496C65D-1A4F-AAB4-0C0A-5D04CB9852C0}"/>
              </a:ext>
            </a:extLst>
          </p:cNvPr>
          <p:cNvPicPr>
            <a:picLocks noChangeAspect="1"/>
          </p:cNvPicPr>
          <p:nvPr/>
        </p:nvPicPr>
        <p:blipFill rotWithShape="1">
          <a:blip r:embed="rId3"/>
          <a:srcRect l="47770" r="22738" b="-1"/>
          <a:stretch/>
        </p:blipFill>
        <p:spPr>
          <a:xfrm>
            <a:off x="20" y="10"/>
            <a:ext cx="2411738" cy="6857990"/>
          </a:xfrm>
          <a:prstGeom prst="rect">
            <a:avLst/>
          </a:prstGeom>
        </p:spPr>
      </p:pic>
      <p:pic>
        <p:nvPicPr>
          <p:cNvPr id="108557" name="Picture 108556">
            <a:extLst>
              <a:ext uri="{FF2B5EF4-FFF2-40B4-BE49-F238E27FC236}">
                <a16:creationId xmlns:a16="http://schemas.microsoft.com/office/drawing/2014/main" id="{0C98F1ED-E15E-4A4F-A33F-1F14053F6F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8546" name="Rectangle 2"/>
          <p:cNvSpPr>
            <a:spLocks noGrp="1" noRot="1" noChangeArrowheads="1"/>
          </p:cNvSpPr>
          <p:nvPr>
            <p:ph type="title"/>
          </p:nvPr>
        </p:nvSpPr>
        <p:spPr>
          <a:xfrm>
            <a:off x="3348787" y="618517"/>
            <a:ext cx="5004665" cy="448284"/>
          </a:xfrm>
        </p:spPr>
        <p:txBody>
          <a:bodyPr>
            <a:normAutofit fontScale="90000"/>
          </a:bodyPr>
          <a:lstStyle/>
          <a:p>
            <a:r>
              <a:rPr lang="en-GB" dirty="0"/>
              <a:t>Gas Pods 2 &amp; 3  - Gas Cylinders</a:t>
            </a:r>
          </a:p>
        </p:txBody>
      </p:sp>
      <p:sp>
        <p:nvSpPr>
          <p:cNvPr id="108547" name="Rectangle 3"/>
          <p:cNvSpPr>
            <a:spLocks noGrp="1" noRot="1" noChangeArrowheads="1"/>
          </p:cNvSpPr>
          <p:nvPr>
            <p:ph idx="1"/>
          </p:nvPr>
        </p:nvSpPr>
        <p:spPr>
          <a:xfrm>
            <a:off x="3055677" y="1412776"/>
            <a:ext cx="5836803" cy="4378423"/>
          </a:xfrm>
        </p:spPr>
        <p:txBody>
          <a:bodyPr>
            <a:normAutofit fontScale="62500" lnSpcReduction="20000"/>
          </a:bodyPr>
          <a:lstStyle/>
          <a:p>
            <a:pPr>
              <a:lnSpc>
                <a:spcPct val="110000"/>
              </a:lnSpc>
              <a:buClr>
                <a:schemeClr val="tx1"/>
              </a:buClr>
              <a:buFont typeface="Arial" charset="0"/>
              <a:buNone/>
            </a:pPr>
            <a:r>
              <a:rPr lang="en-GB" sz="500" dirty="0"/>
              <a:t>    </a:t>
            </a:r>
          </a:p>
          <a:p>
            <a:pPr>
              <a:lnSpc>
                <a:spcPct val="110000"/>
              </a:lnSpc>
            </a:pPr>
            <a:r>
              <a:rPr lang="en-GB" sz="1400" dirty="0"/>
              <a:t>C02, Nitrogen and Oxygen gas which is piped into the labs will be ordered through the consumable budget via lab manager/</a:t>
            </a:r>
            <a:r>
              <a:rPr lang="en-GB" sz="1400" dirty="0" err="1"/>
              <a:t>Eleri</a:t>
            </a:r>
            <a:r>
              <a:rPr lang="en-GB" sz="1400" dirty="0"/>
              <a:t> . </a:t>
            </a:r>
          </a:p>
          <a:p>
            <a:pPr>
              <a:lnSpc>
                <a:spcPct val="110000"/>
              </a:lnSpc>
            </a:pPr>
            <a:r>
              <a:rPr lang="en-GB" sz="1400" dirty="0"/>
              <a:t>If you require these gases for your project ( excluding Co2) it is your responsibility to check stock levels in advance of requiring it.</a:t>
            </a:r>
          </a:p>
          <a:p>
            <a:pPr>
              <a:lnSpc>
                <a:spcPct val="110000"/>
              </a:lnSpc>
            </a:pPr>
            <a:r>
              <a:rPr lang="en-GB" sz="1400" dirty="0"/>
              <a:t>Only trained personnel are permitted to change gas cylinders ( list on noticeboard).</a:t>
            </a:r>
          </a:p>
          <a:p>
            <a:pPr>
              <a:lnSpc>
                <a:spcPct val="110000"/>
              </a:lnSpc>
            </a:pPr>
            <a:r>
              <a:rPr lang="en-GB" sz="1400" dirty="0"/>
              <a:t>The cylinders are set up in pairs with a changeover system.</a:t>
            </a:r>
          </a:p>
          <a:p>
            <a:pPr>
              <a:lnSpc>
                <a:spcPct val="110000"/>
              </a:lnSpc>
            </a:pPr>
            <a:r>
              <a:rPr lang="en-GB" sz="1400" dirty="0"/>
              <a:t>The alarm panel for the gases is in the main CBE office. The alarm will activate when one of the pair of the  cylinders is empty. When the alarm sounds this indicates that the empty cylinder requires changing by an authorised person to do this.</a:t>
            </a:r>
          </a:p>
          <a:p>
            <a:pPr>
              <a:lnSpc>
                <a:spcPct val="110000"/>
              </a:lnSpc>
            </a:pPr>
            <a:r>
              <a:rPr lang="en-GB" sz="1400" dirty="0"/>
              <a:t>The cylinders are checked on a Friday to ensure there is an adequate supply to last over the weekend.</a:t>
            </a:r>
          </a:p>
          <a:p>
            <a:pPr>
              <a:lnSpc>
                <a:spcPct val="110000"/>
              </a:lnSpc>
            </a:pPr>
            <a:r>
              <a:rPr lang="en-GB" sz="1400" dirty="0"/>
              <a:t> If the alarm sounds out of hours -  DO NOT PANIC. </a:t>
            </a:r>
          </a:p>
          <a:p>
            <a:pPr>
              <a:lnSpc>
                <a:spcPct val="110000"/>
              </a:lnSpc>
            </a:pPr>
            <a:r>
              <a:rPr lang="en-GB" sz="1400" dirty="0"/>
              <a:t>If you are not a trained authorised user to change a cylinder notify others by e-mail using Communications with all CBE lab users </a:t>
            </a:r>
            <a:r>
              <a:rPr lang="en-GB" sz="1400" dirty="0">
                <a:hlinkClick r:id="rId5"/>
              </a:rPr>
              <a:t>CBE-LAB-ONLY@jiscmail.ac.uk</a:t>
            </a:r>
            <a:endParaRPr lang="en-GB" sz="1400" u="sng" dirty="0"/>
          </a:p>
          <a:p>
            <a:pPr>
              <a:lnSpc>
                <a:spcPct val="110000"/>
              </a:lnSpc>
            </a:pPr>
            <a:r>
              <a:rPr lang="en-GB" sz="1400" dirty="0"/>
              <a:t>This should not be an issue in most instances  and be dealt with on the next working day ( provided there is still one full cylinder in place)</a:t>
            </a:r>
          </a:p>
          <a:p>
            <a:pPr>
              <a:lnSpc>
                <a:spcPct val="110000"/>
              </a:lnSpc>
            </a:pPr>
            <a:r>
              <a:rPr lang="en-GB" sz="1400" dirty="0"/>
              <a:t>However, if the alarm is sounding  during an extended holiday period ( Christmas/Easter) please contact the out of hours emergency  contacts.</a:t>
            </a:r>
          </a:p>
          <a:p>
            <a:pPr>
              <a:lnSpc>
                <a:spcPct val="110000"/>
              </a:lnSpc>
            </a:pPr>
            <a:endParaRPr lang="en-GB" sz="500" dirty="0"/>
          </a:p>
          <a:p>
            <a:pPr>
              <a:lnSpc>
                <a:spcPct val="110000"/>
              </a:lnSpc>
              <a:buFont typeface="Arial" charset="0"/>
              <a:buNone/>
            </a:pPr>
            <a:r>
              <a:rPr lang="en-GB" sz="500" dirty="0"/>
              <a:t>      </a:t>
            </a:r>
          </a:p>
          <a:p>
            <a:pPr>
              <a:lnSpc>
                <a:spcPct val="110000"/>
              </a:lnSpc>
              <a:buFont typeface="Arial" charset="0"/>
              <a:buNone/>
            </a:pPr>
            <a:r>
              <a:rPr lang="en-GB" sz="500" dirty="0"/>
              <a:t>   </a:t>
            </a:r>
          </a:p>
          <a:p>
            <a:pPr>
              <a:lnSpc>
                <a:spcPct val="110000"/>
              </a:lnSpc>
              <a:buFont typeface="Arial" charset="0"/>
              <a:buNone/>
            </a:pPr>
            <a:r>
              <a:rPr lang="en-GB" sz="500" dirty="0"/>
              <a:t>  </a:t>
            </a:r>
          </a:p>
        </p:txBody>
      </p:sp>
      <p:cxnSp>
        <p:nvCxnSpPr>
          <p:cNvPr id="108559" name="Straight Connector 108558">
            <a:extLst>
              <a:ext uri="{FF2B5EF4-FFF2-40B4-BE49-F238E27FC236}">
                <a16:creationId xmlns:a16="http://schemas.microsoft.com/office/drawing/2014/main" id="{2971C7DD-6CA4-4C72-AB0A-8DE10B6136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55679"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a:xfrm>
            <a:off x="3348786" y="5883275"/>
            <a:ext cx="3688998" cy="365125"/>
          </a:xfrm>
        </p:spPr>
        <p:txBody>
          <a:bodyPr>
            <a:normAutofit/>
          </a:bodyPr>
          <a:lstStyle/>
          <a:p>
            <a:pPr>
              <a:spcAft>
                <a:spcPts val="600"/>
              </a:spcAft>
            </a:pPr>
            <a:r>
              <a:rPr lang="en-GB"/>
              <a:t>V35 C.Kavanagh / K.Sikand August 2023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228362" name="Rectangle 228360">
            <a:extLst>
              <a:ext uri="{FF2B5EF4-FFF2-40B4-BE49-F238E27FC236}">
                <a16:creationId xmlns:a16="http://schemas.microsoft.com/office/drawing/2014/main" id="{1295ED52-E90A-465D-88C0-893C6EF48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8364" name="Picture 2">
            <a:extLst>
              <a:ext uri="{FF2B5EF4-FFF2-40B4-BE49-F238E27FC236}">
                <a16:creationId xmlns:a16="http://schemas.microsoft.com/office/drawing/2014/main" id="{2921021B-E928-4355-9554-162D5B68A1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28366" name="Picture 228356" descr="Vaccine storage and manufacturing">
            <a:extLst>
              <a:ext uri="{FF2B5EF4-FFF2-40B4-BE49-F238E27FC236}">
                <a16:creationId xmlns:a16="http://schemas.microsoft.com/office/drawing/2014/main" id="{D125D5B7-B024-8FF4-5CB2-87CEAA6CDFCC}"/>
              </a:ext>
            </a:extLst>
          </p:cNvPr>
          <p:cNvPicPr>
            <a:picLocks noChangeAspect="1"/>
          </p:cNvPicPr>
          <p:nvPr/>
        </p:nvPicPr>
        <p:blipFill rotWithShape="1">
          <a:blip r:embed="rId4"/>
          <a:srcRect l="39552" r="30733" b="-1"/>
          <a:stretch/>
        </p:blipFill>
        <p:spPr>
          <a:xfrm>
            <a:off x="20" y="10"/>
            <a:ext cx="3052896" cy="6857990"/>
          </a:xfrm>
          <a:prstGeom prst="rect">
            <a:avLst/>
          </a:prstGeom>
        </p:spPr>
      </p:pic>
      <p:pic>
        <p:nvPicPr>
          <p:cNvPr id="228368" name="Picture 228364">
            <a:extLst>
              <a:ext uri="{FF2B5EF4-FFF2-40B4-BE49-F238E27FC236}">
                <a16:creationId xmlns:a16="http://schemas.microsoft.com/office/drawing/2014/main" id="{0C98F1ED-E15E-4A4F-A33F-1F14053F6F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28354" name="Rectangle 2"/>
          <p:cNvSpPr>
            <a:spLocks noGrp="1" noRot="1" noChangeArrowheads="1"/>
          </p:cNvSpPr>
          <p:nvPr>
            <p:ph type="title"/>
          </p:nvPr>
        </p:nvSpPr>
        <p:spPr>
          <a:xfrm>
            <a:off x="3348787" y="618517"/>
            <a:ext cx="5004665" cy="1596177"/>
          </a:xfrm>
        </p:spPr>
        <p:txBody>
          <a:bodyPr>
            <a:normAutofit/>
          </a:bodyPr>
          <a:lstStyle/>
          <a:p>
            <a:pPr eaLnBrk="1" hangingPunct="1">
              <a:defRPr/>
            </a:pPr>
            <a:r>
              <a:rPr lang="en-GB" dirty="0"/>
              <a:t>Safe Use of Liquid Nitrogen (CBE)</a:t>
            </a:r>
          </a:p>
        </p:txBody>
      </p:sp>
      <p:sp>
        <p:nvSpPr>
          <p:cNvPr id="228355" name="Rectangle 3"/>
          <p:cNvSpPr>
            <a:spLocks noGrp="1" noRot="1" noChangeArrowheads="1"/>
          </p:cNvSpPr>
          <p:nvPr>
            <p:ph idx="1"/>
          </p:nvPr>
        </p:nvSpPr>
        <p:spPr>
          <a:xfrm>
            <a:off x="3348786" y="2367092"/>
            <a:ext cx="5004665" cy="3424107"/>
          </a:xfrm>
        </p:spPr>
        <p:txBody>
          <a:bodyPr>
            <a:normAutofit/>
          </a:bodyPr>
          <a:lstStyle/>
          <a:p>
            <a:pPr eaLnBrk="1" hangingPunct="1">
              <a:lnSpc>
                <a:spcPct val="110000"/>
              </a:lnSpc>
              <a:defRPr/>
            </a:pPr>
            <a:r>
              <a:rPr lang="en-GB" sz="1000"/>
              <a:t>Long term storage of biological material</a:t>
            </a:r>
          </a:p>
          <a:p>
            <a:pPr eaLnBrk="1" hangingPunct="1">
              <a:lnSpc>
                <a:spcPct val="110000"/>
              </a:lnSpc>
              <a:defRPr/>
            </a:pPr>
            <a:r>
              <a:rPr lang="en-GB" sz="1000"/>
              <a:t>Hazards:</a:t>
            </a:r>
          </a:p>
          <a:p>
            <a:pPr eaLnBrk="1" hangingPunct="1">
              <a:lnSpc>
                <a:spcPct val="110000"/>
              </a:lnSpc>
              <a:defRPr/>
            </a:pPr>
            <a:r>
              <a:rPr lang="en-GB" sz="1000"/>
              <a:t>          Asphyxiation – If liquid nitrogen vented in enclosed   </a:t>
            </a:r>
          </a:p>
          <a:p>
            <a:pPr marL="64008" indent="0" eaLnBrk="1" hangingPunct="1">
              <a:lnSpc>
                <a:spcPct val="110000"/>
              </a:lnSpc>
              <a:buNone/>
              <a:defRPr/>
            </a:pPr>
            <a:r>
              <a:rPr lang="en-GB" sz="1000"/>
              <a:t>                space it can displace oxygen ( Oxygen monitors in place ).                                                  </a:t>
            </a:r>
          </a:p>
          <a:p>
            <a:pPr eaLnBrk="1" hangingPunct="1">
              <a:lnSpc>
                <a:spcPct val="110000"/>
              </a:lnSpc>
              <a:buFont typeface="Arial" charset="0"/>
              <a:buNone/>
              <a:defRPr/>
            </a:pPr>
            <a:r>
              <a:rPr lang="en-GB" sz="1000"/>
              <a:t>               Frost bite – Liquid &amp; cold vapour can cause serious skin burns.</a:t>
            </a:r>
          </a:p>
          <a:p>
            <a:pPr eaLnBrk="1" hangingPunct="1">
              <a:lnSpc>
                <a:spcPct val="110000"/>
              </a:lnSpc>
              <a:defRPr/>
            </a:pPr>
            <a:r>
              <a:rPr lang="en-GB" sz="1000"/>
              <a:t>PPE required – Labcoat, Cryogenic gloves, protective footwear &amp; face guard.</a:t>
            </a:r>
          </a:p>
          <a:p>
            <a:pPr eaLnBrk="1" hangingPunct="1">
              <a:lnSpc>
                <a:spcPct val="110000"/>
              </a:lnSpc>
              <a:defRPr/>
            </a:pPr>
            <a:r>
              <a:rPr lang="en-GB" sz="1000"/>
              <a:t>When decanting liquid nitrogen work in pairs with maximum ventilation.</a:t>
            </a:r>
          </a:p>
          <a:p>
            <a:pPr eaLnBrk="1" hangingPunct="1">
              <a:lnSpc>
                <a:spcPct val="110000"/>
              </a:lnSpc>
              <a:defRPr/>
            </a:pPr>
            <a:r>
              <a:rPr lang="en-GB" sz="1000"/>
              <a:t>Only authorised users are permitted to handle LN. Training required.</a:t>
            </a:r>
          </a:p>
          <a:p>
            <a:pPr eaLnBrk="1" hangingPunct="1">
              <a:lnSpc>
                <a:spcPct val="110000"/>
              </a:lnSpc>
              <a:defRPr/>
            </a:pPr>
            <a:r>
              <a:rPr lang="en-GB" sz="1000"/>
              <a:t>Training will be provided to demonstrate correct storage &amp; handling of Liquid Nitrogen &amp; highlight potential hazards.</a:t>
            </a:r>
          </a:p>
          <a:p>
            <a:pPr eaLnBrk="1" hangingPunct="1">
              <a:lnSpc>
                <a:spcPct val="110000"/>
              </a:lnSpc>
              <a:defRPr/>
            </a:pPr>
            <a:r>
              <a:rPr lang="en-GB" sz="1000"/>
              <a:t>Liquid Nitrogen is highly dangerous, it is very important that you feel confident to handle it &amp; know what to do in an emergency.</a:t>
            </a:r>
          </a:p>
        </p:txBody>
      </p:sp>
      <p:cxnSp>
        <p:nvCxnSpPr>
          <p:cNvPr id="228369" name="Straight Connector 228366">
            <a:extLst>
              <a:ext uri="{FF2B5EF4-FFF2-40B4-BE49-F238E27FC236}">
                <a16:creationId xmlns:a16="http://schemas.microsoft.com/office/drawing/2014/main" id="{2971C7DD-6CA4-4C72-AB0A-8DE10B6136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55679"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
        <p:nvSpPr>
          <p:cNvPr id="49154" name="Footer Placeholder 4"/>
          <p:cNvSpPr>
            <a:spLocks noGrp="1"/>
          </p:cNvSpPr>
          <p:nvPr>
            <p:ph type="ftr" sz="quarter" idx="11"/>
          </p:nvPr>
        </p:nvSpPr>
        <p:spPr>
          <a:xfrm>
            <a:off x="3348786" y="5883275"/>
            <a:ext cx="3688998" cy="365125"/>
          </a:xfrm>
        </p:spPr>
        <p:txBody>
          <a:bodyPr>
            <a:normAutofit/>
          </a:bodyPr>
          <a:lstStyle/>
          <a:p>
            <a:pPr>
              <a:spcAft>
                <a:spcPts val="600"/>
              </a:spcAft>
            </a:pPr>
            <a:r>
              <a:rPr lang="en-GB"/>
              <a:t>V35 C.Kavanagh / K.Sikand August 2023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77786" y="1358901"/>
            <a:ext cx="2780883" cy="2730498"/>
          </a:xfrm>
        </p:spPr>
        <p:txBody>
          <a:bodyPr vert="horz" lIns="91440" tIns="45720" rIns="91440" bIns="45720" rtlCol="0" anchor="b">
            <a:normAutofit/>
          </a:bodyPr>
          <a:lstStyle/>
          <a:p>
            <a:r>
              <a:rPr lang="en-US" sz="4400"/>
              <a:t>PPE for Liquid Nitrogen</a:t>
            </a:r>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502" r="-2" b="-2"/>
          <a:stretch/>
        </p:blipFill>
        <p:spPr bwMode="auto">
          <a:xfrm>
            <a:off x="6645" y="10"/>
            <a:ext cx="5221914"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a:xfrm>
            <a:off x="685800" y="5883275"/>
            <a:ext cx="4013788" cy="365125"/>
          </a:xfrm>
        </p:spPr>
        <p:txBody>
          <a:bodyPr vert="horz" lIns="91440" tIns="45720" rIns="91440" bIns="45720" rtlCol="0" anchor="ctr">
            <a:normAutofit/>
          </a:bodyPr>
          <a:lstStyle/>
          <a:p>
            <a:pPr>
              <a:lnSpc>
                <a:spcPct val="90000"/>
              </a:lnSpc>
              <a:spcAft>
                <a:spcPts val="600"/>
              </a:spcAft>
              <a:defRPr/>
            </a:pPr>
            <a:r>
              <a:rPr lang="en-GB" sz="900" kern="1200">
                <a:solidFill>
                  <a:srgbClr val="FFFFFF"/>
                </a:solidFill>
                <a:latin typeface="+mn-lt"/>
                <a:ea typeface="+mn-ea"/>
                <a:cs typeface="+mn-cs"/>
              </a:rPr>
              <a:t>V35 C.Kavanagh / K.Sikand August 2023               </a:t>
            </a:r>
            <a:endParaRPr lang="en-US" sz="900" kern="1200">
              <a:solidFill>
                <a:srgbClr val="FFFFFF"/>
              </a:solidFill>
              <a:latin typeface="+mn-lt"/>
              <a:ea typeface="+mn-ea"/>
              <a:cs typeface="+mn-cs"/>
            </a:endParaRPr>
          </a:p>
        </p:txBody>
      </p:sp>
    </p:spTree>
    <p:extLst>
      <p:ext uri="{BB962C8B-B14F-4D97-AF65-F5344CB8AC3E}">
        <p14:creationId xmlns:p14="http://schemas.microsoft.com/office/powerpoint/2010/main" val="30205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9" name="Rectangle 9">
            <a:extLst>
              <a:ext uri="{FF2B5EF4-FFF2-40B4-BE49-F238E27FC236}">
                <a16:creationId xmlns:a16="http://schemas.microsoft.com/office/drawing/2014/main" id="{1295ED52-E90A-465D-88C0-893C6EF48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2921021B-E928-4355-9554-162D5B68A1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hemical formulae are written on paper">
            <a:extLst>
              <a:ext uri="{FF2B5EF4-FFF2-40B4-BE49-F238E27FC236}">
                <a16:creationId xmlns:a16="http://schemas.microsoft.com/office/drawing/2014/main" id="{CF96F007-61BC-1462-F396-6DB1C516CC5F}"/>
              </a:ext>
            </a:extLst>
          </p:cNvPr>
          <p:cNvPicPr>
            <a:picLocks noChangeAspect="1"/>
          </p:cNvPicPr>
          <p:nvPr/>
        </p:nvPicPr>
        <p:blipFill rotWithShape="1">
          <a:blip r:embed="rId4"/>
          <a:srcRect l="37252" r="37708"/>
          <a:stretch/>
        </p:blipFill>
        <p:spPr>
          <a:xfrm>
            <a:off x="20" y="10"/>
            <a:ext cx="3052896" cy="6857990"/>
          </a:xfrm>
          <a:prstGeom prst="rect">
            <a:avLst/>
          </a:prstGeom>
        </p:spPr>
      </p:pic>
      <p:pic>
        <p:nvPicPr>
          <p:cNvPr id="14" name="Picture 13">
            <a:extLst>
              <a:ext uri="{FF2B5EF4-FFF2-40B4-BE49-F238E27FC236}">
                <a16:creationId xmlns:a16="http://schemas.microsoft.com/office/drawing/2014/main" id="{0C98F1ED-E15E-4A4F-A33F-1F14053F6F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a:extLst>
              <a:ext uri="{FF2B5EF4-FFF2-40B4-BE49-F238E27FC236}">
                <a16:creationId xmlns:a16="http://schemas.microsoft.com/office/drawing/2014/main" id="{8570DCB8-9574-4D7F-9EE0-6F286367FEA5}"/>
              </a:ext>
            </a:extLst>
          </p:cNvPr>
          <p:cNvSpPr>
            <a:spLocks noGrp="1"/>
          </p:cNvSpPr>
          <p:nvPr>
            <p:ph type="title"/>
          </p:nvPr>
        </p:nvSpPr>
        <p:spPr>
          <a:xfrm>
            <a:off x="3348786" y="260649"/>
            <a:ext cx="5543693" cy="792087"/>
          </a:xfrm>
        </p:spPr>
        <p:txBody>
          <a:bodyPr>
            <a:normAutofit/>
          </a:bodyPr>
          <a:lstStyle/>
          <a:p>
            <a:r>
              <a:rPr lang="en-GB" sz="2800" dirty="0"/>
              <a:t>Five types of Risk Assessment…</a:t>
            </a:r>
          </a:p>
        </p:txBody>
      </p:sp>
      <p:sp>
        <p:nvSpPr>
          <p:cNvPr id="2" name="Content Placeholder 1">
            <a:extLst>
              <a:ext uri="{FF2B5EF4-FFF2-40B4-BE49-F238E27FC236}">
                <a16:creationId xmlns:a16="http://schemas.microsoft.com/office/drawing/2014/main" id="{F3B8DB14-CD60-46DB-BD2D-0D8A09968668}"/>
              </a:ext>
            </a:extLst>
          </p:cNvPr>
          <p:cNvSpPr>
            <a:spLocks noGrp="1"/>
          </p:cNvSpPr>
          <p:nvPr>
            <p:ph idx="1"/>
          </p:nvPr>
        </p:nvSpPr>
        <p:spPr>
          <a:xfrm>
            <a:off x="3348785" y="1052736"/>
            <a:ext cx="5543693" cy="5195664"/>
          </a:xfrm>
        </p:spPr>
        <p:txBody>
          <a:bodyPr>
            <a:normAutofit fontScale="77500" lnSpcReduction="20000"/>
          </a:bodyPr>
          <a:lstStyle/>
          <a:p>
            <a:pPr marL="0" indent="0">
              <a:lnSpc>
                <a:spcPct val="110000"/>
              </a:lnSpc>
              <a:buNone/>
            </a:pPr>
            <a:r>
              <a:rPr lang="en-GB" sz="500" b="1" dirty="0"/>
              <a:t>    1) )</a:t>
            </a:r>
            <a:r>
              <a:rPr lang="en-GB" sz="1400" dirty="0"/>
              <a:t> 1) </a:t>
            </a:r>
            <a:r>
              <a:rPr lang="en-GB" sz="1400" b="1" dirty="0"/>
              <a:t>Process Risk Assessment  </a:t>
            </a:r>
            <a:r>
              <a:rPr lang="en-GB" sz="1400" dirty="0"/>
              <a:t>- new procedure or piece of  Equipment </a:t>
            </a:r>
          </a:p>
          <a:p>
            <a:pPr marL="64008" indent="0">
              <a:lnSpc>
                <a:spcPct val="110000"/>
              </a:lnSpc>
              <a:buNone/>
            </a:pPr>
            <a:r>
              <a:rPr lang="en-GB" sz="1400" dirty="0"/>
              <a:t>    2)</a:t>
            </a:r>
            <a:r>
              <a:rPr lang="en-GB" sz="1400" b="1" dirty="0"/>
              <a:t>Biological Risk Assessment ( BRA) </a:t>
            </a:r>
            <a:r>
              <a:rPr lang="en-GB" sz="1400" dirty="0"/>
              <a:t>– Biological material</a:t>
            </a:r>
          </a:p>
          <a:p>
            <a:pPr marL="64008" indent="0">
              <a:lnSpc>
                <a:spcPct val="110000"/>
              </a:lnSpc>
              <a:buNone/>
            </a:pPr>
            <a:r>
              <a:rPr lang="en-GB" sz="1400" dirty="0"/>
              <a:t>    3)</a:t>
            </a:r>
            <a:r>
              <a:rPr lang="en-GB" sz="1400" b="1" dirty="0"/>
              <a:t>Chemical ( COSHH) </a:t>
            </a:r>
            <a:r>
              <a:rPr lang="en-GB" sz="1400" dirty="0"/>
              <a:t>– New hazardous material.</a:t>
            </a:r>
          </a:p>
          <a:p>
            <a:pPr marL="64008" indent="0">
              <a:lnSpc>
                <a:spcPct val="110000"/>
              </a:lnSpc>
              <a:buNone/>
            </a:pPr>
            <a:r>
              <a:rPr lang="en-GB" sz="1400" dirty="0"/>
              <a:t>    4)</a:t>
            </a:r>
            <a:r>
              <a:rPr lang="en-GB" sz="1400" b="1" dirty="0"/>
              <a:t>Genetically Modified Organisms Assessment (GMO)</a:t>
            </a:r>
          </a:p>
          <a:p>
            <a:pPr>
              <a:lnSpc>
                <a:spcPct val="110000"/>
              </a:lnSpc>
              <a:buNone/>
            </a:pPr>
            <a:r>
              <a:rPr lang="en-GB" sz="1400" dirty="0"/>
              <a:t>     ( Only required if cell line is modified, accompanies BRA).</a:t>
            </a:r>
          </a:p>
          <a:p>
            <a:pPr marL="64008" indent="0">
              <a:lnSpc>
                <a:spcPct val="110000"/>
              </a:lnSpc>
              <a:buNone/>
            </a:pPr>
            <a:r>
              <a:rPr lang="en-GB" sz="1400" dirty="0"/>
              <a:t>    5)</a:t>
            </a:r>
            <a:r>
              <a:rPr lang="en-GB" sz="1400" b="1" dirty="0"/>
              <a:t>Lone Working</a:t>
            </a:r>
            <a:r>
              <a:rPr lang="en-GB" sz="1400" dirty="0"/>
              <a:t>. </a:t>
            </a:r>
          </a:p>
          <a:p>
            <a:pPr marL="64008" indent="0">
              <a:lnSpc>
                <a:spcPct val="110000"/>
              </a:lnSpc>
              <a:buNone/>
            </a:pPr>
            <a:endParaRPr lang="en-GB" sz="1400" dirty="0"/>
          </a:p>
          <a:p>
            <a:pPr marL="235458" indent="-171450">
              <a:lnSpc>
                <a:spcPct val="110000"/>
              </a:lnSpc>
            </a:pPr>
            <a:r>
              <a:rPr lang="en-GB" sz="1400" dirty="0"/>
              <a:t>1,3,5 Send to shared safety E-mail </a:t>
            </a:r>
            <a:r>
              <a:rPr lang="en-GB" sz="1400" dirty="0">
                <a:solidFill>
                  <a:schemeClr val="bg2">
                    <a:lumMod val="50000"/>
                  </a:schemeClr>
                </a:solidFill>
              </a:rPr>
              <a:t>( </a:t>
            </a:r>
            <a:r>
              <a:rPr lang="en-GB" sz="1400" dirty="0">
                <a:solidFill>
                  <a:schemeClr val="bg2">
                    <a:lumMod val="50000"/>
                  </a:schemeClr>
                </a:solidFill>
                <a:hlinkClick r:id="rId6">
                  <a:extLst>
                    <a:ext uri="{A12FA001-AC4F-418D-AE19-62706E023703}">
                      <ahyp:hlinkClr xmlns:ahyp="http://schemas.microsoft.com/office/drawing/2018/hyperlinkcolor" val="tx"/>
                    </a:ext>
                  </a:extLst>
                </a:hlinkClick>
              </a:rPr>
              <a:t>shared.ws.safety@lboro.ac.uk</a:t>
            </a:r>
            <a:r>
              <a:rPr lang="en-GB" sz="1400" dirty="0">
                <a:solidFill>
                  <a:schemeClr val="bg2">
                    <a:lumMod val="50000"/>
                  </a:schemeClr>
                </a:solidFill>
              </a:rPr>
              <a:t> ). </a:t>
            </a:r>
            <a:r>
              <a:rPr lang="en-GB" sz="1400" dirty="0"/>
              <a:t>Attach SDS for COSHH. </a:t>
            </a:r>
          </a:p>
          <a:p>
            <a:pPr marL="235458" indent="-171450">
              <a:lnSpc>
                <a:spcPct val="110000"/>
              </a:lnSpc>
            </a:pPr>
            <a:r>
              <a:rPr lang="en-GB" sz="1400" dirty="0"/>
              <a:t> Biological/GMO should be reviewed by approved reviewers in the CBE in first instance. Ensure all sections are complete and has been signed by your supervisor.</a:t>
            </a:r>
          </a:p>
          <a:p>
            <a:pPr marL="235458" indent="-171450">
              <a:lnSpc>
                <a:spcPct val="110000"/>
              </a:lnSpc>
            </a:pPr>
            <a:r>
              <a:rPr lang="en-GB" sz="1400" dirty="0"/>
              <a:t> See Separate Risk Assessment Training for more details.</a:t>
            </a:r>
          </a:p>
          <a:p>
            <a:pPr marL="235458" indent="-171450">
              <a:lnSpc>
                <a:spcPct val="110000"/>
              </a:lnSpc>
            </a:pPr>
            <a:r>
              <a:rPr lang="en-GB" sz="1400" dirty="0"/>
              <a:t>See H &amp; S webpage for templates. </a:t>
            </a:r>
          </a:p>
          <a:p>
            <a:pPr>
              <a:lnSpc>
                <a:spcPct val="110000"/>
              </a:lnSpc>
            </a:pPr>
            <a:r>
              <a:rPr lang="en-GB" sz="1400" dirty="0">
                <a:latin typeface="Times New Roman" pitchFamily="18" charset="0"/>
              </a:rPr>
              <a:t>Review regularly, complete revision form for minor change ( </a:t>
            </a:r>
            <a:r>
              <a:rPr lang="en-GB" sz="1400" dirty="0" err="1">
                <a:latin typeface="Times New Roman" pitchFamily="18" charset="0"/>
              </a:rPr>
              <a:t>E.g</a:t>
            </a:r>
            <a:r>
              <a:rPr lang="en-GB" sz="1400" dirty="0">
                <a:latin typeface="Times New Roman" pitchFamily="18" charset="0"/>
              </a:rPr>
              <a:t> someone else working on project). Re-approval required for major changes.</a:t>
            </a:r>
          </a:p>
          <a:p>
            <a:pPr>
              <a:lnSpc>
                <a:spcPct val="110000"/>
              </a:lnSpc>
            </a:pPr>
            <a:r>
              <a:rPr lang="en-GB" sz="1400" dirty="0">
                <a:latin typeface="Times New Roman" pitchFamily="18" charset="0"/>
              </a:rPr>
              <a:t>Must be completed before acquiring material &amp; must be completed &amp; approved before commencing work.</a:t>
            </a:r>
          </a:p>
          <a:p>
            <a:pPr>
              <a:lnSpc>
                <a:spcPct val="110000"/>
              </a:lnSpc>
            </a:pPr>
            <a:r>
              <a:rPr lang="en-GB" sz="1400" dirty="0">
                <a:latin typeface="Times New Roman" pitchFamily="18" charset="0"/>
              </a:rPr>
              <a:t>Ensure Laboratory Manager is aware of submitted Risk Assessments &amp; receives signed approved copy.</a:t>
            </a:r>
          </a:p>
          <a:p>
            <a:pPr>
              <a:lnSpc>
                <a:spcPct val="110000"/>
              </a:lnSpc>
            </a:pPr>
            <a:endParaRPr lang="en-GB" sz="500" dirty="0"/>
          </a:p>
          <a:p>
            <a:pPr>
              <a:lnSpc>
                <a:spcPct val="110000"/>
              </a:lnSpc>
            </a:pPr>
            <a:endParaRPr lang="en-GB" sz="500" dirty="0"/>
          </a:p>
        </p:txBody>
      </p:sp>
      <p:cxnSp>
        <p:nvCxnSpPr>
          <p:cNvPr id="16" name="Straight Connector 15">
            <a:extLst>
              <a:ext uri="{FF2B5EF4-FFF2-40B4-BE49-F238E27FC236}">
                <a16:creationId xmlns:a16="http://schemas.microsoft.com/office/drawing/2014/main" id="{2971C7DD-6CA4-4C72-AB0A-8DE10B6136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55679"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4B4B233E-1ABA-45E7-8921-803A709DFAB4}"/>
              </a:ext>
            </a:extLst>
          </p:cNvPr>
          <p:cNvSpPr>
            <a:spLocks noGrp="1"/>
          </p:cNvSpPr>
          <p:nvPr>
            <p:ph type="ftr" sz="quarter" idx="11"/>
          </p:nvPr>
        </p:nvSpPr>
        <p:spPr>
          <a:xfrm>
            <a:off x="3348786" y="5883275"/>
            <a:ext cx="3688998" cy="365125"/>
          </a:xfrm>
        </p:spPr>
        <p:txBody>
          <a:bodyPr>
            <a:normAutofit/>
          </a:bodyPr>
          <a:lstStyle/>
          <a:p>
            <a:pPr>
              <a:spcAft>
                <a:spcPts val="600"/>
              </a:spcAft>
            </a:pPr>
            <a:r>
              <a:rPr lang="en-GB"/>
              <a:t>V35 C.Kavanagh / K.Sikand August 2023               </a:t>
            </a:r>
            <a:endParaRPr lang="en-GB" dirty="0"/>
          </a:p>
        </p:txBody>
      </p:sp>
    </p:spTree>
    <p:extLst>
      <p:ext uri="{BB962C8B-B14F-4D97-AF65-F5344CB8AC3E}">
        <p14:creationId xmlns:p14="http://schemas.microsoft.com/office/powerpoint/2010/main" val="137034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0402" name="Rectangle 2"/>
          <p:cNvSpPr>
            <a:spLocks noGrp="1" noRot="1" noChangeArrowheads="1"/>
          </p:cNvSpPr>
          <p:nvPr>
            <p:ph type="title"/>
          </p:nvPr>
        </p:nvSpPr>
        <p:spPr>
          <a:xfrm>
            <a:off x="480805" y="1314450"/>
            <a:ext cx="2133002" cy="3680244"/>
          </a:xfrm>
        </p:spPr>
        <p:txBody>
          <a:bodyPr>
            <a:normAutofit/>
          </a:bodyPr>
          <a:lstStyle/>
          <a:p>
            <a:pPr algn="l" eaLnBrk="1" hangingPunct="1">
              <a:defRPr/>
            </a:pPr>
            <a:r>
              <a:rPr lang="en-GB" sz="3800"/>
              <a:t>Oxygen Level Alarms</a:t>
            </a:r>
          </a:p>
        </p:txBody>
      </p:sp>
      <p:graphicFrame>
        <p:nvGraphicFramePr>
          <p:cNvPr id="230405" name="Rectangle 3">
            <a:extLst>
              <a:ext uri="{FF2B5EF4-FFF2-40B4-BE49-F238E27FC236}">
                <a16:creationId xmlns:a16="http://schemas.microsoft.com/office/drawing/2014/main" id="{E384B2CE-7BC0-44D6-8149-AC26BB681696}"/>
              </a:ext>
            </a:extLst>
          </p:cNvPr>
          <p:cNvGraphicFramePr>
            <a:graphicFrameLocks noGrp="1"/>
          </p:cNvGraphicFramePr>
          <p:nvPr>
            <p:ph idx="1"/>
            <p:extLst>
              <p:ext uri="{D42A27DB-BD31-4B8C-83A1-F6EECF244321}">
                <p14:modId xmlns:p14="http://schemas.microsoft.com/office/powerpoint/2010/main" val="3282482237"/>
              </p:ext>
            </p:extLst>
          </p:nvPr>
        </p:nvGraphicFramePr>
        <p:xfrm>
          <a:off x="3418473" y="807698"/>
          <a:ext cx="5217527" cy="5564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02" name="Footer Placeholder 4"/>
          <p:cNvSpPr>
            <a:spLocks noGrp="1"/>
          </p:cNvSpPr>
          <p:nvPr>
            <p:ph type="ftr" sz="quarter" idx="11"/>
          </p:nvPr>
        </p:nvSpPr>
        <p:spPr>
          <a:xfrm>
            <a:off x="508000" y="6041362"/>
            <a:ext cx="4723209" cy="365125"/>
          </a:xfrm>
        </p:spPr>
        <p:txBody>
          <a:bodyPr vert="horz" lIns="91440" tIns="45720" rIns="91440" bIns="45720" rtlCol="0" anchor="ctr">
            <a:normAutofit/>
          </a:bodyPr>
          <a:lstStyle/>
          <a:p>
            <a:pPr>
              <a:spcAft>
                <a:spcPts val="600"/>
              </a:spcAft>
            </a:pPr>
            <a:r>
              <a:rPr lang="en-GB" kern="1200">
                <a:solidFill>
                  <a:srgbClr val="FFFFFF"/>
                </a:solidFill>
                <a:latin typeface="+mn-lt"/>
                <a:ea typeface="+mn-ea"/>
                <a:cs typeface="+mn-cs"/>
              </a:rPr>
              <a:t>V35 C.Kavanagh / K.Sikand August 2023               </a:t>
            </a:r>
            <a:endParaRPr lang="en-US" kern="1200">
              <a:solidFill>
                <a:srgbClr val="FFFFFF"/>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CC3D301A-57AC-4E18-BC57-B7C0B3BBE7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598" y="2342240"/>
            <a:ext cx="2996694" cy="2148573"/>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97634" name="Rectangle 2"/>
          <p:cNvSpPr>
            <a:spLocks noGrp="1" noRot="1" noChangeArrowheads="1"/>
          </p:cNvSpPr>
          <p:nvPr>
            <p:ph type="title"/>
          </p:nvPr>
        </p:nvSpPr>
        <p:spPr>
          <a:xfrm>
            <a:off x="3961890" y="618517"/>
            <a:ext cx="4391562" cy="1596177"/>
          </a:xfrm>
        </p:spPr>
        <p:txBody>
          <a:bodyPr>
            <a:normAutofit/>
          </a:bodyPr>
          <a:lstStyle/>
          <a:p>
            <a:pPr eaLnBrk="1" hangingPunct="1">
              <a:defRPr/>
            </a:pPr>
            <a:r>
              <a:rPr lang="en-GB"/>
              <a:t>Emergency Response Procedures</a:t>
            </a:r>
            <a:endParaRPr lang="en-GB" dirty="0"/>
          </a:p>
        </p:txBody>
      </p:sp>
      <p:sp>
        <p:nvSpPr>
          <p:cNvPr id="197635" name="Rectangle 3"/>
          <p:cNvSpPr>
            <a:spLocks noGrp="1" noRot="1" noChangeArrowheads="1"/>
          </p:cNvSpPr>
          <p:nvPr>
            <p:ph idx="1"/>
          </p:nvPr>
        </p:nvSpPr>
        <p:spPr>
          <a:xfrm>
            <a:off x="3961890" y="2367092"/>
            <a:ext cx="4391561" cy="3847444"/>
          </a:xfrm>
        </p:spPr>
        <p:txBody>
          <a:bodyPr>
            <a:normAutofit/>
          </a:bodyPr>
          <a:lstStyle/>
          <a:p>
            <a:pPr eaLnBrk="1" hangingPunct="1">
              <a:defRPr/>
            </a:pPr>
            <a:r>
              <a:rPr lang="en-GB"/>
              <a:t>Biological &amp; Chemical Spills</a:t>
            </a:r>
          </a:p>
          <a:p>
            <a:pPr eaLnBrk="1" hangingPunct="1">
              <a:defRPr/>
            </a:pPr>
            <a:r>
              <a:rPr lang="en-GB"/>
              <a:t>Liquid Nitrogen Spills</a:t>
            </a:r>
          </a:p>
          <a:p>
            <a:pPr eaLnBrk="1" hangingPunct="1">
              <a:defRPr/>
            </a:pPr>
            <a:r>
              <a:rPr lang="en-GB"/>
              <a:t>Fire Alarms</a:t>
            </a:r>
          </a:p>
          <a:p>
            <a:pPr eaLnBrk="1" hangingPunct="1">
              <a:defRPr/>
            </a:pPr>
            <a:r>
              <a:rPr lang="en-GB"/>
              <a:t>Electrical Shutdown</a:t>
            </a:r>
          </a:p>
          <a:p>
            <a:pPr eaLnBrk="1" hangingPunct="1">
              <a:defRPr/>
            </a:pPr>
            <a:r>
              <a:rPr lang="en-GB"/>
              <a:t>Accidents &amp; Incidents</a:t>
            </a:r>
          </a:p>
          <a:p>
            <a:pPr eaLnBrk="1" hangingPunct="1">
              <a:defRPr/>
            </a:pPr>
            <a:r>
              <a:rPr lang="en-GB"/>
              <a:t>Corrective &amp; Preventative Procedures</a:t>
            </a:r>
            <a:endParaRPr lang="en-GB" dirty="0"/>
          </a:p>
        </p:txBody>
      </p:sp>
      <p:sp>
        <p:nvSpPr>
          <p:cNvPr id="52226" name="Footer Placeholder 4"/>
          <p:cNvSpPr>
            <a:spLocks noGrp="1"/>
          </p:cNvSpPr>
          <p:nvPr>
            <p:ph type="ftr" sz="quarter" idx="11"/>
          </p:nvPr>
        </p:nvSpPr>
        <p:spPr>
          <a:xfrm>
            <a:off x="685330" y="6263640"/>
            <a:ext cx="7343054" cy="365125"/>
          </a:xfrm>
        </p:spPr>
        <p:txBody>
          <a:bodyPr>
            <a:normAutofit/>
          </a:bodyPr>
          <a:lstStyle/>
          <a:p>
            <a:pPr>
              <a:lnSpc>
                <a:spcPct val="90000"/>
              </a:lnSpc>
              <a:spcAft>
                <a:spcPts val="600"/>
              </a:spcAft>
            </a:pPr>
            <a:r>
              <a:rPr lang="en-GB" sz="900"/>
              <a:t>V35 C.Kavanagh / K.Sikand August 2023               </a:t>
            </a:r>
            <a:endParaRPr lang="en-GB" sz="9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204809" name="Rectangle 204808">
            <a:extLst>
              <a:ext uri="{FF2B5EF4-FFF2-40B4-BE49-F238E27FC236}">
                <a16:creationId xmlns:a16="http://schemas.microsoft.com/office/drawing/2014/main" id="{22A1F095-40D4-4696-9718-1BDE047BF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11" name="Picture 2">
            <a:extLst>
              <a:ext uri="{FF2B5EF4-FFF2-40B4-BE49-F238E27FC236}">
                <a16:creationId xmlns:a16="http://schemas.microsoft.com/office/drawing/2014/main" id="{71F83339-F5DE-41D0-9A16-69E711AFFE0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04810" name="Picture 204804" descr="Beakers with solution on shelf in lab">
            <a:extLst>
              <a:ext uri="{FF2B5EF4-FFF2-40B4-BE49-F238E27FC236}">
                <a16:creationId xmlns:a16="http://schemas.microsoft.com/office/drawing/2014/main" id="{80FCF427-187B-8154-CDA2-132895A2064E}"/>
              </a:ext>
            </a:extLst>
          </p:cNvPr>
          <p:cNvPicPr>
            <a:picLocks noChangeAspect="1"/>
          </p:cNvPicPr>
          <p:nvPr/>
        </p:nvPicPr>
        <p:blipFill rotWithShape="1">
          <a:blip r:embed="rId3"/>
          <a:srcRect l="41121" r="29164" b="-1"/>
          <a:stretch/>
        </p:blipFill>
        <p:spPr>
          <a:xfrm>
            <a:off x="6091083" y="10"/>
            <a:ext cx="3052917" cy="6857990"/>
          </a:xfrm>
          <a:prstGeom prst="rect">
            <a:avLst/>
          </a:prstGeom>
        </p:spPr>
      </p:pic>
      <p:pic>
        <p:nvPicPr>
          <p:cNvPr id="204813" name="Picture 204812">
            <a:extLst>
              <a:ext uri="{FF2B5EF4-FFF2-40B4-BE49-F238E27FC236}">
                <a16:creationId xmlns:a16="http://schemas.microsoft.com/office/drawing/2014/main" id="{39B4E11D-B0E0-4BFD-8D6A-E79C7F7953C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4802" name="Rectangle 2"/>
          <p:cNvSpPr>
            <a:spLocks noGrp="1" noRot="1" noChangeArrowheads="1"/>
          </p:cNvSpPr>
          <p:nvPr>
            <p:ph type="title"/>
          </p:nvPr>
        </p:nvSpPr>
        <p:spPr>
          <a:xfrm>
            <a:off x="685332" y="618517"/>
            <a:ext cx="5004664" cy="1596177"/>
          </a:xfrm>
        </p:spPr>
        <p:txBody>
          <a:bodyPr>
            <a:normAutofit/>
          </a:bodyPr>
          <a:lstStyle/>
          <a:p>
            <a:pPr eaLnBrk="1" hangingPunct="1">
              <a:defRPr/>
            </a:pPr>
            <a:r>
              <a:rPr lang="en-GB" sz="3300"/>
              <a:t>Biological &amp; chemical Spill Response</a:t>
            </a:r>
            <a:br>
              <a:rPr lang="en-GB" sz="3300"/>
            </a:br>
            <a:endParaRPr lang="en-GB" sz="3300"/>
          </a:p>
        </p:txBody>
      </p:sp>
      <p:sp>
        <p:nvSpPr>
          <p:cNvPr id="204803" name="Rectangle 3"/>
          <p:cNvSpPr>
            <a:spLocks noGrp="1" noRot="1" noChangeArrowheads="1"/>
          </p:cNvSpPr>
          <p:nvPr>
            <p:ph idx="1"/>
          </p:nvPr>
        </p:nvSpPr>
        <p:spPr>
          <a:xfrm>
            <a:off x="685330" y="2367092"/>
            <a:ext cx="5004665" cy="3424107"/>
          </a:xfrm>
        </p:spPr>
        <p:txBody>
          <a:bodyPr>
            <a:normAutofit/>
          </a:bodyPr>
          <a:lstStyle/>
          <a:p>
            <a:pPr eaLnBrk="1" hangingPunct="1">
              <a:lnSpc>
                <a:spcPct val="110000"/>
              </a:lnSpc>
              <a:defRPr/>
            </a:pPr>
            <a:r>
              <a:rPr lang="en-GB" sz="1500"/>
              <a:t>General laboratory rules</a:t>
            </a:r>
          </a:p>
          <a:p>
            <a:pPr lvl="1" eaLnBrk="1" hangingPunct="1">
              <a:lnSpc>
                <a:spcPct val="110000"/>
              </a:lnSpc>
              <a:defRPr/>
            </a:pPr>
            <a:r>
              <a:rPr lang="en-GB" sz="1500"/>
              <a:t>Be prepared, spillages will happen, all workers must know the immediate procedures.</a:t>
            </a:r>
          </a:p>
          <a:p>
            <a:pPr lvl="1" eaLnBrk="1" hangingPunct="1">
              <a:lnSpc>
                <a:spcPct val="110000"/>
              </a:lnSpc>
              <a:defRPr/>
            </a:pPr>
            <a:r>
              <a:rPr lang="en-GB" sz="1500"/>
              <a:t>Always have two people team, one to clean spill and another to cordon off area and warn other personnel.</a:t>
            </a:r>
          </a:p>
          <a:p>
            <a:pPr lvl="1" eaLnBrk="1" hangingPunct="1">
              <a:lnSpc>
                <a:spcPct val="110000"/>
              </a:lnSpc>
              <a:defRPr/>
            </a:pPr>
            <a:r>
              <a:rPr lang="en-GB" sz="1500"/>
              <a:t>Clean up any glass using a forceps/sharps bin/lined labelled box.</a:t>
            </a:r>
          </a:p>
          <a:p>
            <a:pPr lvl="1" eaLnBrk="1" hangingPunct="1">
              <a:lnSpc>
                <a:spcPct val="110000"/>
              </a:lnSpc>
              <a:defRPr/>
            </a:pPr>
            <a:r>
              <a:rPr lang="en-GB" sz="1500"/>
              <a:t> If </a:t>
            </a:r>
            <a:r>
              <a:rPr lang="en-GB" sz="1500" err="1"/>
              <a:t>virkon</a:t>
            </a:r>
            <a:r>
              <a:rPr lang="en-GB" sz="1500"/>
              <a:t> used ensure all waste goes into yellow waste stream bins and not into autoclave bags. </a:t>
            </a:r>
          </a:p>
          <a:p>
            <a:pPr eaLnBrk="1" hangingPunct="1">
              <a:lnSpc>
                <a:spcPct val="110000"/>
              </a:lnSpc>
              <a:defRPr/>
            </a:pPr>
            <a:endParaRPr lang="en-GB" sz="1500"/>
          </a:p>
        </p:txBody>
      </p:sp>
      <p:sp>
        <p:nvSpPr>
          <p:cNvPr id="54274" name="Footer Placeholder 4"/>
          <p:cNvSpPr>
            <a:spLocks noGrp="1"/>
          </p:cNvSpPr>
          <p:nvPr>
            <p:ph type="ftr" sz="quarter" idx="11"/>
          </p:nvPr>
        </p:nvSpPr>
        <p:spPr>
          <a:xfrm>
            <a:off x="685331" y="5883275"/>
            <a:ext cx="3313792" cy="365125"/>
          </a:xfrm>
        </p:spPr>
        <p:txBody>
          <a:bodyPr>
            <a:normAutofit/>
          </a:bodyPr>
          <a:lstStyle/>
          <a:p>
            <a:pPr>
              <a:spcAft>
                <a:spcPts val="600"/>
              </a:spcAft>
            </a:pPr>
            <a:r>
              <a:rPr lang="en-GB"/>
              <a:t>V35 C.Kavanagh / K.Sikand August 2023               </a:t>
            </a:r>
          </a:p>
        </p:txBody>
      </p:sp>
      <p:cxnSp>
        <p:nvCxnSpPr>
          <p:cNvPr id="204815" name="Straight Connector 204814">
            <a:extLst>
              <a:ext uri="{FF2B5EF4-FFF2-40B4-BE49-F238E27FC236}">
                <a16:creationId xmlns:a16="http://schemas.microsoft.com/office/drawing/2014/main" id="{FEB8E36E-2282-452A-A9D7-E38288D1C8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8095"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a:xfrm>
            <a:off x="685332" y="260648"/>
            <a:ext cx="7773338" cy="722995"/>
          </a:xfrm>
        </p:spPr>
        <p:txBody>
          <a:bodyPr>
            <a:normAutofit/>
          </a:bodyPr>
          <a:lstStyle/>
          <a:p>
            <a:pPr eaLnBrk="1" hangingPunct="1">
              <a:defRPr/>
            </a:pPr>
            <a:r>
              <a:rPr lang="en-GB" sz="2400" dirty="0"/>
              <a:t>Biological &amp; chemical Spill Response</a:t>
            </a:r>
          </a:p>
        </p:txBody>
      </p:sp>
      <p:sp>
        <p:nvSpPr>
          <p:cNvPr id="51203" name="Rectangle 3"/>
          <p:cNvSpPr>
            <a:spLocks noGrp="1" noRot="1" noChangeArrowheads="1"/>
          </p:cNvSpPr>
          <p:nvPr>
            <p:ph idx="1"/>
          </p:nvPr>
        </p:nvSpPr>
        <p:spPr>
          <a:xfrm>
            <a:off x="3275856" y="1340768"/>
            <a:ext cx="5544616" cy="4824536"/>
          </a:xfrm>
        </p:spPr>
        <p:txBody>
          <a:bodyPr>
            <a:normAutofit fontScale="77500" lnSpcReduction="20000"/>
          </a:bodyPr>
          <a:lstStyle/>
          <a:p>
            <a:pPr marL="660400" indent="-660400" eaLnBrk="1" hangingPunct="1">
              <a:lnSpc>
                <a:spcPct val="110000"/>
              </a:lnSpc>
              <a:defRPr/>
            </a:pPr>
            <a:r>
              <a:rPr lang="en-GB" sz="1400" b="1" dirty="0"/>
              <a:t>Biological Spill Kits </a:t>
            </a:r>
            <a:r>
              <a:rPr lang="en-GB" sz="1400" dirty="0"/>
              <a:t>-  change rooms and the autoclave room.</a:t>
            </a:r>
          </a:p>
          <a:p>
            <a:pPr marL="660400" indent="-660400" eaLnBrk="1" hangingPunct="1">
              <a:lnSpc>
                <a:spcPct val="110000"/>
              </a:lnSpc>
              <a:defRPr/>
            </a:pPr>
            <a:r>
              <a:rPr lang="en-GB" sz="1400" b="1" dirty="0"/>
              <a:t>Chemical Spill kits </a:t>
            </a:r>
            <a:r>
              <a:rPr lang="en-GB" sz="1400" dirty="0"/>
              <a:t>- first change/H34 ( CBE) &amp; inside lab in T208B</a:t>
            </a:r>
          </a:p>
          <a:p>
            <a:pPr marL="660400" indent="-660400" eaLnBrk="1" hangingPunct="1">
              <a:lnSpc>
                <a:spcPct val="110000"/>
              </a:lnSpc>
              <a:defRPr/>
            </a:pPr>
            <a:endParaRPr lang="en-GB" sz="1400" dirty="0"/>
          </a:p>
          <a:p>
            <a:pPr marL="660400" indent="-660400" eaLnBrk="1" hangingPunct="1">
              <a:lnSpc>
                <a:spcPct val="110000"/>
              </a:lnSpc>
              <a:defRPr/>
            </a:pPr>
            <a:r>
              <a:rPr lang="en-GB" sz="1400" b="1" dirty="0"/>
              <a:t>Spill inside the BSC </a:t>
            </a:r>
            <a:r>
              <a:rPr lang="en-GB" sz="1400" dirty="0"/>
              <a:t>– Clear up immediately with paper towel soaked in 1% </a:t>
            </a:r>
            <a:r>
              <a:rPr lang="en-GB" sz="1400" dirty="0" err="1"/>
              <a:t>virkon</a:t>
            </a:r>
            <a:r>
              <a:rPr lang="en-GB" sz="1400" dirty="0"/>
              <a:t>, followed by </a:t>
            </a:r>
            <a:r>
              <a:rPr lang="en-GB" sz="1400" dirty="0" err="1"/>
              <a:t>ChemGene</a:t>
            </a:r>
            <a:r>
              <a:rPr lang="en-GB" sz="1400" dirty="0"/>
              <a:t> &amp; 70% IMS. Decontaminate ALL BSC. See Spill Poster. Leave BSC on.</a:t>
            </a:r>
          </a:p>
          <a:p>
            <a:pPr marL="660400" indent="-660400" eaLnBrk="1" hangingPunct="1">
              <a:lnSpc>
                <a:spcPct val="110000"/>
              </a:lnSpc>
              <a:buFont typeface="Arial" charset="0"/>
              <a:buNone/>
              <a:defRPr/>
            </a:pPr>
            <a:r>
              <a:rPr lang="en-GB" sz="1400" dirty="0"/>
              <a:t>                      </a:t>
            </a:r>
            <a:r>
              <a:rPr lang="en-GB" sz="1400" b="1" dirty="0"/>
              <a:t> Spill in centrifuge </a:t>
            </a:r>
            <a:r>
              <a:rPr lang="en-GB" sz="1400" dirty="0"/>
              <a:t>– Turn off, leave aerosol to settle for 30 mins. Open buckets in BSC. Clean with 1% </a:t>
            </a:r>
            <a:r>
              <a:rPr lang="en-GB" sz="1400" dirty="0" err="1"/>
              <a:t>virkon</a:t>
            </a:r>
            <a:r>
              <a:rPr lang="en-GB" sz="1400" dirty="0"/>
              <a:t> followed by PH neutral detergent, 1:20  </a:t>
            </a:r>
            <a:r>
              <a:rPr lang="en-GB" sz="1400" dirty="0" err="1"/>
              <a:t>Chemgene</a:t>
            </a:r>
            <a:r>
              <a:rPr lang="en-GB" sz="1400" dirty="0"/>
              <a:t> and 70% IMS See Spill poster.</a:t>
            </a:r>
          </a:p>
          <a:p>
            <a:pPr marL="660400" indent="-660400" eaLnBrk="1" hangingPunct="1">
              <a:lnSpc>
                <a:spcPct val="110000"/>
              </a:lnSpc>
              <a:defRPr/>
            </a:pPr>
            <a:r>
              <a:rPr lang="en-GB" sz="1400" b="1" dirty="0"/>
              <a:t>Spill outside the BSC:</a:t>
            </a:r>
          </a:p>
          <a:p>
            <a:pPr marL="660400" indent="-660400" eaLnBrk="1" hangingPunct="1">
              <a:lnSpc>
                <a:spcPct val="110000"/>
              </a:lnSpc>
              <a:buFont typeface="Arial" charset="0"/>
              <a:buAutoNum type="romanLcParenR"/>
              <a:defRPr/>
            </a:pPr>
            <a:r>
              <a:rPr lang="en-GB" sz="1400" dirty="0"/>
              <a:t>Evacuate the area completely.</a:t>
            </a:r>
          </a:p>
          <a:p>
            <a:pPr marL="660400" indent="-660400" eaLnBrk="1" hangingPunct="1">
              <a:lnSpc>
                <a:spcPct val="110000"/>
              </a:lnSpc>
              <a:buFont typeface="Arial" charset="0"/>
              <a:buAutoNum type="romanLcParenR"/>
              <a:defRPr/>
            </a:pPr>
            <a:r>
              <a:rPr lang="en-GB" sz="1400" dirty="0"/>
              <a:t>Remove contaminated PPE immediately &amp; wash hands.</a:t>
            </a:r>
          </a:p>
          <a:p>
            <a:pPr marL="660400" indent="-660400" eaLnBrk="1" hangingPunct="1">
              <a:lnSpc>
                <a:spcPct val="110000"/>
              </a:lnSpc>
              <a:buFont typeface="Arial" charset="0"/>
              <a:buAutoNum type="romanLcParenR"/>
              <a:defRPr/>
            </a:pPr>
            <a:r>
              <a:rPr lang="en-GB" sz="1400" dirty="0"/>
              <a:t>Place sign on the door to inform other staff of spillage.</a:t>
            </a:r>
          </a:p>
          <a:p>
            <a:pPr marL="660400" indent="-660400" eaLnBrk="1" hangingPunct="1">
              <a:lnSpc>
                <a:spcPct val="110000"/>
              </a:lnSpc>
              <a:buFont typeface="Arial" charset="0"/>
              <a:buAutoNum type="romanLcParenR"/>
              <a:defRPr/>
            </a:pPr>
            <a:r>
              <a:rPr lang="en-GB" sz="1400" dirty="0"/>
              <a:t>Inform the laboratory manager or safety officer.</a:t>
            </a:r>
          </a:p>
          <a:p>
            <a:pPr marL="660400" indent="-660400" eaLnBrk="1" hangingPunct="1">
              <a:lnSpc>
                <a:spcPct val="110000"/>
              </a:lnSpc>
              <a:buFont typeface="Arial" charset="0"/>
              <a:buAutoNum type="romanLcParenR"/>
              <a:defRPr/>
            </a:pPr>
            <a:r>
              <a:rPr lang="en-GB" sz="1400" dirty="0"/>
              <a:t>Detail the nature of the spillage, or detail size, colour &amp; odour.</a:t>
            </a:r>
          </a:p>
          <a:p>
            <a:pPr marL="660400" indent="-660400" eaLnBrk="1" hangingPunct="1">
              <a:lnSpc>
                <a:spcPct val="110000"/>
              </a:lnSpc>
              <a:buFont typeface="Arial" charset="0"/>
              <a:buAutoNum type="romanLcParenR"/>
              <a:defRPr/>
            </a:pPr>
            <a:r>
              <a:rPr lang="en-GB" sz="1400" dirty="0"/>
              <a:t>Access the risk.</a:t>
            </a:r>
          </a:p>
          <a:p>
            <a:pPr marL="660400" indent="-660400" eaLnBrk="1" hangingPunct="1">
              <a:lnSpc>
                <a:spcPct val="110000"/>
              </a:lnSpc>
              <a:buFont typeface="Arial" charset="0"/>
              <a:buAutoNum type="romanLcParenR"/>
              <a:defRPr/>
            </a:pPr>
            <a:r>
              <a:rPr lang="en-GB" sz="1400" dirty="0"/>
              <a:t>Deal with the spill ( follow instructions in the spill kit &amp; refer to SOP038 or individual Sop's depending on location of spill).</a:t>
            </a:r>
          </a:p>
          <a:p>
            <a:pPr marL="660400" indent="-660400" eaLnBrk="1" hangingPunct="1">
              <a:lnSpc>
                <a:spcPct val="110000"/>
              </a:lnSpc>
              <a:buFont typeface="Arial" charset="0"/>
              <a:buAutoNum type="romanLcParenR"/>
              <a:defRPr/>
            </a:pPr>
            <a:r>
              <a:rPr lang="en-GB" sz="1400" dirty="0"/>
              <a:t>Fill in the spill record log in office area.</a:t>
            </a:r>
          </a:p>
          <a:p>
            <a:pPr marL="660400" indent="-660400" eaLnBrk="1" hangingPunct="1">
              <a:lnSpc>
                <a:spcPct val="110000"/>
              </a:lnSpc>
              <a:buFont typeface="Arial" charset="0"/>
              <a:buNone/>
              <a:defRPr/>
            </a:pPr>
            <a:endParaRPr lang="en-GB" sz="500" dirty="0"/>
          </a:p>
        </p:txBody>
      </p:sp>
      <p:sp>
        <p:nvSpPr>
          <p:cNvPr id="53250" name="Footer Placeholder 4"/>
          <p:cNvSpPr>
            <a:spLocks noGrp="1"/>
          </p:cNvSpPr>
          <p:nvPr>
            <p:ph type="ftr" sz="quarter" idx="11"/>
          </p:nvPr>
        </p:nvSpPr>
        <p:spPr>
          <a:xfrm>
            <a:off x="685330" y="5883275"/>
            <a:ext cx="7631086" cy="365125"/>
          </a:xfrm>
        </p:spPr>
        <p:txBody>
          <a:bodyPr>
            <a:normAutofit/>
          </a:bodyPr>
          <a:lstStyle/>
          <a:p>
            <a:pPr>
              <a:lnSpc>
                <a:spcPct val="90000"/>
              </a:lnSpc>
              <a:spcAft>
                <a:spcPts val="600"/>
              </a:spcAft>
            </a:pPr>
            <a:r>
              <a:rPr lang="en-GB" sz="700"/>
              <a:t>V35 C.Kavanagh / K.Sikand August 2023               </a:t>
            </a:r>
            <a:endParaRPr lang="en-GB" sz="700" dirty="0"/>
          </a:p>
        </p:txBody>
      </p:sp>
      <p:pic>
        <p:nvPicPr>
          <p:cNvPr id="3" name="Picture 2">
            <a:extLst>
              <a:ext uri="{FF2B5EF4-FFF2-40B4-BE49-F238E27FC236}">
                <a16:creationId xmlns:a16="http://schemas.microsoft.com/office/drawing/2014/main" id="{43CC0184-9E6B-486D-AC59-3733B01181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492896"/>
            <a:ext cx="2302494" cy="1629855"/>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05826" name="Rectangle 2"/>
          <p:cNvSpPr>
            <a:spLocks noGrp="1" noRot="1" noChangeArrowheads="1"/>
          </p:cNvSpPr>
          <p:nvPr>
            <p:ph type="title"/>
          </p:nvPr>
        </p:nvSpPr>
        <p:spPr>
          <a:xfrm>
            <a:off x="480805" y="1314450"/>
            <a:ext cx="2133002" cy="3680244"/>
          </a:xfrm>
        </p:spPr>
        <p:txBody>
          <a:bodyPr>
            <a:normAutofit/>
          </a:bodyPr>
          <a:lstStyle/>
          <a:p>
            <a:pPr algn="l" eaLnBrk="1" hangingPunct="1">
              <a:defRPr/>
            </a:pPr>
            <a:r>
              <a:rPr lang="en-GB" sz="3200"/>
              <a:t> Spill Response</a:t>
            </a:r>
            <a:br>
              <a:rPr lang="en-GB" sz="3200"/>
            </a:br>
            <a:r>
              <a:rPr lang="en-GB" sz="3200"/>
              <a:t>Liquid Nitrogen</a:t>
            </a:r>
          </a:p>
        </p:txBody>
      </p:sp>
      <p:graphicFrame>
        <p:nvGraphicFramePr>
          <p:cNvPr id="205835" name="Rectangle 3">
            <a:extLst>
              <a:ext uri="{FF2B5EF4-FFF2-40B4-BE49-F238E27FC236}">
                <a16:creationId xmlns:a16="http://schemas.microsoft.com/office/drawing/2014/main" id="{5A215CB3-25A6-4802-B14A-30D0CB8AE4DF}"/>
              </a:ext>
            </a:extLst>
          </p:cNvPr>
          <p:cNvGraphicFramePr>
            <a:graphicFrameLocks noGrp="1"/>
          </p:cNvGraphicFramePr>
          <p:nvPr>
            <p:ph idx="1"/>
            <p:extLst>
              <p:ext uri="{D42A27DB-BD31-4B8C-83A1-F6EECF244321}">
                <p14:modId xmlns:p14="http://schemas.microsoft.com/office/powerpoint/2010/main" val="4209057861"/>
              </p:ext>
            </p:extLst>
          </p:nvPr>
        </p:nvGraphicFramePr>
        <p:xfrm>
          <a:off x="3445668" y="889000"/>
          <a:ext cx="5086772" cy="470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5298" name="Footer Placeholder 4"/>
          <p:cNvSpPr>
            <a:spLocks noGrp="1"/>
          </p:cNvSpPr>
          <p:nvPr>
            <p:ph type="ftr" sz="quarter" idx="11"/>
          </p:nvPr>
        </p:nvSpPr>
        <p:spPr>
          <a:xfrm>
            <a:off x="3445668" y="5883275"/>
            <a:ext cx="5374804" cy="365125"/>
          </a:xfrm>
        </p:spPr>
        <p:txBody>
          <a:bodyPr>
            <a:normAutofit/>
          </a:bodyPr>
          <a:lstStyle/>
          <a:p>
            <a:pPr>
              <a:lnSpc>
                <a:spcPct val="90000"/>
              </a:lnSpc>
              <a:spcAft>
                <a:spcPts val="600"/>
              </a:spcAft>
            </a:pPr>
            <a:r>
              <a:rPr lang="en-GB" sz="900"/>
              <a:t>V35 C.Kavanagh / K.Sikand August 2023               </a:t>
            </a:r>
            <a:endParaRPr lang="en-GB" sz="9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rrowheads="1"/>
          </p:cNvSpPr>
          <p:nvPr>
            <p:ph type="title"/>
          </p:nvPr>
        </p:nvSpPr>
        <p:spPr/>
        <p:txBody>
          <a:bodyPr/>
          <a:lstStyle/>
          <a:p>
            <a:pPr eaLnBrk="1" hangingPunct="1">
              <a:defRPr/>
            </a:pPr>
            <a:r>
              <a:rPr lang="en-GB" dirty="0"/>
              <a:t>Fire Alarms</a:t>
            </a:r>
          </a:p>
        </p:txBody>
      </p:sp>
      <p:sp>
        <p:nvSpPr>
          <p:cNvPr id="202755" name="Rectangle 3"/>
          <p:cNvSpPr>
            <a:spLocks noGrp="1" noRot="1" noChangeArrowheads="1"/>
          </p:cNvSpPr>
          <p:nvPr>
            <p:ph idx="1"/>
          </p:nvPr>
        </p:nvSpPr>
        <p:spPr>
          <a:xfrm>
            <a:off x="872067" y="2060848"/>
            <a:ext cx="7408333" cy="4065315"/>
          </a:xfrm>
        </p:spPr>
        <p:txBody>
          <a:bodyPr>
            <a:normAutofit fontScale="70000" lnSpcReduction="20000"/>
          </a:bodyPr>
          <a:lstStyle/>
          <a:p>
            <a:pPr eaLnBrk="1" hangingPunct="1">
              <a:lnSpc>
                <a:spcPct val="80000"/>
              </a:lnSpc>
              <a:defRPr/>
            </a:pPr>
            <a:r>
              <a:rPr lang="en-GB" sz="1600" dirty="0">
                <a:effectLst/>
              </a:rPr>
              <a:t>Fire Safety</a:t>
            </a:r>
          </a:p>
          <a:p>
            <a:pPr lvl="1" eaLnBrk="1" hangingPunct="1">
              <a:lnSpc>
                <a:spcPct val="80000"/>
              </a:lnSpc>
              <a:defRPr/>
            </a:pPr>
            <a:r>
              <a:rPr lang="en-GB" sz="1400" dirty="0">
                <a:effectLst/>
              </a:rPr>
              <a:t>Fire Alarm tested every Tuesday at 9.15am. (CBE)</a:t>
            </a:r>
          </a:p>
          <a:p>
            <a:pPr lvl="1" eaLnBrk="1" hangingPunct="1">
              <a:lnSpc>
                <a:spcPct val="80000"/>
              </a:lnSpc>
              <a:defRPr/>
            </a:pPr>
            <a:endParaRPr lang="en-GB" sz="1400" dirty="0">
              <a:effectLst/>
            </a:endParaRPr>
          </a:p>
          <a:p>
            <a:pPr lvl="1" eaLnBrk="1" hangingPunct="1">
              <a:lnSpc>
                <a:spcPct val="80000"/>
              </a:lnSpc>
              <a:defRPr/>
            </a:pPr>
            <a:r>
              <a:rPr lang="en-GB" sz="1400" dirty="0">
                <a:effectLst/>
              </a:rPr>
              <a:t>Fire assembly Point is at the rear of the main building, adjacent to cycle shed . Assembly point 3. (CBE). </a:t>
            </a:r>
          </a:p>
          <a:p>
            <a:pPr marL="301943" lvl="1" indent="0" eaLnBrk="1" hangingPunct="1">
              <a:lnSpc>
                <a:spcPct val="80000"/>
              </a:lnSpc>
              <a:buNone/>
              <a:defRPr/>
            </a:pPr>
            <a:endParaRPr lang="en-GB" sz="1400" dirty="0">
              <a:effectLst/>
            </a:endParaRPr>
          </a:p>
          <a:p>
            <a:pPr lvl="1" eaLnBrk="1" hangingPunct="1">
              <a:lnSpc>
                <a:spcPct val="80000"/>
              </a:lnSpc>
              <a:defRPr/>
            </a:pPr>
            <a:r>
              <a:rPr lang="en-GB" sz="1400" b="1" dirty="0">
                <a:solidFill>
                  <a:srgbClr val="FF3300"/>
                </a:solidFill>
                <a:effectLst/>
              </a:rPr>
              <a:t>Fire Marshals –  Carolyn Kavanagh,  </a:t>
            </a:r>
            <a:r>
              <a:rPr lang="en-GB" sz="1400" b="1" dirty="0" err="1">
                <a:solidFill>
                  <a:srgbClr val="FF3300"/>
                </a:solidFill>
                <a:effectLst/>
              </a:rPr>
              <a:t>Kulvindar</a:t>
            </a:r>
            <a:r>
              <a:rPr lang="en-GB" sz="1400" b="1" dirty="0">
                <a:solidFill>
                  <a:srgbClr val="FF3300"/>
                </a:solidFill>
                <a:effectLst/>
              </a:rPr>
              <a:t> Sikand, Jon Harriman and Jen </a:t>
            </a:r>
            <a:r>
              <a:rPr lang="en-GB" sz="1400" b="1" dirty="0" err="1">
                <a:solidFill>
                  <a:srgbClr val="FF3300"/>
                </a:solidFill>
                <a:effectLst/>
              </a:rPr>
              <a:t>Bowdrey</a:t>
            </a:r>
            <a:r>
              <a:rPr lang="en-GB" sz="1400" b="1" dirty="0">
                <a:solidFill>
                  <a:srgbClr val="FF3300"/>
                </a:solidFill>
                <a:effectLst/>
              </a:rPr>
              <a:t>/Rod Dring   (CBE)</a:t>
            </a:r>
          </a:p>
          <a:p>
            <a:pPr marL="301943" lvl="1" indent="0" eaLnBrk="1" hangingPunct="1">
              <a:lnSpc>
                <a:spcPct val="80000"/>
              </a:lnSpc>
              <a:buNone/>
              <a:defRPr/>
            </a:pPr>
            <a:endParaRPr lang="en-GB" sz="1400" dirty="0">
              <a:solidFill>
                <a:srgbClr val="FF3300"/>
              </a:solidFill>
              <a:effectLst/>
            </a:endParaRPr>
          </a:p>
          <a:p>
            <a:pPr lvl="1" eaLnBrk="1" hangingPunct="1">
              <a:lnSpc>
                <a:spcPct val="80000"/>
              </a:lnSpc>
              <a:defRPr/>
            </a:pPr>
            <a:r>
              <a:rPr lang="en-GB" sz="1400" dirty="0">
                <a:effectLst/>
              </a:rPr>
              <a:t>Fire extinguishers are located in the office &amp; in the internal corridor in the CBE.</a:t>
            </a:r>
          </a:p>
          <a:p>
            <a:pPr lvl="1" eaLnBrk="1" hangingPunct="1">
              <a:lnSpc>
                <a:spcPct val="80000"/>
              </a:lnSpc>
              <a:buFont typeface="Wingdings" pitchFamily="2" charset="2"/>
              <a:buNone/>
              <a:defRPr/>
            </a:pPr>
            <a:endParaRPr lang="en-GB" sz="1400" dirty="0">
              <a:solidFill>
                <a:srgbClr val="FF3300"/>
              </a:solidFill>
              <a:effectLst/>
            </a:endParaRPr>
          </a:p>
          <a:p>
            <a:pPr eaLnBrk="1" hangingPunct="1">
              <a:lnSpc>
                <a:spcPct val="80000"/>
              </a:lnSpc>
              <a:defRPr/>
            </a:pPr>
            <a:r>
              <a:rPr lang="en-GB" sz="1600" dirty="0">
                <a:effectLst/>
              </a:rPr>
              <a:t>In the event of a fire alarm sounding, leave the lab immediately and go to the assigned assembly point.</a:t>
            </a:r>
          </a:p>
          <a:p>
            <a:pPr eaLnBrk="1" hangingPunct="1">
              <a:lnSpc>
                <a:spcPct val="80000"/>
              </a:lnSpc>
              <a:buFont typeface="Arial" charset="0"/>
              <a:buNone/>
              <a:defRPr/>
            </a:pPr>
            <a:endParaRPr lang="en-GB" sz="1600" dirty="0">
              <a:effectLst/>
            </a:endParaRPr>
          </a:p>
          <a:p>
            <a:pPr eaLnBrk="1" hangingPunct="1">
              <a:lnSpc>
                <a:spcPct val="80000"/>
              </a:lnSpc>
              <a:defRPr/>
            </a:pPr>
            <a:r>
              <a:rPr lang="en-GB" sz="1600" dirty="0">
                <a:effectLst/>
              </a:rPr>
              <a:t>Do not re-enter the building until authorised to do so.</a:t>
            </a:r>
          </a:p>
          <a:p>
            <a:pPr eaLnBrk="1" hangingPunct="1">
              <a:lnSpc>
                <a:spcPct val="80000"/>
              </a:lnSpc>
              <a:buFont typeface="Arial" charset="0"/>
              <a:buNone/>
              <a:defRPr/>
            </a:pPr>
            <a:endParaRPr lang="en-GB" sz="1600" dirty="0">
              <a:effectLst/>
            </a:endParaRPr>
          </a:p>
          <a:p>
            <a:pPr eaLnBrk="1" hangingPunct="1">
              <a:lnSpc>
                <a:spcPct val="80000"/>
              </a:lnSpc>
              <a:defRPr/>
            </a:pPr>
            <a:r>
              <a:rPr lang="en-GB" sz="1600" dirty="0">
                <a:effectLst/>
              </a:rPr>
              <a:t>If working in BSC do not switch it off.</a:t>
            </a:r>
          </a:p>
          <a:p>
            <a:pPr eaLnBrk="1" hangingPunct="1">
              <a:lnSpc>
                <a:spcPct val="80000"/>
              </a:lnSpc>
              <a:defRPr/>
            </a:pPr>
            <a:endParaRPr lang="en-GB" sz="1600" dirty="0">
              <a:effectLst/>
            </a:endParaRPr>
          </a:p>
          <a:p>
            <a:pPr eaLnBrk="1" hangingPunct="1">
              <a:lnSpc>
                <a:spcPct val="80000"/>
              </a:lnSpc>
              <a:defRPr/>
            </a:pPr>
            <a:r>
              <a:rPr lang="en-GB" sz="1600" dirty="0">
                <a:effectLst/>
              </a:rPr>
              <a:t>If the fire alarm sounds while working with the Liquid Nitrogen, if it has not been possible to make safe before evacuating the building then the Fire Brigade need to be informed of the risk of Oxygen depletion.</a:t>
            </a:r>
          </a:p>
          <a:p>
            <a:pPr eaLnBrk="1" hangingPunct="1">
              <a:lnSpc>
                <a:spcPct val="80000"/>
              </a:lnSpc>
              <a:buFont typeface="Arial" charset="0"/>
              <a:buNone/>
              <a:defRPr/>
            </a:pPr>
            <a:endParaRPr lang="en-GB" sz="1600" dirty="0">
              <a:effectLst/>
            </a:endParaRPr>
          </a:p>
          <a:p>
            <a:pPr eaLnBrk="1" hangingPunct="1">
              <a:lnSpc>
                <a:spcPct val="80000"/>
              </a:lnSpc>
              <a:buFont typeface="Arial" charset="0"/>
              <a:buNone/>
              <a:defRPr/>
            </a:pPr>
            <a:r>
              <a:rPr lang="en-GB" sz="1600" dirty="0">
                <a:effectLst/>
              </a:rPr>
              <a:t>     Advise Fire Brigade of any potential hazards inside the laboratory.</a:t>
            </a:r>
          </a:p>
          <a:p>
            <a:pPr eaLnBrk="1" hangingPunct="1">
              <a:lnSpc>
                <a:spcPct val="80000"/>
              </a:lnSpc>
              <a:defRPr/>
            </a:pPr>
            <a:endParaRPr lang="en-GB" sz="1600" dirty="0">
              <a:effectLst/>
            </a:endParaRPr>
          </a:p>
          <a:p>
            <a:pPr eaLnBrk="1" hangingPunct="1">
              <a:lnSpc>
                <a:spcPct val="80000"/>
              </a:lnSpc>
              <a:defRPr/>
            </a:pPr>
            <a:endParaRPr lang="en-GB" sz="1600" dirty="0"/>
          </a:p>
        </p:txBody>
      </p:sp>
      <p:sp>
        <p:nvSpPr>
          <p:cNvPr id="56322" name="Footer Placeholder 4"/>
          <p:cNvSpPr>
            <a:spLocks noGrp="1"/>
          </p:cNvSpPr>
          <p:nvPr>
            <p:ph type="ftr" sz="quarter" idx="11"/>
          </p:nvPr>
        </p:nvSpPr>
        <p:spPr>
          <a:xfrm>
            <a:off x="193638" y="6250164"/>
            <a:ext cx="8086762" cy="365125"/>
          </a:xfrm>
          <a:noFill/>
        </p:spPr>
        <p:txBody>
          <a:bodyPr/>
          <a:lstStyle/>
          <a:p>
            <a:r>
              <a:rPr lang="en-GB"/>
              <a:t>V35 C.Kavanagh / K.Sikand August 2023               </a:t>
            </a:r>
            <a:endParaRPr lang="en-GB" dirty="0"/>
          </a:p>
        </p:txBody>
      </p:sp>
      <p:pic>
        <p:nvPicPr>
          <p:cNvPr id="3" name="Picture 2" descr="A picture containing diagram&#10;&#10;Description automatically generated">
            <a:extLst>
              <a:ext uri="{FF2B5EF4-FFF2-40B4-BE49-F238E27FC236}">
                <a16:creationId xmlns:a16="http://schemas.microsoft.com/office/drawing/2014/main" id="{DF4B626B-9968-41EC-858A-2466EE5CC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3721" y="242711"/>
            <a:ext cx="2438400" cy="18764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01730" name="Rectangle 2"/>
          <p:cNvSpPr>
            <a:spLocks noGrp="1" noRot="1" noChangeArrowheads="1"/>
          </p:cNvSpPr>
          <p:nvPr>
            <p:ph type="title"/>
          </p:nvPr>
        </p:nvSpPr>
        <p:spPr>
          <a:xfrm>
            <a:off x="480805" y="1314450"/>
            <a:ext cx="2133002" cy="3680244"/>
          </a:xfrm>
        </p:spPr>
        <p:txBody>
          <a:bodyPr>
            <a:normAutofit/>
          </a:bodyPr>
          <a:lstStyle/>
          <a:p>
            <a:pPr algn="l" eaLnBrk="1" hangingPunct="1">
              <a:defRPr/>
            </a:pPr>
            <a:r>
              <a:rPr lang="en-GB" sz="2900"/>
              <a:t>Electrical Shutdown</a:t>
            </a:r>
          </a:p>
        </p:txBody>
      </p:sp>
      <p:graphicFrame>
        <p:nvGraphicFramePr>
          <p:cNvPr id="201733" name="Rectangle 3">
            <a:extLst>
              <a:ext uri="{FF2B5EF4-FFF2-40B4-BE49-F238E27FC236}">
                <a16:creationId xmlns:a16="http://schemas.microsoft.com/office/drawing/2014/main" id="{1C96C83F-6355-4014-9738-B9522BB82431}"/>
              </a:ext>
            </a:extLst>
          </p:cNvPr>
          <p:cNvGraphicFramePr>
            <a:graphicFrameLocks noGrp="1"/>
          </p:cNvGraphicFramePr>
          <p:nvPr>
            <p:ph idx="1"/>
            <p:extLst>
              <p:ext uri="{D42A27DB-BD31-4B8C-83A1-F6EECF244321}">
                <p14:modId xmlns:p14="http://schemas.microsoft.com/office/powerpoint/2010/main" val="3231786718"/>
              </p:ext>
            </p:extLst>
          </p:nvPr>
        </p:nvGraphicFramePr>
        <p:xfrm>
          <a:off x="3445668" y="889000"/>
          <a:ext cx="5012532" cy="460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7346" name="Footer Placeholder 4"/>
          <p:cNvSpPr>
            <a:spLocks noGrp="1"/>
          </p:cNvSpPr>
          <p:nvPr>
            <p:ph type="ftr" sz="quarter" idx="11"/>
          </p:nvPr>
        </p:nvSpPr>
        <p:spPr>
          <a:xfrm>
            <a:off x="3445668" y="5883275"/>
            <a:ext cx="5230788" cy="365125"/>
          </a:xfrm>
        </p:spPr>
        <p:txBody>
          <a:bodyPr>
            <a:normAutofit/>
          </a:bodyPr>
          <a:lstStyle/>
          <a:p>
            <a:pPr>
              <a:lnSpc>
                <a:spcPct val="90000"/>
              </a:lnSpc>
              <a:spcAft>
                <a:spcPts val="600"/>
              </a:spcAft>
            </a:pPr>
            <a:r>
              <a:rPr lang="en-GB" sz="900"/>
              <a:t>V35 C.Kavanagh / K.Sikand August 2023               </a:t>
            </a:r>
            <a:endParaRPr lang="en-GB" sz="9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EB1D4-0DAD-482D-AECD-420EF0CB213B}"/>
              </a:ext>
            </a:extLst>
          </p:cNvPr>
          <p:cNvSpPr>
            <a:spLocks noGrp="1"/>
          </p:cNvSpPr>
          <p:nvPr>
            <p:ph type="title"/>
          </p:nvPr>
        </p:nvSpPr>
        <p:spPr/>
        <p:txBody>
          <a:bodyPr/>
          <a:lstStyle/>
          <a:p>
            <a:r>
              <a:rPr lang="en-GB" dirty="0"/>
              <a:t>Air Handler Failure </a:t>
            </a:r>
          </a:p>
        </p:txBody>
      </p:sp>
      <p:sp>
        <p:nvSpPr>
          <p:cNvPr id="3" name="Content Placeholder 2">
            <a:extLst>
              <a:ext uri="{FF2B5EF4-FFF2-40B4-BE49-F238E27FC236}">
                <a16:creationId xmlns:a16="http://schemas.microsoft.com/office/drawing/2014/main" id="{C4FC16BB-64AE-43BB-A887-4BDA548F8DF4}"/>
              </a:ext>
            </a:extLst>
          </p:cNvPr>
          <p:cNvSpPr>
            <a:spLocks noGrp="1"/>
          </p:cNvSpPr>
          <p:nvPr>
            <p:ph idx="1"/>
          </p:nvPr>
        </p:nvSpPr>
        <p:spPr>
          <a:xfrm>
            <a:off x="685331" y="1916832"/>
            <a:ext cx="7773339" cy="3874369"/>
          </a:xfrm>
        </p:spPr>
        <p:txBody>
          <a:bodyPr>
            <a:normAutofit fontScale="92500"/>
          </a:bodyPr>
          <a:lstStyle/>
          <a:p>
            <a:r>
              <a:rPr lang="en-GB" sz="1600" dirty="0"/>
              <a:t>The Air handler units in the CBE are used to maintain a positive pressure in the labs. This is something which prevents contaminants from entering the lab. The air changes also increase ventilation in the lab to mitigate against hazardous work.</a:t>
            </a:r>
          </a:p>
          <a:p>
            <a:r>
              <a:rPr lang="en-GB" sz="1600" dirty="0"/>
              <a:t>Sometimes there is a fault with the air handling or it needs to be switched off for maintenance. This effects how we can operate safely in the lab.</a:t>
            </a:r>
          </a:p>
          <a:p>
            <a:r>
              <a:rPr lang="en-GB" sz="1600" b="1" u="sng" dirty="0"/>
              <a:t>How do we know the air handler is not working?</a:t>
            </a:r>
          </a:p>
          <a:p>
            <a:r>
              <a:rPr lang="en-GB" sz="1600" dirty="0"/>
              <a:t>1)The doors to the lab will stay open/may alarm</a:t>
            </a:r>
          </a:p>
          <a:p>
            <a:r>
              <a:rPr lang="en-GB" sz="1600" dirty="0"/>
              <a:t>2)There will be a whistling sound </a:t>
            </a:r>
          </a:p>
          <a:p>
            <a:r>
              <a:rPr lang="en-GB" sz="1600" dirty="0"/>
              <a:t>3)Red Light(s)  on the display panel in the office </a:t>
            </a:r>
          </a:p>
          <a:p>
            <a:r>
              <a:rPr lang="en-GB" sz="1600" dirty="0"/>
              <a:t>4)</a:t>
            </a:r>
            <a:r>
              <a:rPr lang="en-GB" sz="1600" dirty="0" err="1"/>
              <a:t>Magnahelix</a:t>
            </a:r>
            <a:r>
              <a:rPr lang="en-GB" sz="1600" dirty="0"/>
              <a:t> gauges by the lab entrance will not show what they should.</a:t>
            </a:r>
          </a:p>
          <a:p>
            <a:endParaRPr lang="en-GB" sz="1600" dirty="0"/>
          </a:p>
        </p:txBody>
      </p:sp>
      <p:sp>
        <p:nvSpPr>
          <p:cNvPr id="4" name="Footer Placeholder 3">
            <a:extLst>
              <a:ext uri="{FF2B5EF4-FFF2-40B4-BE49-F238E27FC236}">
                <a16:creationId xmlns:a16="http://schemas.microsoft.com/office/drawing/2014/main" id="{9316FBE5-078B-4B85-99C4-98DFB2CD62C7}"/>
              </a:ext>
            </a:extLst>
          </p:cNvPr>
          <p:cNvSpPr>
            <a:spLocks noGrp="1"/>
          </p:cNvSpPr>
          <p:nvPr>
            <p:ph type="ftr" sz="quarter" idx="11"/>
          </p:nvPr>
        </p:nvSpPr>
        <p:spPr/>
        <p:txBody>
          <a:bodyPr/>
          <a:lstStyle/>
          <a:p>
            <a:pPr>
              <a:defRPr/>
            </a:pPr>
            <a:r>
              <a:rPr lang="en-GB"/>
              <a:t>V35 C.Kavanagh / K.Sikand August 2023               </a:t>
            </a:r>
            <a:endParaRPr lang="en-GB" dirty="0"/>
          </a:p>
        </p:txBody>
      </p:sp>
    </p:spTree>
    <p:extLst>
      <p:ext uri="{BB962C8B-B14F-4D97-AF65-F5344CB8AC3E}">
        <p14:creationId xmlns:p14="http://schemas.microsoft.com/office/powerpoint/2010/main" val="86445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A6042-44FE-4175-816E-4D637FA4C31D}"/>
              </a:ext>
            </a:extLst>
          </p:cNvPr>
          <p:cNvSpPr>
            <a:spLocks noGrp="1"/>
          </p:cNvSpPr>
          <p:nvPr>
            <p:ph type="title"/>
          </p:nvPr>
        </p:nvSpPr>
        <p:spPr/>
        <p:txBody>
          <a:bodyPr/>
          <a:lstStyle/>
          <a:p>
            <a:r>
              <a:rPr lang="en-GB" dirty="0"/>
              <a:t>Air handler Failure </a:t>
            </a:r>
          </a:p>
        </p:txBody>
      </p:sp>
      <p:sp>
        <p:nvSpPr>
          <p:cNvPr id="3" name="Content Placeholder 2">
            <a:extLst>
              <a:ext uri="{FF2B5EF4-FFF2-40B4-BE49-F238E27FC236}">
                <a16:creationId xmlns:a16="http://schemas.microsoft.com/office/drawing/2014/main" id="{268E0ECC-DCC8-447B-9BDF-D49B3ED511D5}"/>
              </a:ext>
            </a:extLst>
          </p:cNvPr>
          <p:cNvSpPr>
            <a:spLocks noGrp="1"/>
          </p:cNvSpPr>
          <p:nvPr>
            <p:ph idx="1"/>
          </p:nvPr>
        </p:nvSpPr>
        <p:spPr>
          <a:xfrm>
            <a:off x="685331" y="1916832"/>
            <a:ext cx="7773339" cy="3874369"/>
          </a:xfrm>
        </p:spPr>
        <p:txBody>
          <a:bodyPr>
            <a:normAutofit lnSpcReduction="10000"/>
          </a:bodyPr>
          <a:lstStyle/>
          <a:p>
            <a:r>
              <a:rPr lang="en-GB" dirty="0"/>
              <a:t>Call FM 222121or Charnwood Reception 222200 if you think there is a problem</a:t>
            </a:r>
          </a:p>
          <a:p>
            <a:r>
              <a:rPr lang="en-GB" sz="1600" b="1" u="sng" dirty="0"/>
              <a:t>What precautions should be taken while Air Handling is off?</a:t>
            </a:r>
          </a:p>
          <a:p>
            <a:r>
              <a:rPr lang="en-GB" sz="1600" dirty="0"/>
              <a:t>1)Work with hazardous chemicals should stop</a:t>
            </a:r>
          </a:p>
          <a:p>
            <a:r>
              <a:rPr lang="en-GB" sz="1600" dirty="0"/>
              <a:t>2)Recirculatory BSC’s should be used for HG1 work.</a:t>
            </a:r>
          </a:p>
          <a:p>
            <a:r>
              <a:rPr lang="en-GB" sz="1600" dirty="0"/>
              <a:t>3)Work in externally vented BSC’s should be avoided but if no recirculatory BSC’s are available extra precautions should be taken </a:t>
            </a:r>
            <a:r>
              <a:rPr lang="en-GB" sz="1600" dirty="0" err="1"/>
              <a:t>e.g</a:t>
            </a:r>
            <a:r>
              <a:rPr lang="en-GB" sz="1600" dirty="0"/>
              <a:t> checking flow rates.</a:t>
            </a:r>
          </a:p>
          <a:p>
            <a:r>
              <a:rPr lang="en-GB" sz="1600" dirty="0"/>
              <a:t>Work with HG2 or GMO material should be postponed.</a:t>
            </a:r>
          </a:p>
          <a:p>
            <a:r>
              <a:rPr lang="en-GB" sz="1600" dirty="0"/>
              <a:t>Discuss with Lab Manager/Safety Officer.</a:t>
            </a:r>
          </a:p>
        </p:txBody>
      </p:sp>
      <p:sp>
        <p:nvSpPr>
          <p:cNvPr id="4" name="Footer Placeholder 3">
            <a:extLst>
              <a:ext uri="{FF2B5EF4-FFF2-40B4-BE49-F238E27FC236}">
                <a16:creationId xmlns:a16="http://schemas.microsoft.com/office/drawing/2014/main" id="{4860126B-A8E3-4AA3-8AB7-1CBF25DBD5E0}"/>
              </a:ext>
            </a:extLst>
          </p:cNvPr>
          <p:cNvSpPr>
            <a:spLocks noGrp="1"/>
          </p:cNvSpPr>
          <p:nvPr>
            <p:ph type="ftr" sz="quarter" idx="11"/>
          </p:nvPr>
        </p:nvSpPr>
        <p:spPr/>
        <p:txBody>
          <a:bodyPr/>
          <a:lstStyle/>
          <a:p>
            <a:pPr>
              <a:defRPr/>
            </a:pPr>
            <a:r>
              <a:rPr lang="en-GB"/>
              <a:t>V35 C.Kavanagh / K.Sikand August 2023               </a:t>
            </a:r>
            <a:endParaRPr lang="en-GB" dirty="0"/>
          </a:p>
        </p:txBody>
      </p:sp>
    </p:spTree>
    <p:extLst>
      <p:ext uri="{BB962C8B-B14F-4D97-AF65-F5344CB8AC3E}">
        <p14:creationId xmlns:p14="http://schemas.microsoft.com/office/powerpoint/2010/main" val="67590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06850" name="Rectangle 2"/>
          <p:cNvSpPr>
            <a:spLocks noGrp="1" noRot="1" noChangeArrowheads="1"/>
          </p:cNvSpPr>
          <p:nvPr>
            <p:ph type="title"/>
          </p:nvPr>
        </p:nvSpPr>
        <p:spPr>
          <a:xfrm>
            <a:off x="685331" y="618517"/>
            <a:ext cx="7773338" cy="1596177"/>
          </a:xfrm>
        </p:spPr>
        <p:txBody>
          <a:bodyPr>
            <a:normAutofit/>
          </a:bodyPr>
          <a:lstStyle/>
          <a:p>
            <a:pPr eaLnBrk="1" hangingPunct="1">
              <a:defRPr/>
            </a:pPr>
            <a:r>
              <a:rPr lang="en-GB"/>
              <a:t>Accident and Incidents</a:t>
            </a:r>
            <a:br>
              <a:rPr lang="en-GB"/>
            </a:br>
            <a:r>
              <a:rPr lang="en-GB"/>
              <a:t>Medical Intervention</a:t>
            </a:r>
          </a:p>
        </p:txBody>
      </p:sp>
      <p:sp>
        <p:nvSpPr>
          <p:cNvPr id="206851" name="Rectangle 3"/>
          <p:cNvSpPr>
            <a:spLocks noGrp="1" noRot="1" noChangeArrowheads="1"/>
          </p:cNvSpPr>
          <p:nvPr>
            <p:ph idx="1"/>
          </p:nvPr>
        </p:nvSpPr>
        <p:spPr>
          <a:xfrm>
            <a:off x="685330" y="2367092"/>
            <a:ext cx="4572470" cy="3424107"/>
          </a:xfrm>
        </p:spPr>
        <p:txBody>
          <a:bodyPr>
            <a:normAutofit/>
          </a:bodyPr>
          <a:lstStyle/>
          <a:p>
            <a:pPr eaLnBrk="1" hangingPunct="1">
              <a:lnSpc>
                <a:spcPct val="110000"/>
              </a:lnSpc>
              <a:defRPr/>
            </a:pPr>
            <a:endParaRPr lang="en-GB" sz="1000"/>
          </a:p>
          <a:p>
            <a:pPr eaLnBrk="1" hangingPunct="1">
              <a:lnSpc>
                <a:spcPct val="110000"/>
              </a:lnSpc>
              <a:defRPr/>
            </a:pPr>
            <a:r>
              <a:rPr lang="en-GB" sz="1000"/>
              <a:t>COSHH Risk Assessment  will indicate specific procedures but generally:</a:t>
            </a:r>
          </a:p>
          <a:p>
            <a:pPr eaLnBrk="1" hangingPunct="1">
              <a:lnSpc>
                <a:spcPct val="110000"/>
              </a:lnSpc>
              <a:buFont typeface="Arial" charset="0"/>
              <a:buNone/>
              <a:defRPr/>
            </a:pPr>
            <a:endParaRPr lang="en-GB" sz="1000"/>
          </a:p>
          <a:p>
            <a:pPr lvl="1" eaLnBrk="1" hangingPunct="1">
              <a:lnSpc>
                <a:spcPct val="110000"/>
              </a:lnSpc>
              <a:defRPr/>
            </a:pPr>
            <a:r>
              <a:rPr lang="en-GB" sz="1000" b="1"/>
              <a:t>Face/eye splash </a:t>
            </a:r>
            <a:r>
              <a:rPr lang="en-GB" sz="1000"/>
              <a:t>– flush eye with copious amounts of water for 15mins, in case of face being splashed wash with antiseptic soap and water, avoiding eye area.</a:t>
            </a:r>
          </a:p>
          <a:p>
            <a:pPr lvl="1" eaLnBrk="1" hangingPunct="1">
              <a:lnSpc>
                <a:spcPct val="110000"/>
              </a:lnSpc>
              <a:defRPr/>
            </a:pPr>
            <a:r>
              <a:rPr lang="en-GB" sz="1000" b="1"/>
              <a:t>Sharps injury </a:t>
            </a:r>
            <a:r>
              <a:rPr lang="en-GB" sz="1000"/>
              <a:t>– wash area with antiseptic soap , do not force bleeding or suck wound. ALWAYS COVER WOUNDS before entering CBE.</a:t>
            </a:r>
          </a:p>
          <a:p>
            <a:pPr lvl="1" eaLnBrk="1" hangingPunct="1">
              <a:lnSpc>
                <a:spcPct val="110000"/>
              </a:lnSpc>
              <a:defRPr/>
            </a:pPr>
            <a:r>
              <a:rPr lang="en-GB" sz="1000" b="1"/>
              <a:t>Ingestion</a:t>
            </a:r>
            <a:r>
              <a:rPr lang="en-GB" sz="1000"/>
              <a:t> – Contact first aider and seek medical advice immediately.</a:t>
            </a:r>
          </a:p>
          <a:p>
            <a:pPr lvl="1" eaLnBrk="1" hangingPunct="1">
              <a:lnSpc>
                <a:spcPct val="110000"/>
              </a:lnSpc>
              <a:defRPr/>
            </a:pPr>
            <a:r>
              <a:rPr lang="en-GB" sz="1000" b="1"/>
              <a:t>Inhalation</a:t>
            </a:r>
            <a:r>
              <a:rPr lang="en-GB" sz="1000"/>
              <a:t> – Remove patient from immediate area preferably outdoors to fresh air. Contact first aider and seek medical advice immediately.</a:t>
            </a:r>
          </a:p>
        </p:txBody>
      </p:sp>
      <p:pic>
        <p:nvPicPr>
          <p:cNvPr id="3" name="Picture 2" descr="Diagram&#10;&#10;Description automatically generated">
            <a:extLst>
              <a:ext uri="{FF2B5EF4-FFF2-40B4-BE49-F238E27FC236}">
                <a16:creationId xmlns:a16="http://schemas.microsoft.com/office/drawing/2014/main" id="{E21DB8EC-DF96-419B-ABB9-55C33461106E}"/>
              </a:ext>
            </a:extLst>
          </p:cNvPr>
          <p:cNvPicPr>
            <a:picLocks noChangeAspect="1"/>
          </p:cNvPicPr>
          <p:nvPr/>
        </p:nvPicPr>
        <p:blipFill rotWithShape="1">
          <a:blip r:embed="rId2">
            <a:extLst>
              <a:ext uri="{28A0092B-C50C-407E-A947-70E740481C1C}">
                <a14:useLocalDpi xmlns:a14="http://schemas.microsoft.com/office/drawing/2010/main" val="0"/>
              </a:ext>
            </a:extLst>
          </a:blip>
          <a:srcRect l="24937" r="28403" b="2"/>
          <a:stretch/>
        </p:blipFill>
        <p:spPr>
          <a:xfrm>
            <a:off x="5527548" y="2505456"/>
            <a:ext cx="2620849" cy="2935224"/>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60418" name="Footer Placeholder 4"/>
          <p:cNvSpPr>
            <a:spLocks noGrp="1"/>
          </p:cNvSpPr>
          <p:nvPr>
            <p:ph type="ftr" sz="quarter" idx="11"/>
          </p:nvPr>
        </p:nvSpPr>
        <p:spPr>
          <a:xfrm>
            <a:off x="685330" y="5883275"/>
            <a:ext cx="5004665" cy="365125"/>
          </a:xfrm>
        </p:spPr>
        <p:txBody>
          <a:bodyPr>
            <a:normAutofit/>
          </a:bodyPr>
          <a:lstStyle/>
          <a:p>
            <a:pPr>
              <a:spcAft>
                <a:spcPts val="600"/>
              </a:spcAft>
            </a:pPr>
            <a:r>
              <a:rPr lang="en-GB"/>
              <a:t>V35 C.Kavanagh / K.Sikand August 2023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Human Tissue Authority (HTA)</a:t>
            </a:r>
          </a:p>
        </p:txBody>
      </p:sp>
      <p:sp>
        <p:nvSpPr>
          <p:cNvPr id="4" name="Footer Placeholder 3"/>
          <p:cNvSpPr>
            <a:spLocks noGrp="1"/>
          </p:cNvSpPr>
          <p:nvPr>
            <p:ph type="ftr" sz="quarter" idx="11"/>
          </p:nvPr>
        </p:nvSpPr>
        <p:spPr>
          <a:xfrm>
            <a:off x="827584" y="6245225"/>
            <a:ext cx="7704856" cy="476250"/>
          </a:xfrm>
        </p:spPr>
        <p:txBody>
          <a:bodyPr/>
          <a:lstStyle/>
          <a:p>
            <a:r>
              <a:rPr lang="en-GB" dirty="0"/>
              <a:t>V35 </a:t>
            </a:r>
            <a:r>
              <a:rPr lang="en-GB" dirty="0" err="1"/>
              <a:t>C.Kavanagh</a:t>
            </a:r>
            <a:r>
              <a:rPr lang="en-GB" dirty="0"/>
              <a:t> / </a:t>
            </a:r>
            <a:r>
              <a:rPr lang="en-GB" dirty="0" err="1"/>
              <a:t>K.Sikand</a:t>
            </a:r>
            <a:r>
              <a:rPr lang="en-GB" dirty="0"/>
              <a:t> August 2023               </a:t>
            </a:r>
          </a:p>
        </p:txBody>
      </p:sp>
      <p:sp>
        <p:nvSpPr>
          <p:cNvPr id="6" name="Rectangle 5"/>
          <p:cNvSpPr/>
          <p:nvPr/>
        </p:nvSpPr>
        <p:spPr>
          <a:xfrm>
            <a:off x="467544" y="4221088"/>
            <a:ext cx="7848872" cy="2031325"/>
          </a:xfrm>
          <a:prstGeom prst="rect">
            <a:avLst/>
          </a:prstGeom>
        </p:spPr>
        <p:txBody>
          <a:bodyPr wrap="square">
            <a:spAutoFit/>
          </a:bodyPr>
          <a:lstStyle/>
          <a:p>
            <a:pPr marL="285750" indent="-285750">
              <a:buFont typeface="Arial" panose="020B0604020202020204" pitchFamily="34" charset="0"/>
              <a:buChar char="•"/>
            </a:pPr>
            <a:r>
              <a:rPr lang="en-US" dirty="0"/>
              <a:t>The University holds a Human Tissue Authority (HTA) license for </a:t>
            </a:r>
            <a:r>
              <a:rPr lang="en-US" dirty="0">
                <a:solidFill>
                  <a:srgbClr val="FF0000"/>
                </a:solidFill>
              </a:rPr>
              <a:t>Research</a:t>
            </a:r>
          </a:p>
          <a:p>
            <a:pPr marL="285750" indent="-285750">
              <a:buFont typeface="Arial" panose="020B0604020202020204" pitchFamily="34" charset="0"/>
              <a:buChar char="•"/>
            </a:pPr>
            <a:r>
              <a:rPr lang="en-US" dirty="0"/>
              <a:t> Loughborough University HTA License Compliance Quality Manual has been produced for areas where this applies. </a:t>
            </a:r>
          </a:p>
          <a:p>
            <a:pPr marL="285750" indent="-285750">
              <a:buFont typeface="Arial" panose="020B0604020202020204" pitchFamily="34" charset="0"/>
              <a:buChar char="•"/>
            </a:pPr>
            <a:r>
              <a:rPr lang="en-US" dirty="0"/>
              <a:t>CBE came under license in September 2016. This requires us to comply to certain regulations in addition to the safety regulations we already follow.</a:t>
            </a:r>
          </a:p>
          <a:p>
            <a:pPr marL="285750" indent="-285750">
              <a:buFont typeface="Arial" panose="020B0604020202020204" pitchFamily="34" charset="0"/>
              <a:buChar char="•"/>
            </a:pPr>
            <a:r>
              <a:rPr lang="en-US" u="sng" dirty="0"/>
              <a:t>Everyone needs to be aware of HTA but you only need to follow HTA Regulations if you intend to work with HTA Relevant material.</a:t>
            </a:r>
            <a:endParaRPr lang="en-GB" u="sng" dirty="0"/>
          </a:p>
        </p:txBody>
      </p:sp>
      <p:sp>
        <p:nvSpPr>
          <p:cNvPr id="7" name="Rectangle 6"/>
          <p:cNvSpPr/>
          <p:nvPr/>
        </p:nvSpPr>
        <p:spPr>
          <a:xfrm>
            <a:off x="467544" y="1844825"/>
            <a:ext cx="8208912" cy="2862322"/>
          </a:xfrm>
          <a:prstGeom prst="rect">
            <a:avLst/>
          </a:prstGeom>
        </p:spPr>
        <p:txBody>
          <a:bodyPr wrap="square">
            <a:spAutoFit/>
          </a:bodyPr>
          <a:lstStyle/>
          <a:p>
            <a:r>
              <a:rPr lang="en-GB" dirty="0"/>
              <a:t>The Human Tissue Authority (HTA) was established by the Human Tissue Act 2004  to regulate the removal, storage and use of human tissue </a:t>
            </a:r>
          </a:p>
          <a:p>
            <a:r>
              <a:rPr lang="en-GB" dirty="0"/>
              <a:t>( “Relevant Material”)  for a range of activities, including ‘research  in connection with disorders, or the functioning, of the human body’ . The HTA regulates and inspects organisations involved in these activities. </a:t>
            </a:r>
          </a:p>
          <a:p>
            <a:endParaRPr lang="en-GB" dirty="0"/>
          </a:p>
          <a:p>
            <a:r>
              <a:rPr lang="en-GB" dirty="0">
                <a:solidFill>
                  <a:schemeClr val="bg2">
                    <a:lumMod val="50000"/>
                  </a:schemeClr>
                </a:solidFill>
              </a:rPr>
              <a:t>The HTA defines relevant material  as ‘material, other than gametes, which consists of or includes human cells’</a:t>
            </a:r>
          </a:p>
          <a:p>
            <a:endParaRPr lang="en-GB" dirty="0"/>
          </a:p>
          <a:p>
            <a:endParaRPr lang="en-GB" dirty="0"/>
          </a:p>
        </p:txBody>
      </p:sp>
      <p:sp>
        <p:nvSpPr>
          <p:cNvPr id="8" name="Rectangle 1"/>
          <p:cNvSpPr>
            <a:spLocks noChangeArrowheads="1"/>
          </p:cNvSpPr>
          <p:nvPr/>
        </p:nvSpPr>
        <p:spPr bwMode="auto">
          <a:xfrm>
            <a:off x="0" y="0"/>
            <a:ext cx="0" cy="0"/>
          </a:xfrm>
          <a:prstGeom prst="rect">
            <a:avLst/>
          </a:prstGeom>
          <a:solidFill>
            <a:srgbClr val="47C9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49176D"/>
                </a:solidFill>
                <a:effectLst/>
                <a:latin typeface="Bitter"/>
                <a:cs typeface="Arial" pitchFamily="34" charset="0"/>
              </a:rPr>
              <a:t> </a:t>
            </a:r>
            <a:r>
              <a:rPr kumimoji="0" lang="en-US" altLang="en-US" sz="4500" b="0" i="0" u="none" strike="noStrike" cap="none" normalizeH="0" baseline="0">
                <a:ln>
                  <a:noFill/>
                </a:ln>
                <a:solidFill>
                  <a:srgbClr val="49176D"/>
                </a:solidFill>
                <a:effectLst/>
                <a:latin typeface="Bitter"/>
                <a:cs typeface="Arial" pitchFamily="34" charset="0"/>
              </a:rPr>
              <a:t> </a:t>
            </a:r>
            <a:endParaRPr kumimoji="0" lang="en-US" altLang="en-US" sz="1400" b="0" i="0" u="none" strike="noStrike" cap="none" normalizeH="0" baseline="0">
              <a:ln>
                <a:noFill/>
              </a:ln>
              <a:solidFill>
                <a:srgbClr val="49176D"/>
              </a:solidFill>
              <a:effectLst/>
              <a:latin typeface="Bitter"/>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49176D"/>
                </a:solidFill>
                <a:effectLst/>
                <a:latin typeface="Bitter"/>
                <a:cs typeface="Arial" pitchFamily="34" charset="0"/>
              </a:rPr>
              <a:t>Human Tissue Authority</a:t>
            </a:r>
            <a:endParaRPr kumimoji="0" lang="en-US" altLang="en-US" sz="1300" b="0" i="0" u="none" strike="noStrike" cap="none" normalizeH="0" baseline="0">
              <a:ln>
                <a:noFill/>
              </a:ln>
              <a:solidFill>
                <a:srgbClr val="49176D"/>
              </a:solidFill>
              <a:effectLst/>
              <a:latin typeface="Bitter"/>
              <a:cs typeface="Arial" pitchFamily="34" charset="0"/>
            </a:endParaRPr>
          </a:p>
        </p:txBody>
      </p:sp>
      <p:sp>
        <p:nvSpPr>
          <p:cNvPr id="9" name="Rectangle 3"/>
          <p:cNvSpPr>
            <a:spLocks noChangeArrowheads="1"/>
          </p:cNvSpPr>
          <p:nvPr/>
        </p:nvSpPr>
        <p:spPr bwMode="auto">
          <a:xfrm>
            <a:off x="0" y="0"/>
            <a:ext cx="0" cy="0"/>
          </a:xfrm>
          <a:prstGeom prst="rect">
            <a:avLst/>
          </a:prstGeom>
          <a:solidFill>
            <a:srgbClr val="47C9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49176D"/>
                </a:solidFill>
                <a:effectLst/>
                <a:latin typeface="Bitter"/>
                <a:cs typeface="Arial" pitchFamily="34" charset="0"/>
              </a:rPr>
              <a:t> </a:t>
            </a:r>
            <a:r>
              <a:rPr kumimoji="0" lang="en-US" altLang="en-US" sz="4500" b="0" i="0" u="none" strike="noStrike" cap="none" normalizeH="0" baseline="0">
                <a:ln>
                  <a:noFill/>
                </a:ln>
                <a:solidFill>
                  <a:srgbClr val="49176D"/>
                </a:solidFill>
                <a:effectLst/>
                <a:latin typeface="Bitter"/>
                <a:cs typeface="Arial" pitchFamily="34" charset="0"/>
              </a:rPr>
              <a:t> </a:t>
            </a:r>
            <a:endParaRPr kumimoji="0" lang="en-US" altLang="en-US" sz="1400" b="0" i="0" u="none" strike="noStrike" cap="none" normalizeH="0" baseline="0">
              <a:ln>
                <a:noFill/>
              </a:ln>
              <a:solidFill>
                <a:srgbClr val="49176D"/>
              </a:solidFill>
              <a:effectLst/>
              <a:latin typeface="Bitter"/>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49176D"/>
                </a:solidFill>
                <a:effectLst/>
                <a:latin typeface="Bitter"/>
                <a:cs typeface="Arial" pitchFamily="34" charset="0"/>
              </a:rPr>
              <a:t>Human Tissue Authority</a:t>
            </a:r>
            <a:endParaRPr kumimoji="0" lang="en-US" altLang="en-US" sz="1300" b="0" i="0" u="none" strike="noStrike" cap="none" normalizeH="0" baseline="0">
              <a:ln>
                <a:noFill/>
              </a:ln>
              <a:solidFill>
                <a:srgbClr val="49176D"/>
              </a:solidFill>
              <a:effectLst/>
              <a:latin typeface="Bitter"/>
              <a:cs typeface="Arial" pitchFamily="34" charset="0"/>
            </a:endParaRPr>
          </a:p>
        </p:txBody>
      </p:sp>
    </p:spTree>
    <p:extLst>
      <p:ext uri="{BB962C8B-B14F-4D97-AF65-F5344CB8AC3E}">
        <p14:creationId xmlns:p14="http://schemas.microsoft.com/office/powerpoint/2010/main" val="2382031161"/>
      </p:ext>
    </p:extLst>
  </p:cSld>
  <p:clrMapOvr>
    <a:masterClrMapping/>
  </p:clrMapOvr>
  <mc:AlternateContent xmlns:mc="http://schemas.openxmlformats.org/markup-compatibility/2006" xmlns:p14="http://schemas.microsoft.com/office/powerpoint/2010/main">
    <mc:Choice Requires="p14">
      <p:transition spd="med" p14:dur="700" advClick="0" advTm="60000">
        <p:fade/>
      </p:transition>
    </mc:Choice>
    <mc:Fallback xmlns="">
      <p:transition spd="med" advClick="0" advTm="6000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rrowheads="1"/>
          </p:cNvSpPr>
          <p:nvPr>
            <p:ph type="title"/>
          </p:nvPr>
        </p:nvSpPr>
        <p:spPr/>
        <p:txBody>
          <a:bodyPr>
            <a:normAutofit/>
          </a:bodyPr>
          <a:lstStyle/>
          <a:p>
            <a:pPr eaLnBrk="1" hangingPunct="1">
              <a:defRPr/>
            </a:pPr>
            <a:r>
              <a:rPr lang="en-GB" sz="4000" dirty="0"/>
              <a:t>Accident and Incidents</a:t>
            </a:r>
            <a:br>
              <a:rPr lang="en-GB" sz="4000" dirty="0"/>
            </a:br>
            <a:r>
              <a:rPr lang="en-GB" sz="3200" dirty="0"/>
              <a:t>Medical Intervention</a:t>
            </a:r>
          </a:p>
        </p:txBody>
      </p:sp>
      <p:sp>
        <p:nvSpPr>
          <p:cNvPr id="207875" name="Rectangle 3"/>
          <p:cNvSpPr>
            <a:spLocks noGrp="1" noRot="1" noChangeArrowheads="1"/>
          </p:cNvSpPr>
          <p:nvPr>
            <p:ph idx="1"/>
          </p:nvPr>
        </p:nvSpPr>
        <p:spPr>
          <a:xfrm>
            <a:off x="872067" y="2254469"/>
            <a:ext cx="7408333" cy="3871694"/>
          </a:xfrm>
        </p:spPr>
        <p:txBody>
          <a:bodyPr>
            <a:normAutofit fontScale="85000" lnSpcReduction="20000"/>
          </a:bodyPr>
          <a:lstStyle/>
          <a:p>
            <a:pPr eaLnBrk="1" hangingPunct="1">
              <a:lnSpc>
                <a:spcPct val="80000"/>
              </a:lnSpc>
              <a:defRPr/>
            </a:pPr>
            <a:r>
              <a:rPr lang="en-GB" sz="2000" dirty="0"/>
              <a:t>Call first aider to the site of the incident</a:t>
            </a:r>
          </a:p>
          <a:p>
            <a:pPr lvl="1" eaLnBrk="1" hangingPunct="1">
              <a:lnSpc>
                <a:spcPct val="80000"/>
              </a:lnSpc>
              <a:defRPr/>
            </a:pPr>
            <a:r>
              <a:rPr lang="en-GB" sz="1800" b="1" dirty="0">
                <a:solidFill>
                  <a:schemeClr val="tx1"/>
                </a:solidFill>
              </a:rPr>
              <a:t>CBE first aiders – Jennifer </a:t>
            </a:r>
            <a:r>
              <a:rPr lang="en-GB" sz="1800" b="1" dirty="0" err="1">
                <a:solidFill>
                  <a:schemeClr val="tx1"/>
                </a:solidFill>
              </a:rPr>
              <a:t>Bowdrey</a:t>
            </a:r>
            <a:r>
              <a:rPr lang="en-GB" sz="1800" b="1" dirty="0">
                <a:solidFill>
                  <a:schemeClr val="tx1"/>
                </a:solidFill>
              </a:rPr>
              <a:t>  , Jon Harriman  and Katie Glen</a:t>
            </a:r>
          </a:p>
          <a:p>
            <a:pPr lvl="1" eaLnBrk="1" hangingPunct="1">
              <a:lnSpc>
                <a:spcPct val="80000"/>
              </a:lnSpc>
              <a:defRPr/>
            </a:pPr>
            <a:endParaRPr lang="en-GB" sz="1800" b="1" dirty="0">
              <a:solidFill>
                <a:schemeClr val="tx1"/>
              </a:solidFill>
            </a:endParaRPr>
          </a:p>
          <a:p>
            <a:pPr lvl="1" eaLnBrk="1" hangingPunct="1">
              <a:lnSpc>
                <a:spcPct val="80000"/>
              </a:lnSpc>
              <a:defRPr/>
            </a:pPr>
            <a:r>
              <a:rPr lang="en-GB" sz="1800" dirty="0"/>
              <a:t>First aider will administer treatment and decide if further medical attention is required.</a:t>
            </a:r>
          </a:p>
          <a:p>
            <a:pPr lvl="1" eaLnBrk="1" hangingPunct="1">
              <a:lnSpc>
                <a:spcPct val="80000"/>
              </a:lnSpc>
              <a:defRPr/>
            </a:pPr>
            <a:r>
              <a:rPr lang="en-GB" sz="1800" dirty="0">
                <a:solidFill>
                  <a:schemeClr val="hlink"/>
                </a:solidFill>
              </a:rPr>
              <a:t>First Aid kit situated in the CBE office/lab foyer ( </a:t>
            </a:r>
            <a:r>
              <a:rPr lang="en-GB" sz="1800" dirty="0" err="1">
                <a:solidFill>
                  <a:schemeClr val="hlink"/>
                </a:solidFill>
              </a:rPr>
              <a:t>Wolfson</a:t>
            </a:r>
            <a:r>
              <a:rPr lang="en-GB" sz="1800" dirty="0">
                <a:solidFill>
                  <a:schemeClr val="hlink"/>
                </a:solidFill>
              </a:rPr>
              <a:t>)</a:t>
            </a:r>
          </a:p>
          <a:p>
            <a:pPr lvl="1" eaLnBrk="1" hangingPunct="1">
              <a:lnSpc>
                <a:spcPct val="80000"/>
              </a:lnSpc>
              <a:buFont typeface="Wingdings" pitchFamily="2" charset="2"/>
              <a:buNone/>
              <a:defRPr/>
            </a:pPr>
            <a:endParaRPr lang="en-GB" sz="1800" dirty="0"/>
          </a:p>
          <a:p>
            <a:pPr eaLnBrk="1" hangingPunct="1">
              <a:lnSpc>
                <a:spcPct val="80000"/>
              </a:lnSpc>
              <a:defRPr/>
            </a:pPr>
            <a:r>
              <a:rPr lang="en-GB" sz="2000" dirty="0"/>
              <a:t>Needle stick injuries are potentially very serious and should be reported &amp; receive medical advice.</a:t>
            </a:r>
          </a:p>
          <a:p>
            <a:pPr eaLnBrk="1" hangingPunct="1">
              <a:lnSpc>
                <a:spcPct val="80000"/>
              </a:lnSpc>
              <a:buFont typeface="Arial" charset="0"/>
              <a:buNone/>
              <a:defRPr/>
            </a:pPr>
            <a:endParaRPr lang="en-GB" sz="2000" dirty="0"/>
          </a:p>
          <a:p>
            <a:pPr eaLnBrk="1" hangingPunct="1">
              <a:lnSpc>
                <a:spcPct val="80000"/>
              </a:lnSpc>
              <a:defRPr/>
            </a:pPr>
            <a:r>
              <a:rPr lang="en-GB" sz="2000" b="1" dirty="0"/>
              <a:t>Occupational Health.</a:t>
            </a:r>
          </a:p>
          <a:p>
            <a:pPr eaLnBrk="1" hangingPunct="1">
              <a:lnSpc>
                <a:spcPct val="80000"/>
              </a:lnSpc>
              <a:buFont typeface="Arial" charset="0"/>
              <a:buNone/>
              <a:defRPr/>
            </a:pPr>
            <a:r>
              <a:rPr lang="en-GB" sz="2000" dirty="0"/>
              <a:t>      Any employee who believes they are suffering from ill health attributable to their work should report this to </a:t>
            </a:r>
          </a:p>
          <a:p>
            <a:pPr eaLnBrk="1" hangingPunct="1">
              <a:lnSpc>
                <a:spcPct val="80000"/>
              </a:lnSpc>
              <a:buFont typeface="Arial" charset="0"/>
              <a:buNone/>
              <a:defRPr/>
            </a:pPr>
            <a:r>
              <a:rPr lang="en-GB" sz="2000" dirty="0"/>
              <a:t>             </a:t>
            </a:r>
          </a:p>
          <a:p>
            <a:pPr eaLnBrk="1" hangingPunct="1">
              <a:lnSpc>
                <a:spcPct val="80000"/>
              </a:lnSpc>
              <a:buFont typeface="Arial" charset="0"/>
              <a:buNone/>
              <a:defRPr/>
            </a:pPr>
            <a:r>
              <a:rPr lang="en-GB" dirty="0">
                <a:hlinkClick r:id="rId2"/>
              </a:rPr>
              <a:t>Occupational Health | Loughborough University (lboro.ac.uk)</a:t>
            </a:r>
            <a:endParaRPr lang="en-GB" sz="2000" dirty="0"/>
          </a:p>
          <a:p>
            <a:pPr eaLnBrk="1" hangingPunct="1">
              <a:lnSpc>
                <a:spcPct val="80000"/>
              </a:lnSpc>
              <a:buFont typeface="Arial" charset="0"/>
              <a:buNone/>
              <a:defRPr/>
            </a:pPr>
            <a:r>
              <a:rPr lang="en-GB" sz="2000" dirty="0"/>
              <a:t>            </a:t>
            </a:r>
          </a:p>
          <a:p>
            <a:pPr eaLnBrk="1" hangingPunct="1">
              <a:lnSpc>
                <a:spcPct val="80000"/>
              </a:lnSpc>
              <a:buFont typeface="Arial" charset="0"/>
              <a:buNone/>
              <a:defRPr/>
            </a:pPr>
            <a:endParaRPr lang="en-GB" sz="2000" dirty="0"/>
          </a:p>
          <a:p>
            <a:pPr eaLnBrk="1" hangingPunct="1">
              <a:lnSpc>
                <a:spcPct val="80000"/>
              </a:lnSpc>
              <a:defRPr/>
            </a:pPr>
            <a:endParaRPr lang="en-GB" sz="2000" dirty="0"/>
          </a:p>
          <a:p>
            <a:pPr algn="ctr" eaLnBrk="1" hangingPunct="1">
              <a:lnSpc>
                <a:spcPct val="80000"/>
              </a:lnSpc>
              <a:buFont typeface="Arial" charset="0"/>
              <a:buNone/>
              <a:defRPr/>
            </a:pPr>
            <a:endParaRPr lang="en-GB" sz="1600" dirty="0"/>
          </a:p>
          <a:p>
            <a:pPr eaLnBrk="1" hangingPunct="1">
              <a:lnSpc>
                <a:spcPct val="80000"/>
              </a:lnSpc>
              <a:defRPr/>
            </a:pPr>
            <a:endParaRPr lang="en-GB" sz="1400" dirty="0"/>
          </a:p>
          <a:p>
            <a:pPr eaLnBrk="1" hangingPunct="1">
              <a:lnSpc>
                <a:spcPct val="80000"/>
              </a:lnSpc>
              <a:buFont typeface="Arial" charset="0"/>
              <a:buNone/>
              <a:defRPr/>
            </a:pPr>
            <a:endParaRPr lang="en-GB" sz="2000" dirty="0"/>
          </a:p>
          <a:p>
            <a:pPr eaLnBrk="1" hangingPunct="1">
              <a:lnSpc>
                <a:spcPct val="80000"/>
              </a:lnSpc>
              <a:defRPr/>
            </a:pPr>
            <a:endParaRPr lang="en-GB" sz="2000" dirty="0"/>
          </a:p>
        </p:txBody>
      </p:sp>
      <p:sp>
        <p:nvSpPr>
          <p:cNvPr id="61442" name="Footer Placeholder 4"/>
          <p:cNvSpPr>
            <a:spLocks noGrp="1"/>
          </p:cNvSpPr>
          <p:nvPr>
            <p:ph type="ftr" sz="quarter" idx="11"/>
          </p:nvPr>
        </p:nvSpPr>
        <p:spPr>
          <a:xfrm>
            <a:off x="193638" y="6250164"/>
            <a:ext cx="7474706" cy="365125"/>
          </a:xfrm>
          <a:noFill/>
        </p:spPr>
        <p:txBody>
          <a:bodyPr/>
          <a:lstStyle/>
          <a:p>
            <a:r>
              <a:rPr lang="en-GB"/>
              <a:t>V35 C.Kavanagh / K.Sikand August 2023               </a:t>
            </a:r>
            <a:endParaRPr lang="en-GB" dirty="0"/>
          </a:p>
        </p:txBody>
      </p:sp>
      <p:pic>
        <p:nvPicPr>
          <p:cNvPr id="6146" name="Picture 2" descr="C:\Users\mmclt2\AppData\Local\Microsoft\Windows\Temporary Internet Files\Content.IE5\OBU9W4OG\MC90035915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764704"/>
            <a:ext cx="1296144" cy="14401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906" name="Rectangle 208905">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8901" name="Picture 208900" descr="Colourful smoke">
            <a:extLst>
              <a:ext uri="{FF2B5EF4-FFF2-40B4-BE49-F238E27FC236}">
                <a16:creationId xmlns:a16="http://schemas.microsoft.com/office/drawing/2014/main" id="{9505680E-E7AD-BD17-1FB0-C35CE04670F3}"/>
              </a:ext>
            </a:extLst>
          </p:cNvPr>
          <p:cNvPicPr>
            <a:picLocks noChangeAspect="1"/>
          </p:cNvPicPr>
          <p:nvPr/>
        </p:nvPicPr>
        <p:blipFill rotWithShape="1">
          <a:blip r:embed="rId2">
            <a:alphaModFix amt="25000"/>
          </a:blip>
          <a:srcRect l="48"/>
          <a:stretch/>
        </p:blipFill>
        <p:spPr>
          <a:xfrm>
            <a:off x="20" y="-3278"/>
            <a:ext cx="9143980" cy="6861278"/>
          </a:xfrm>
          <a:prstGeom prst="rect">
            <a:avLst/>
          </a:prstGeom>
        </p:spPr>
      </p:pic>
      <p:pic>
        <p:nvPicPr>
          <p:cNvPr id="208908" name="Picture 208907">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8898" name="Rectangle 2"/>
          <p:cNvSpPr>
            <a:spLocks noGrp="1" noRot="1" noChangeArrowheads="1"/>
          </p:cNvSpPr>
          <p:nvPr>
            <p:ph type="title"/>
          </p:nvPr>
        </p:nvSpPr>
        <p:spPr>
          <a:xfrm>
            <a:off x="685331" y="618517"/>
            <a:ext cx="7773338" cy="1596177"/>
          </a:xfrm>
        </p:spPr>
        <p:txBody>
          <a:bodyPr>
            <a:normAutofit/>
          </a:bodyPr>
          <a:lstStyle/>
          <a:p>
            <a:pPr eaLnBrk="1" hangingPunct="1">
              <a:defRPr/>
            </a:pPr>
            <a:r>
              <a:rPr lang="en-GB"/>
              <a:t>Accident and Incidents</a:t>
            </a:r>
            <a:br>
              <a:rPr lang="en-GB"/>
            </a:br>
            <a:r>
              <a:rPr lang="en-GB"/>
              <a:t> Special cases….. Liquid Nitrogen </a:t>
            </a:r>
          </a:p>
        </p:txBody>
      </p:sp>
      <p:sp>
        <p:nvSpPr>
          <p:cNvPr id="208899" name="Rectangle 3"/>
          <p:cNvSpPr>
            <a:spLocks noGrp="1" noRot="1" noChangeArrowheads="1"/>
          </p:cNvSpPr>
          <p:nvPr>
            <p:ph idx="1"/>
          </p:nvPr>
        </p:nvSpPr>
        <p:spPr>
          <a:xfrm>
            <a:off x="685330" y="2367092"/>
            <a:ext cx="7772870" cy="3424107"/>
          </a:xfrm>
        </p:spPr>
        <p:txBody>
          <a:bodyPr>
            <a:normAutofit/>
          </a:bodyPr>
          <a:lstStyle/>
          <a:p>
            <a:pPr eaLnBrk="1" hangingPunct="1">
              <a:lnSpc>
                <a:spcPct val="110000"/>
              </a:lnSpc>
              <a:buFont typeface="Arial" charset="0"/>
              <a:buNone/>
              <a:defRPr/>
            </a:pPr>
            <a:r>
              <a:rPr lang="en-GB" sz="1400"/>
              <a:t>In the event of Suffocation:</a:t>
            </a:r>
          </a:p>
          <a:p>
            <a:pPr lvl="1" eaLnBrk="1" hangingPunct="1">
              <a:lnSpc>
                <a:spcPct val="110000"/>
              </a:lnSpc>
              <a:defRPr/>
            </a:pPr>
            <a:r>
              <a:rPr lang="en-GB" sz="1400">
                <a:effectLst/>
              </a:rPr>
              <a:t>If person seems to lose consciousness while working with liquid nitrogen:</a:t>
            </a:r>
          </a:p>
          <a:p>
            <a:pPr lvl="1" eaLnBrk="1" hangingPunct="1">
              <a:lnSpc>
                <a:spcPct val="110000"/>
              </a:lnSpc>
              <a:defRPr/>
            </a:pPr>
            <a:r>
              <a:rPr lang="en-GB" sz="1400">
                <a:effectLst/>
              </a:rPr>
              <a:t>Move to a well ventilated area immediately.</a:t>
            </a:r>
          </a:p>
          <a:p>
            <a:pPr lvl="1" eaLnBrk="1" hangingPunct="1">
              <a:lnSpc>
                <a:spcPct val="110000"/>
              </a:lnSpc>
              <a:defRPr/>
            </a:pPr>
            <a:r>
              <a:rPr lang="en-GB" sz="1400">
                <a:effectLst/>
              </a:rPr>
              <a:t>Call for emergency medical assistance</a:t>
            </a:r>
          </a:p>
          <a:p>
            <a:pPr lvl="1" eaLnBrk="1" hangingPunct="1">
              <a:lnSpc>
                <a:spcPct val="110000"/>
              </a:lnSpc>
              <a:buFont typeface="Wingdings" pitchFamily="2" charset="2"/>
              <a:buNone/>
              <a:defRPr/>
            </a:pPr>
            <a:endParaRPr lang="en-GB" sz="1400">
              <a:effectLst/>
            </a:endParaRPr>
          </a:p>
          <a:p>
            <a:pPr lvl="1" eaLnBrk="1" hangingPunct="1">
              <a:lnSpc>
                <a:spcPct val="110000"/>
              </a:lnSpc>
              <a:buFont typeface="Wingdings" pitchFamily="2" charset="2"/>
              <a:buNone/>
              <a:defRPr/>
            </a:pPr>
            <a:r>
              <a:rPr lang="en-GB" sz="1400">
                <a:effectLst/>
              </a:rPr>
              <a:t>In event of Liquid Nitrogen Burns:</a:t>
            </a:r>
          </a:p>
          <a:p>
            <a:pPr lvl="1" eaLnBrk="1" hangingPunct="1">
              <a:lnSpc>
                <a:spcPct val="110000"/>
              </a:lnSpc>
              <a:defRPr/>
            </a:pPr>
            <a:r>
              <a:rPr lang="en-GB" sz="1400">
                <a:effectLst/>
              </a:rPr>
              <a:t>Raise the temperature of the affected part SLOWLY back to normal. This is sufficient treatment in most cases where contact is not prolonged. However, prolonged contact may cause serious burns requiring more sophisticated medical treatment &amp; you should seek medical attention immediately.</a:t>
            </a:r>
          </a:p>
          <a:p>
            <a:pPr lvl="1" eaLnBrk="1" hangingPunct="1">
              <a:lnSpc>
                <a:spcPct val="110000"/>
              </a:lnSpc>
              <a:buFont typeface="Wingdings" pitchFamily="2" charset="2"/>
              <a:buNone/>
              <a:defRPr/>
            </a:pPr>
            <a:endParaRPr lang="en-GB" sz="1400">
              <a:effectLst/>
            </a:endParaRPr>
          </a:p>
          <a:p>
            <a:pPr lvl="1" eaLnBrk="1" hangingPunct="1">
              <a:lnSpc>
                <a:spcPct val="110000"/>
              </a:lnSpc>
              <a:buFont typeface="Wingdings" pitchFamily="2" charset="2"/>
              <a:buNone/>
              <a:defRPr/>
            </a:pPr>
            <a:endParaRPr lang="en-GB" sz="1400">
              <a:effectLst/>
            </a:endParaRPr>
          </a:p>
        </p:txBody>
      </p:sp>
      <p:sp>
        <p:nvSpPr>
          <p:cNvPr id="63490" name="Footer Placeholder 4"/>
          <p:cNvSpPr>
            <a:spLocks noGrp="1"/>
          </p:cNvSpPr>
          <p:nvPr>
            <p:ph type="ftr" sz="quarter" idx="11"/>
          </p:nvPr>
        </p:nvSpPr>
        <p:spPr>
          <a:xfrm>
            <a:off x="685330" y="5883275"/>
            <a:ext cx="5004665" cy="365125"/>
          </a:xfrm>
        </p:spPr>
        <p:txBody>
          <a:bodyPr>
            <a:normAutofit/>
          </a:bodyPr>
          <a:lstStyle/>
          <a:p>
            <a:pPr>
              <a:spcAft>
                <a:spcPts val="600"/>
              </a:spcAft>
            </a:pPr>
            <a:r>
              <a:rPr lang="en-GB"/>
              <a:t>V35 C.Kavanagh / K.Sikand August 2023               </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2598" y="1755751"/>
            <a:ext cx="5182110" cy="3355415"/>
          </a:xfrm>
          <a:prstGeom prst="roundRect">
            <a:avLst>
              <a:gd name="adj" fmla="val 298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147306" y="640831"/>
            <a:ext cx="2514096" cy="1573863"/>
          </a:xfrm>
        </p:spPr>
        <p:txBody>
          <a:bodyPr>
            <a:normAutofit/>
          </a:bodyPr>
          <a:lstStyle/>
          <a:p>
            <a:r>
              <a:rPr lang="en-GB" dirty="0"/>
              <a:t>Accident Reporting</a:t>
            </a:r>
          </a:p>
        </p:txBody>
      </p:sp>
      <p:sp>
        <p:nvSpPr>
          <p:cNvPr id="3" name="Content Placeholder 2"/>
          <p:cNvSpPr>
            <a:spLocks noGrp="1"/>
          </p:cNvSpPr>
          <p:nvPr>
            <p:ph idx="1"/>
          </p:nvPr>
        </p:nvSpPr>
        <p:spPr>
          <a:xfrm>
            <a:off x="6147306" y="2367092"/>
            <a:ext cx="2514096" cy="3881309"/>
          </a:xfrm>
        </p:spPr>
        <p:txBody>
          <a:bodyPr>
            <a:normAutofit/>
          </a:bodyPr>
          <a:lstStyle/>
          <a:p>
            <a:pPr>
              <a:lnSpc>
                <a:spcPct val="110000"/>
              </a:lnSpc>
            </a:pPr>
            <a:r>
              <a:rPr lang="en-GB" sz="1500"/>
              <a:t>Accidents/Near Misses should be reported using the online system.</a:t>
            </a:r>
          </a:p>
          <a:p>
            <a:pPr marL="64008" indent="0">
              <a:lnSpc>
                <a:spcPct val="110000"/>
              </a:lnSpc>
              <a:buNone/>
            </a:pPr>
            <a:endParaRPr lang="en-GB" sz="1500"/>
          </a:p>
          <a:p>
            <a:pPr>
              <a:lnSpc>
                <a:spcPct val="110000"/>
              </a:lnSpc>
            </a:pPr>
            <a:r>
              <a:rPr lang="en-GB" sz="1500"/>
              <a:t>The link to access the form is on the University homepage, under ‘Reporting Systems’ (see below).</a:t>
            </a:r>
          </a:p>
          <a:p>
            <a:pPr>
              <a:lnSpc>
                <a:spcPct val="110000"/>
              </a:lnSpc>
            </a:pPr>
            <a:r>
              <a:rPr lang="en-GB" sz="1500"/>
              <a:t> .  The system is to be used by both students and staff.</a:t>
            </a:r>
          </a:p>
          <a:p>
            <a:pPr marL="64008" indent="0">
              <a:lnSpc>
                <a:spcPct val="110000"/>
              </a:lnSpc>
              <a:buNone/>
            </a:pPr>
            <a:endParaRPr lang="en-GB" sz="1500"/>
          </a:p>
          <a:p>
            <a:pPr>
              <a:lnSpc>
                <a:spcPct val="110000"/>
              </a:lnSpc>
            </a:pPr>
            <a:endParaRPr lang="en-GB" sz="1500"/>
          </a:p>
        </p:txBody>
      </p:sp>
      <p:sp>
        <p:nvSpPr>
          <p:cNvPr id="4" name="Footer Placeholder 3"/>
          <p:cNvSpPr>
            <a:spLocks noGrp="1"/>
          </p:cNvSpPr>
          <p:nvPr>
            <p:ph type="ftr" sz="quarter" idx="11"/>
          </p:nvPr>
        </p:nvSpPr>
        <p:spPr>
          <a:xfrm>
            <a:off x="685330" y="6265130"/>
            <a:ext cx="5182109" cy="365125"/>
          </a:xfrm>
        </p:spPr>
        <p:txBody>
          <a:bodyPr>
            <a:normAutofit/>
          </a:bodyPr>
          <a:lstStyle/>
          <a:p>
            <a:pPr>
              <a:lnSpc>
                <a:spcPct val="90000"/>
              </a:lnSpc>
              <a:spcAft>
                <a:spcPts val="600"/>
              </a:spcAft>
              <a:defRPr/>
            </a:pPr>
            <a:r>
              <a:rPr lang="en-GB" sz="900"/>
              <a:t>V35 C.Kavanagh / K.Sikand August 2023               </a:t>
            </a:r>
            <a:endParaRPr lang="en-GB" sz="900" dirty="0"/>
          </a:p>
        </p:txBody>
      </p:sp>
    </p:spTree>
    <p:extLst>
      <p:ext uri="{BB962C8B-B14F-4D97-AF65-F5344CB8AC3E}">
        <p14:creationId xmlns:p14="http://schemas.microsoft.com/office/powerpoint/2010/main" val="253097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210965" name="Rectangle 210952">
            <a:extLst>
              <a:ext uri="{FF2B5EF4-FFF2-40B4-BE49-F238E27FC236}">
                <a16:creationId xmlns:a16="http://schemas.microsoft.com/office/drawing/2014/main" id="{22A1F095-40D4-4696-9718-1BDE047BF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0966" name="Picture 2">
            <a:extLst>
              <a:ext uri="{FF2B5EF4-FFF2-40B4-BE49-F238E27FC236}">
                <a16:creationId xmlns:a16="http://schemas.microsoft.com/office/drawing/2014/main" id="{71F83339-F5DE-41D0-9A16-69E711AFFE0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10967" name="Picture 210948" descr="Vaccine storage and manufacturing">
            <a:extLst>
              <a:ext uri="{FF2B5EF4-FFF2-40B4-BE49-F238E27FC236}">
                <a16:creationId xmlns:a16="http://schemas.microsoft.com/office/drawing/2014/main" id="{E80C2B9A-AF85-3F08-4455-4F2C9148E55D}"/>
              </a:ext>
            </a:extLst>
          </p:cNvPr>
          <p:cNvPicPr>
            <a:picLocks noChangeAspect="1"/>
          </p:cNvPicPr>
          <p:nvPr/>
        </p:nvPicPr>
        <p:blipFill rotWithShape="1">
          <a:blip r:embed="rId3"/>
          <a:srcRect l="39552" r="30733" b="-1"/>
          <a:stretch/>
        </p:blipFill>
        <p:spPr>
          <a:xfrm>
            <a:off x="6091083" y="10"/>
            <a:ext cx="3052917" cy="6857990"/>
          </a:xfrm>
          <a:prstGeom prst="rect">
            <a:avLst/>
          </a:prstGeom>
        </p:spPr>
      </p:pic>
      <p:pic>
        <p:nvPicPr>
          <p:cNvPr id="210968" name="Picture 210956">
            <a:extLst>
              <a:ext uri="{FF2B5EF4-FFF2-40B4-BE49-F238E27FC236}">
                <a16:creationId xmlns:a16="http://schemas.microsoft.com/office/drawing/2014/main" id="{39B4E11D-B0E0-4BFD-8D6A-E79C7F7953C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0946" name="Rectangle 2"/>
          <p:cNvSpPr>
            <a:spLocks noGrp="1" noRot="1" noChangeArrowheads="1"/>
          </p:cNvSpPr>
          <p:nvPr>
            <p:ph type="title"/>
          </p:nvPr>
        </p:nvSpPr>
        <p:spPr>
          <a:xfrm>
            <a:off x="685332" y="618517"/>
            <a:ext cx="5004664" cy="448284"/>
          </a:xfrm>
        </p:spPr>
        <p:txBody>
          <a:bodyPr>
            <a:noAutofit/>
          </a:bodyPr>
          <a:lstStyle/>
          <a:p>
            <a:pPr eaLnBrk="1" hangingPunct="1">
              <a:defRPr/>
            </a:pPr>
            <a:r>
              <a:rPr lang="en-GB" sz="2400" dirty="0"/>
              <a:t>Accident and Incidents</a:t>
            </a:r>
            <a:br>
              <a:rPr lang="en-GB" sz="2400" dirty="0"/>
            </a:br>
            <a:r>
              <a:rPr lang="en-GB" sz="2400" dirty="0"/>
              <a:t>Good Prevention Practices</a:t>
            </a:r>
          </a:p>
        </p:txBody>
      </p:sp>
      <p:sp>
        <p:nvSpPr>
          <p:cNvPr id="210947" name="Rectangle 3"/>
          <p:cNvSpPr>
            <a:spLocks noGrp="1" noRot="1" noChangeArrowheads="1"/>
          </p:cNvSpPr>
          <p:nvPr>
            <p:ph idx="1"/>
          </p:nvPr>
        </p:nvSpPr>
        <p:spPr>
          <a:xfrm>
            <a:off x="467544" y="1412776"/>
            <a:ext cx="5222451" cy="4378423"/>
          </a:xfrm>
        </p:spPr>
        <p:txBody>
          <a:bodyPr>
            <a:normAutofit fontScale="85000" lnSpcReduction="20000"/>
          </a:bodyPr>
          <a:lstStyle/>
          <a:p>
            <a:pPr eaLnBrk="1" hangingPunct="1">
              <a:lnSpc>
                <a:spcPct val="110000"/>
              </a:lnSpc>
              <a:defRPr/>
            </a:pPr>
            <a:r>
              <a:rPr lang="en-GB" sz="1100" dirty="0"/>
              <a:t>Use plastic lab ware alternatives wherever possible.</a:t>
            </a:r>
          </a:p>
          <a:p>
            <a:pPr eaLnBrk="1" hangingPunct="1">
              <a:lnSpc>
                <a:spcPct val="110000"/>
              </a:lnSpc>
              <a:defRPr/>
            </a:pPr>
            <a:endParaRPr lang="en-GB" sz="1100" dirty="0"/>
          </a:p>
          <a:p>
            <a:pPr eaLnBrk="1" hangingPunct="1">
              <a:lnSpc>
                <a:spcPct val="110000"/>
              </a:lnSpc>
              <a:defRPr/>
            </a:pPr>
            <a:r>
              <a:rPr lang="en-GB" sz="1100" dirty="0"/>
              <a:t>Only use equipment you are trained and authorised to use.</a:t>
            </a:r>
          </a:p>
          <a:p>
            <a:pPr eaLnBrk="1" hangingPunct="1">
              <a:lnSpc>
                <a:spcPct val="110000"/>
              </a:lnSpc>
              <a:buFont typeface="Arial" charset="0"/>
              <a:buNone/>
              <a:defRPr/>
            </a:pPr>
            <a:endParaRPr lang="en-GB" sz="1100" dirty="0"/>
          </a:p>
          <a:p>
            <a:pPr eaLnBrk="1" hangingPunct="1">
              <a:lnSpc>
                <a:spcPct val="110000"/>
              </a:lnSpc>
              <a:defRPr/>
            </a:pPr>
            <a:r>
              <a:rPr lang="en-GB" sz="1100" dirty="0"/>
              <a:t>Only use the correct tool for the job.</a:t>
            </a:r>
          </a:p>
          <a:p>
            <a:pPr eaLnBrk="1" hangingPunct="1">
              <a:lnSpc>
                <a:spcPct val="110000"/>
              </a:lnSpc>
              <a:defRPr/>
            </a:pPr>
            <a:endParaRPr lang="en-GB" sz="1100" dirty="0"/>
          </a:p>
          <a:p>
            <a:pPr eaLnBrk="1" hangingPunct="1">
              <a:lnSpc>
                <a:spcPct val="110000"/>
              </a:lnSpc>
              <a:defRPr/>
            </a:pPr>
            <a:r>
              <a:rPr lang="en-GB" sz="1100" dirty="0"/>
              <a:t>Keep work areas tidy (bench tops and floors).</a:t>
            </a:r>
          </a:p>
          <a:p>
            <a:pPr eaLnBrk="1" hangingPunct="1">
              <a:lnSpc>
                <a:spcPct val="110000"/>
              </a:lnSpc>
              <a:buFont typeface="Arial" charset="0"/>
              <a:buNone/>
              <a:defRPr/>
            </a:pPr>
            <a:endParaRPr lang="en-GB" sz="1100" dirty="0"/>
          </a:p>
          <a:p>
            <a:pPr eaLnBrk="1" hangingPunct="1">
              <a:lnSpc>
                <a:spcPct val="110000"/>
              </a:lnSpc>
              <a:defRPr/>
            </a:pPr>
            <a:r>
              <a:rPr lang="en-GB" sz="1100" dirty="0"/>
              <a:t>Dispose of any chipped/broken glassware.</a:t>
            </a:r>
          </a:p>
          <a:p>
            <a:pPr eaLnBrk="1" hangingPunct="1">
              <a:lnSpc>
                <a:spcPct val="110000"/>
              </a:lnSpc>
              <a:defRPr/>
            </a:pPr>
            <a:endParaRPr lang="en-GB" sz="1100" dirty="0"/>
          </a:p>
          <a:p>
            <a:pPr eaLnBrk="1" hangingPunct="1">
              <a:lnSpc>
                <a:spcPct val="110000"/>
              </a:lnSpc>
              <a:defRPr/>
            </a:pPr>
            <a:r>
              <a:rPr lang="en-GB" sz="1100" dirty="0"/>
              <a:t>Good organisation, plan procedure  to minimise transporting items/leaving work unattended.</a:t>
            </a:r>
          </a:p>
          <a:p>
            <a:pPr eaLnBrk="1" hangingPunct="1">
              <a:lnSpc>
                <a:spcPct val="110000"/>
              </a:lnSpc>
              <a:buFont typeface="Arial" charset="0"/>
              <a:buNone/>
              <a:defRPr/>
            </a:pPr>
            <a:endParaRPr lang="en-GB" sz="1100" dirty="0"/>
          </a:p>
          <a:p>
            <a:pPr eaLnBrk="1" hangingPunct="1">
              <a:lnSpc>
                <a:spcPct val="110000"/>
              </a:lnSpc>
              <a:defRPr/>
            </a:pPr>
            <a:r>
              <a:rPr lang="en-GB" sz="1100" dirty="0"/>
              <a:t>If transporting , place into secondary container.</a:t>
            </a:r>
          </a:p>
          <a:p>
            <a:pPr eaLnBrk="1" hangingPunct="1">
              <a:lnSpc>
                <a:spcPct val="110000"/>
              </a:lnSpc>
              <a:buFont typeface="Arial" charset="0"/>
              <a:buNone/>
              <a:defRPr/>
            </a:pPr>
            <a:endParaRPr lang="en-GB" sz="1100" dirty="0"/>
          </a:p>
          <a:p>
            <a:pPr eaLnBrk="1" hangingPunct="1">
              <a:lnSpc>
                <a:spcPct val="110000"/>
              </a:lnSpc>
              <a:defRPr/>
            </a:pPr>
            <a:r>
              <a:rPr lang="en-GB" sz="1100" dirty="0"/>
              <a:t>Avoid using sharps (needles) wherever possible.</a:t>
            </a:r>
          </a:p>
          <a:p>
            <a:pPr eaLnBrk="1" hangingPunct="1">
              <a:lnSpc>
                <a:spcPct val="110000"/>
              </a:lnSpc>
              <a:buFont typeface="Arial" charset="0"/>
              <a:buNone/>
              <a:defRPr/>
            </a:pPr>
            <a:endParaRPr lang="en-GB" sz="1100" dirty="0"/>
          </a:p>
          <a:p>
            <a:pPr eaLnBrk="1" hangingPunct="1">
              <a:lnSpc>
                <a:spcPct val="110000"/>
              </a:lnSpc>
              <a:defRPr/>
            </a:pPr>
            <a:r>
              <a:rPr lang="en-GB" sz="1100" dirty="0"/>
              <a:t>If using needles never re-sheath, discard directly into a sharps bin.</a:t>
            </a:r>
          </a:p>
          <a:p>
            <a:pPr eaLnBrk="1" hangingPunct="1">
              <a:lnSpc>
                <a:spcPct val="110000"/>
              </a:lnSpc>
              <a:defRPr/>
            </a:pPr>
            <a:endParaRPr lang="en-GB" sz="500" dirty="0"/>
          </a:p>
          <a:p>
            <a:pPr eaLnBrk="1" hangingPunct="1">
              <a:lnSpc>
                <a:spcPct val="110000"/>
              </a:lnSpc>
              <a:defRPr/>
            </a:pPr>
            <a:endParaRPr lang="en-GB" sz="500" dirty="0"/>
          </a:p>
        </p:txBody>
      </p:sp>
      <p:sp>
        <p:nvSpPr>
          <p:cNvPr id="62466" name="Footer Placeholder 4"/>
          <p:cNvSpPr>
            <a:spLocks noGrp="1"/>
          </p:cNvSpPr>
          <p:nvPr>
            <p:ph type="ftr" sz="quarter" idx="11"/>
          </p:nvPr>
        </p:nvSpPr>
        <p:spPr>
          <a:xfrm>
            <a:off x="685331" y="5883275"/>
            <a:ext cx="3313792" cy="365125"/>
          </a:xfrm>
        </p:spPr>
        <p:txBody>
          <a:bodyPr>
            <a:normAutofit/>
          </a:bodyPr>
          <a:lstStyle/>
          <a:p>
            <a:pPr>
              <a:spcAft>
                <a:spcPts val="600"/>
              </a:spcAft>
            </a:pPr>
            <a:r>
              <a:rPr lang="en-GB"/>
              <a:t>V35 C.Kavanagh / K.Sikand August 2023               </a:t>
            </a:r>
          </a:p>
        </p:txBody>
      </p:sp>
      <p:cxnSp>
        <p:nvCxnSpPr>
          <p:cNvPr id="210969" name="Straight Connector 210958">
            <a:extLst>
              <a:ext uri="{FF2B5EF4-FFF2-40B4-BE49-F238E27FC236}">
                <a16:creationId xmlns:a16="http://schemas.microsoft.com/office/drawing/2014/main" id="{FEB8E36E-2282-452A-A9D7-E38288D1C8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8095"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EF31-9C10-09D8-0A67-A945D90B69B2}"/>
              </a:ext>
            </a:extLst>
          </p:cNvPr>
          <p:cNvSpPr>
            <a:spLocks noGrp="1"/>
          </p:cNvSpPr>
          <p:nvPr>
            <p:ph type="title"/>
          </p:nvPr>
        </p:nvSpPr>
        <p:spPr/>
        <p:txBody>
          <a:bodyPr/>
          <a:lstStyle/>
          <a:p>
            <a:r>
              <a:rPr lang="en-GB" dirty="0"/>
              <a:t>Mental Health &amp; Wellbeing </a:t>
            </a:r>
          </a:p>
        </p:txBody>
      </p:sp>
      <p:sp>
        <p:nvSpPr>
          <p:cNvPr id="3" name="Content Placeholder 2">
            <a:extLst>
              <a:ext uri="{FF2B5EF4-FFF2-40B4-BE49-F238E27FC236}">
                <a16:creationId xmlns:a16="http://schemas.microsoft.com/office/drawing/2014/main" id="{02217CD7-B9DA-00F0-6367-587028E88C69}"/>
              </a:ext>
            </a:extLst>
          </p:cNvPr>
          <p:cNvSpPr>
            <a:spLocks noGrp="1"/>
          </p:cNvSpPr>
          <p:nvPr>
            <p:ph idx="1"/>
          </p:nvPr>
        </p:nvSpPr>
        <p:spPr/>
        <p:txBody>
          <a:bodyPr>
            <a:normAutofit lnSpcReduction="10000"/>
          </a:bodyPr>
          <a:lstStyle/>
          <a:p>
            <a:r>
              <a:rPr lang="en-GB" dirty="0"/>
              <a:t>Your mental Health &amp; Wellbeing is incredibly important</a:t>
            </a:r>
          </a:p>
          <a:p>
            <a:r>
              <a:rPr lang="en-GB" dirty="0"/>
              <a:t>Please use the wide range of resources &amp; support offered at the University.</a:t>
            </a:r>
          </a:p>
          <a:p>
            <a:r>
              <a:rPr lang="en-GB" dirty="0">
                <a:hlinkClick r:id="rId2"/>
              </a:rPr>
              <a:t>Mental health and wellbeing | Student Services | Loughborough University (lboro.ac.uk)</a:t>
            </a:r>
            <a:endParaRPr lang="en-GB" dirty="0"/>
          </a:p>
          <a:p>
            <a:r>
              <a:rPr lang="en-GB" dirty="0">
                <a:hlinkClick r:id="rId3"/>
              </a:rPr>
              <a:t>Mental Health First Aid | Staff wellbeing | Loughborough University (lboro.ac.uk)</a:t>
            </a:r>
            <a:endParaRPr lang="en-GB" dirty="0"/>
          </a:p>
          <a:p>
            <a:r>
              <a:rPr lang="en-GB" dirty="0">
                <a:hlinkClick r:id="rId4"/>
              </a:rPr>
              <a:t>Staff wellbeing | Loughborough University (lboro.ac.uk)</a:t>
            </a:r>
            <a:endParaRPr lang="en-GB" dirty="0"/>
          </a:p>
        </p:txBody>
      </p:sp>
      <p:sp>
        <p:nvSpPr>
          <p:cNvPr id="4" name="Footer Placeholder 3">
            <a:extLst>
              <a:ext uri="{FF2B5EF4-FFF2-40B4-BE49-F238E27FC236}">
                <a16:creationId xmlns:a16="http://schemas.microsoft.com/office/drawing/2014/main" id="{4ED4103D-A03F-5019-A779-C745F864199A}"/>
              </a:ext>
            </a:extLst>
          </p:cNvPr>
          <p:cNvSpPr>
            <a:spLocks noGrp="1"/>
          </p:cNvSpPr>
          <p:nvPr>
            <p:ph type="ftr" sz="quarter" idx="11"/>
          </p:nvPr>
        </p:nvSpPr>
        <p:spPr/>
        <p:txBody>
          <a:bodyPr/>
          <a:lstStyle/>
          <a:p>
            <a:pPr>
              <a:defRPr/>
            </a:pPr>
            <a:r>
              <a:rPr lang="en-GB"/>
              <a:t>V35 C.Kavanagh / K.Sikand August 2023               </a:t>
            </a:r>
            <a:endParaRPr lang="en-GB" dirty="0"/>
          </a:p>
        </p:txBody>
      </p:sp>
    </p:spTree>
    <p:extLst>
      <p:ext uri="{BB962C8B-B14F-4D97-AF65-F5344CB8AC3E}">
        <p14:creationId xmlns:p14="http://schemas.microsoft.com/office/powerpoint/2010/main" val="9062322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Rot="1" noChangeArrowheads="1"/>
          </p:cNvSpPr>
          <p:nvPr>
            <p:ph type="title"/>
          </p:nvPr>
        </p:nvSpPr>
        <p:spPr>
          <a:xfrm>
            <a:off x="489360" y="1382486"/>
            <a:ext cx="2660686" cy="4093028"/>
          </a:xfrm>
        </p:spPr>
        <p:txBody>
          <a:bodyPr anchor="ctr">
            <a:normAutofit/>
          </a:bodyPr>
          <a:lstStyle/>
          <a:p>
            <a:pPr eaLnBrk="1" hangingPunct="1">
              <a:defRPr/>
            </a:pPr>
            <a:r>
              <a:rPr lang="en-GB" sz="3200"/>
              <a:t>Corrective &amp; Preventative Action procedure</a:t>
            </a:r>
            <a:br>
              <a:rPr lang="en-GB" sz="3200"/>
            </a:br>
            <a:r>
              <a:rPr lang="en-GB" sz="3200"/>
              <a:t>(CAPA) </a:t>
            </a:r>
          </a:p>
        </p:txBody>
      </p:sp>
      <p:graphicFrame>
        <p:nvGraphicFramePr>
          <p:cNvPr id="120842" name="Rectangle 3">
            <a:extLst>
              <a:ext uri="{FF2B5EF4-FFF2-40B4-BE49-F238E27FC236}">
                <a16:creationId xmlns:a16="http://schemas.microsoft.com/office/drawing/2014/main" id="{041477BF-BCA7-00DB-94BE-981EE6AF9865}"/>
              </a:ext>
            </a:extLst>
          </p:cNvPr>
          <p:cNvGraphicFramePr>
            <a:graphicFrameLocks noGrp="1"/>
          </p:cNvGraphicFramePr>
          <p:nvPr>
            <p:ph idx="1"/>
            <p:extLst>
              <p:ext uri="{D42A27DB-BD31-4B8C-83A1-F6EECF244321}">
                <p14:modId xmlns:p14="http://schemas.microsoft.com/office/powerpoint/2010/main" val="2939710591"/>
              </p:ext>
            </p:extLst>
          </p:nvPr>
        </p:nvGraphicFramePr>
        <p:xfrm>
          <a:off x="3687414" y="944563"/>
          <a:ext cx="4971603"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7586" name="Footer Placeholder 4"/>
          <p:cNvSpPr>
            <a:spLocks noGrp="1"/>
          </p:cNvSpPr>
          <p:nvPr>
            <p:ph type="ftr" sz="quarter" idx="11"/>
          </p:nvPr>
        </p:nvSpPr>
        <p:spPr>
          <a:xfrm>
            <a:off x="3687415" y="6041362"/>
            <a:ext cx="4117643" cy="365125"/>
          </a:xfrm>
        </p:spPr>
        <p:txBody>
          <a:bodyPr>
            <a:normAutofit/>
          </a:bodyPr>
          <a:lstStyle/>
          <a:p>
            <a:pPr>
              <a:spcAft>
                <a:spcPts val="600"/>
              </a:spcAft>
            </a:pPr>
            <a:r>
              <a:rPr lang="en-GB">
                <a:solidFill>
                  <a:srgbClr val="FFFFFF"/>
                </a:solidFill>
              </a:rPr>
              <a:t>V35 C.Kavanagh / K.Sikand August 2023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116633"/>
            <a:ext cx="7773338" cy="648071"/>
          </a:xfrm>
        </p:spPr>
        <p:txBody>
          <a:bodyPr>
            <a:normAutofit/>
          </a:bodyPr>
          <a:lstStyle/>
          <a:p>
            <a:r>
              <a:rPr lang="en-GB" sz="2000" dirty="0"/>
              <a:t>CBE Commitment Statement</a:t>
            </a:r>
          </a:p>
        </p:txBody>
      </p:sp>
      <p:sp>
        <p:nvSpPr>
          <p:cNvPr id="3" name="Content Placeholder 2"/>
          <p:cNvSpPr>
            <a:spLocks noGrp="1"/>
          </p:cNvSpPr>
          <p:nvPr>
            <p:ph idx="1"/>
          </p:nvPr>
        </p:nvSpPr>
        <p:spPr>
          <a:xfrm>
            <a:off x="872067" y="620688"/>
            <a:ext cx="7408333" cy="6120679"/>
          </a:xfrm>
        </p:spPr>
        <p:txBody>
          <a:bodyPr>
            <a:noAutofit/>
          </a:bodyPr>
          <a:lstStyle/>
          <a:p>
            <a:pPr marL="64008" indent="0">
              <a:buNone/>
            </a:pPr>
            <a:r>
              <a:rPr lang="en-GB" sz="1100" b="1" dirty="0"/>
              <a:t>What we expect:</a:t>
            </a:r>
          </a:p>
          <a:p>
            <a:pPr lvl="0"/>
            <a:r>
              <a:rPr lang="en-GB" sz="1100" dirty="0">
                <a:solidFill>
                  <a:srgbClr val="FF0000"/>
                </a:solidFill>
              </a:rPr>
              <a:t>Help</a:t>
            </a:r>
            <a:r>
              <a:rPr lang="en-GB" sz="1100" dirty="0"/>
              <a:t> with receiving deliveries and putting them away.</a:t>
            </a:r>
          </a:p>
          <a:p>
            <a:pPr lvl="0"/>
            <a:r>
              <a:rPr lang="en-GB" sz="1100" dirty="0"/>
              <a:t>Answering the door/phone – pass on messages.</a:t>
            </a:r>
          </a:p>
          <a:p>
            <a:pPr lvl="0"/>
            <a:r>
              <a:rPr lang="en-GB" sz="1100" dirty="0">
                <a:solidFill>
                  <a:srgbClr val="FF0000"/>
                </a:solidFill>
              </a:rPr>
              <a:t>Communicate</a:t>
            </a:r>
            <a:r>
              <a:rPr lang="en-GB" sz="1100" dirty="0"/>
              <a:t> with each other if there is a problem.</a:t>
            </a:r>
          </a:p>
          <a:p>
            <a:pPr lvl="0"/>
            <a:r>
              <a:rPr lang="en-GB" sz="1100" dirty="0"/>
              <a:t>Be </a:t>
            </a:r>
            <a:r>
              <a:rPr lang="en-GB" sz="1100" dirty="0">
                <a:solidFill>
                  <a:srgbClr val="FF0000"/>
                </a:solidFill>
              </a:rPr>
              <a:t>collegiate</a:t>
            </a:r>
          </a:p>
          <a:p>
            <a:pPr lvl="0"/>
            <a:r>
              <a:rPr lang="en-GB" sz="1100" dirty="0"/>
              <a:t>Be considerate </a:t>
            </a:r>
          </a:p>
          <a:p>
            <a:pPr lvl="0"/>
            <a:r>
              <a:rPr lang="en-GB" sz="1100" dirty="0">
                <a:solidFill>
                  <a:srgbClr val="FF0000"/>
                </a:solidFill>
              </a:rPr>
              <a:t>Share</a:t>
            </a:r>
            <a:r>
              <a:rPr lang="en-GB" sz="1100" dirty="0"/>
              <a:t> equipment – How long will you be leaving it unattended?</a:t>
            </a:r>
          </a:p>
          <a:p>
            <a:pPr lvl="0"/>
            <a:r>
              <a:rPr lang="en-GB" sz="1100" dirty="0">
                <a:solidFill>
                  <a:srgbClr val="FF0000"/>
                </a:solidFill>
              </a:rPr>
              <a:t>Comply </a:t>
            </a:r>
            <a:r>
              <a:rPr lang="en-GB" sz="1100" dirty="0"/>
              <a:t>with policies and procedures</a:t>
            </a:r>
          </a:p>
          <a:p>
            <a:pPr lvl="0"/>
            <a:r>
              <a:rPr lang="en-GB" sz="1100" dirty="0"/>
              <a:t>Leave areas as you would expect to find them..</a:t>
            </a:r>
          </a:p>
          <a:p>
            <a:pPr lvl="0"/>
            <a:r>
              <a:rPr lang="en-GB" sz="1100" dirty="0"/>
              <a:t>Attend and </a:t>
            </a:r>
            <a:r>
              <a:rPr lang="en-GB" sz="1100" dirty="0">
                <a:solidFill>
                  <a:srgbClr val="FF0000"/>
                </a:solidFill>
              </a:rPr>
              <a:t>participate</a:t>
            </a:r>
            <a:r>
              <a:rPr lang="en-GB" sz="1100" dirty="0"/>
              <a:t> in Laboratory meetings</a:t>
            </a:r>
          </a:p>
          <a:p>
            <a:pPr lvl="0"/>
            <a:r>
              <a:rPr lang="en-GB" sz="1100" dirty="0"/>
              <a:t>Participate in  Laboratory Deep Cleans.</a:t>
            </a:r>
          </a:p>
          <a:p>
            <a:pPr lvl="0"/>
            <a:r>
              <a:rPr lang="en-GB" sz="1100" dirty="0"/>
              <a:t>Attend Mandatory Training</a:t>
            </a:r>
          </a:p>
          <a:p>
            <a:pPr lvl="0"/>
            <a:r>
              <a:rPr lang="en-GB" sz="1100" dirty="0">
                <a:solidFill>
                  <a:srgbClr val="FF0000"/>
                </a:solidFill>
              </a:rPr>
              <a:t>Be part of the team</a:t>
            </a:r>
            <a:r>
              <a:rPr lang="en-GB" sz="1100" dirty="0"/>
              <a:t>, keep regular hours in the office.</a:t>
            </a:r>
          </a:p>
          <a:p>
            <a:pPr lvl="0"/>
            <a:r>
              <a:rPr lang="en-GB" sz="1100" dirty="0"/>
              <a:t>Play an </a:t>
            </a:r>
            <a:r>
              <a:rPr lang="en-GB" sz="1100" dirty="0">
                <a:solidFill>
                  <a:srgbClr val="FF0000"/>
                </a:solidFill>
              </a:rPr>
              <a:t>equal</a:t>
            </a:r>
            <a:r>
              <a:rPr lang="en-GB" sz="1100" dirty="0"/>
              <a:t> part in the weekly lab duties</a:t>
            </a:r>
          </a:p>
          <a:p>
            <a:pPr lvl="0"/>
            <a:r>
              <a:rPr lang="en-GB" sz="1100" dirty="0"/>
              <a:t>Keep cell banking records up to date by filling in the </a:t>
            </a:r>
            <a:r>
              <a:rPr lang="en-GB" sz="1100" dirty="0" err="1"/>
              <a:t>cryostorage</a:t>
            </a:r>
            <a:r>
              <a:rPr lang="en-GB" sz="1100" dirty="0"/>
              <a:t> sheets and updating Pro-</a:t>
            </a:r>
            <a:r>
              <a:rPr lang="en-GB" sz="1100" dirty="0" err="1"/>
              <a:t>curro</a:t>
            </a:r>
            <a:endParaRPr lang="en-GB" sz="1100" dirty="0"/>
          </a:p>
          <a:p>
            <a:pPr lvl="0"/>
            <a:r>
              <a:rPr lang="en-GB" sz="1100" dirty="0"/>
              <a:t>Ensure Risk assessments, BRAs and COSHH forms are all completed and the Laboratory Management have a copy.</a:t>
            </a:r>
          </a:p>
          <a:p>
            <a:pPr lvl="0"/>
            <a:r>
              <a:rPr lang="en-GB" sz="1100" dirty="0"/>
              <a:t>Bring to the attention of Laboratory Management any concerns regarding health and safety in the laboratory areas.</a:t>
            </a:r>
          </a:p>
          <a:p>
            <a:r>
              <a:rPr lang="en-GB" sz="1100" dirty="0"/>
              <a:t>Report any cell culture contaminations, spills, breakages and accidents</a:t>
            </a:r>
          </a:p>
        </p:txBody>
      </p:sp>
      <p:sp>
        <p:nvSpPr>
          <p:cNvPr id="4" name="Footer Placeholder 3"/>
          <p:cNvSpPr>
            <a:spLocks noGrp="1"/>
          </p:cNvSpPr>
          <p:nvPr>
            <p:ph type="ftr" sz="quarter" idx="11"/>
          </p:nvPr>
        </p:nvSpPr>
        <p:spPr>
          <a:xfrm>
            <a:off x="193638" y="6250164"/>
            <a:ext cx="6106554" cy="365125"/>
          </a:xfrm>
        </p:spPr>
        <p:txBody>
          <a:bodyPr/>
          <a:lstStyle/>
          <a:p>
            <a:r>
              <a:rPr lang="en-GB"/>
              <a:t>V35 C.Kavanagh / K.Sikand August 2023               </a:t>
            </a:r>
            <a:endParaRPr lang="en-GB" dirty="0"/>
          </a:p>
        </p:txBody>
      </p:sp>
      <p:pic>
        <p:nvPicPr>
          <p:cNvPr id="6" name="Picture 2">
            <a:extLst>
              <a:ext uri="{FF2B5EF4-FFF2-40B4-BE49-F238E27FC236}">
                <a16:creationId xmlns:a16="http://schemas.microsoft.com/office/drawing/2014/main" id="{36652ADE-1D36-4A74-A659-AA1F859465A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764704"/>
            <a:ext cx="2866916" cy="1609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07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we don’t accept…</a:t>
            </a:r>
          </a:p>
        </p:txBody>
      </p:sp>
      <p:sp>
        <p:nvSpPr>
          <p:cNvPr id="3" name="Content Placeholder 2"/>
          <p:cNvSpPr>
            <a:spLocks noGrp="1"/>
          </p:cNvSpPr>
          <p:nvPr>
            <p:ph idx="1"/>
          </p:nvPr>
        </p:nvSpPr>
        <p:spPr>
          <a:xfrm>
            <a:off x="872067" y="1700808"/>
            <a:ext cx="7408333" cy="4425355"/>
          </a:xfrm>
        </p:spPr>
        <p:txBody>
          <a:bodyPr/>
          <a:lstStyle/>
          <a:p>
            <a:pPr marL="0" indent="0">
              <a:buNone/>
            </a:pPr>
            <a:endParaRPr lang="en-GB" dirty="0"/>
          </a:p>
          <a:p>
            <a:pPr marL="64008" indent="0">
              <a:buNone/>
            </a:pPr>
            <a:endParaRPr lang="en-GB" dirty="0"/>
          </a:p>
          <a:p>
            <a:pPr lvl="0"/>
            <a:r>
              <a:rPr lang="en-GB" dirty="0"/>
              <a:t>Non-compliance to health, safety and quality procedures.</a:t>
            </a:r>
          </a:p>
          <a:p>
            <a:pPr lvl="0"/>
            <a:r>
              <a:rPr lang="en-GB" dirty="0"/>
              <a:t>Lack of respect for the facility/equipment/other lab users.</a:t>
            </a:r>
          </a:p>
          <a:p>
            <a:endParaRPr lang="en-GB" dirty="0"/>
          </a:p>
        </p:txBody>
      </p:sp>
      <p:sp>
        <p:nvSpPr>
          <p:cNvPr id="4" name="Footer Placeholder 3"/>
          <p:cNvSpPr>
            <a:spLocks noGrp="1"/>
          </p:cNvSpPr>
          <p:nvPr>
            <p:ph type="ftr" sz="quarter" idx="11"/>
          </p:nvPr>
        </p:nvSpPr>
        <p:spPr>
          <a:xfrm>
            <a:off x="193638" y="6250164"/>
            <a:ext cx="7690730" cy="365125"/>
          </a:xfrm>
        </p:spPr>
        <p:txBody>
          <a:bodyPr/>
          <a:lstStyle/>
          <a:p>
            <a:r>
              <a:rPr lang="en-GB"/>
              <a:t>V35 C.Kavanagh / K.Sikand August 2023               </a:t>
            </a:r>
            <a:endParaRPr lang="en-GB" dirty="0"/>
          </a:p>
        </p:txBody>
      </p:sp>
    </p:spTree>
    <p:extLst>
      <p:ext uri="{BB962C8B-B14F-4D97-AF65-F5344CB8AC3E}">
        <p14:creationId xmlns:p14="http://schemas.microsoft.com/office/powerpoint/2010/main" val="270763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D4966-AAD4-19C3-377E-C7D837986995}"/>
              </a:ext>
            </a:extLst>
          </p:cNvPr>
          <p:cNvSpPr>
            <a:spLocks noGrp="1"/>
          </p:cNvSpPr>
          <p:nvPr>
            <p:ph type="title"/>
          </p:nvPr>
        </p:nvSpPr>
        <p:spPr/>
        <p:txBody>
          <a:bodyPr/>
          <a:lstStyle/>
          <a:p>
            <a:r>
              <a:rPr lang="en-GB" dirty="0"/>
              <a:t>Sustainability </a:t>
            </a:r>
          </a:p>
        </p:txBody>
      </p:sp>
      <p:sp>
        <p:nvSpPr>
          <p:cNvPr id="3" name="Content Placeholder 2">
            <a:extLst>
              <a:ext uri="{FF2B5EF4-FFF2-40B4-BE49-F238E27FC236}">
                <a16:creationId xmlns:a16="http://schemas.microsoft.com/office/drawing/2014/main" id="{57BDE900-0133-B68F-FACB-8A5C182E4801}"/>
              </a:ext>
            </a:extLst>
          </p:cNvPr>
          <p:cNvSpPr>
            <a:spLocks noGrp="1"/>
          </p:cNvSpPr>
          <p:nvPr>
            <p:ph idx="1"/>
          </p:nvPr>
        </p:nvSpPr>
        <p:spPr/>
        <p:txBody>
          <a:bodyPr/>
          <a:lstStyle/>
          <a:p>
            <a:r>
              <a:rPr lang="en-GB" dirty="0">
                <a:hlinkClick r:id="rId2"/>
              </a:rPr>
              <a:t>LEAF Labs | Sustainability | Loughborough University (lboro.ac.uk)</a:t>
            </a:r>
            <a:r>
              <a:rPr lang="en-GB" dirty="0"/>
              <a:t> – Trying to look at ways for labs to be more sustainable ( reduce plasticware, switch </a:t>
            </a:r>
            <a:r>
              <a:rPr lang="en-GB"/>
              <a:t>off equipment etc)</a:t>
            </a:r>
            <a:endParaRPr lang="en-GB" dirty="0"/>
          </a:p>
          <a:p>
            <a:r>
              <a:rPr lang="en-GB" dirty="0" err="1">
                <a:hlinkClick r:id="rId3"/>
              </a:rPr>
              <a:t>WARPit</a:t>
            </a:r>
            <a:r>
              <a:rPr lang="en-GB" dirty="0">
                <a:hlinkClick r:id="rId3"/>
              </a:rPr>
              <a:t> | Sustainability | Loughborough University (lboro.ac.uk)</a:t>
            </a:r>
            <a:r>
              <a:rPr lang="en-GB" dirty="0"/>
              <a:t> – Repurposing of items/equipment</a:t>
            </a:r>
          </a:p>
          <a:p>
            <a:r>
              <a:rPr lang="en-GB" dirty="0">
                <a:hlinkClick r:id="rId4"/>
              </a:rPr>
              <a:t>What you can do | Sustainability | Loughborough University (lboro.ac.uk)</a:t>
            </a:r>
            <a:endParaRPr lang="en-GB" dirty="0"/>
          </a:p>
        </p:txBody>
      </p:sp>
      <p:sp>
        <p:nvSpPr>
          <p:cNvPr id="4" name="Footer Placeholder 3">
            <a:extLst>
              <a:ext uri="{FF2B5EF4-FFF2-40B4-BE49-F238E27FC236}">
                <a16:creationId xmlns:a16="http://schemas.microsoft.com/office/drawing/2014/main" id="{77AA8B30-260C-B85B-E7E5-614087BAD050}"/>
              </a:ext>
            </a:extLst>
          </p:cNvPr>
          <p:cNvSpPr>
            <a:spLocks noGrp="1"/>
          </p:cNvSpPr>
          <p:nvPr>
            <p:ph type="ftr" sz="quarter" idx="11"/>
          </p:nvPr>
        </p:nvSpPr>
        <p:spPr/>
        <p:txBody>
          <a:bodyPr/>
          <a:lstStyle/>
          <a:p>
            <a:pPr>
              <a:defRPr/>
            </a:pPr>
            <a:r>
              <a:rPr lang="en-GB"/>
              <a:t>V35 C.Kavanagh / K.Sikand August 2023               </a:t>
            </a:r>
            <a:endParaRPr lang="en-GB" dirty="0"/>
          </a:p>
        </p:txBody>
      </p:sp>
    </p:spTree>
    <p:extLst>
      <p:ext uri="{BB962C8B-B14F-4D97-AF65-F5344CB8AC3E}">
        <p14:creationId xmlns:p14="http://schemas.microsoft.com/office/powerpoint/2010/main" val="406013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a:xfrm>
            <a:off x="536575" y="320675"/>
            <a:ext cx="8066088" cy="941388"/>
          </a:xfrm>
        </p:spPr>
        <p:txBody>
          <a:bodyPr/>
          <a:lstStyle/>
          <a:p>
            <a:pPr eaLnBrk="1" hangingPunct="1">
              <a:defRPr/>
            </a:pPr>
            <a:r>
              <a:rPr lang="en-GB" dirty="0"/>
              <a:t>Finally….</a:t>
            </a:r>
          </a:p>
        </p:txBody>
      </p:sp>
      <p:sp>
        <p:nvSpPr>
          <p:cNvPr id="53251" name="Rectangle 3"/>
          <p:cNvSpPr>
            <a:spLocks noGrp="1" noRot="1" noChangeArrowheads="1"/>
          </p:cNvSpPr>
          <p:nvPr>
            <p:ph idx="1"/>
          </p:nvPr>
        </p:nvSpPr>
        <p:spPr>
          <a:xfrm>
            <a:off x="534988" y="1704975"/>
            <a:ext cx="8067675" cy="4076700"/>
          </a:xfrm>
        </p:spPr>
        <p:txBody>
          <a:bodyPr>
            <a:normAutofit fontScale="92500" lnSpcReduction="20000"/>
          </a:bodyPr>
          <a:lstStyle/>
          <a:p>
            <a:pPr lvl="1">
              <a:lnSpc>
                <a:spcPct val="80000"/>
              </a:lnSpc>
              <a:defRPr/>
            </a:pPr>
            <a:r>
              <a:rPr lang="en-GB" dirty="0"/>
              <a:t>Observe those parts of the University Health and Safety Policy that are relevant to your own work as well as observing any additional local rules and Regulations on health and safety published at CBE level.</a:t>
            </a:r>
          </a:p>
          <a:p>
            <a:pPr lvl="1" eaLnBrk="1" hangingPunct="1">
              <a:lnSpc>
                <a:spcPct val="80000"/>
              </a:lnSpc>
              <a:defRPr/>
            </a:pPr>
            <a:endParaRPr lang="en-GB" dirty="0"/>
          </a:p>
          <a:p>
            <a:pPr lvl="1" eaLnBrk="1" hangingPunct="1">
              <a:lnSpc>
                <a:spcPct val="80000"/>
              </a:lnSpc>
              <a:defRPr/>
            </a:pPr>
            <a:r>
              <a:rPr lang="en-GB" dirty="0"/>
              <a:t>Read labels carefully.</a:t>
            </a:r>
          </a:p>
          <a:p>
            <a:pPr lvl="1" eaLnBrk="1" hangingPunct="1">
              <a:lnSpc>
                <a:spcPct val="80000"/>
              </a:lnSpc>
              <a:defRPr/>
            </a:pPr>
            <a:r>
              <a:rPr lang="en-GB" dirty="0"/>
              <a:t>Wear PPE provided for your safety. Use safety glasses or face shields when working with hazardous materials and/or equipment. </a:t>
            </a:r>
          </a:p>
          <a:p>
            <a:pPr lvl="1" eaLnBrk="1" hangingPunct="1">
              <a:lnSpc>
                <a:spcPct val="80000"/>
              </a:lnSpc>
              <a:defRPr/>
            </a:pPr>
            <a:r>
              <a:rPr lang="en-GB" dirty="0"/>
              <a:t>If leaving a lab unattended, ensure all bottles are capped and work area is tidy. </a:t>
            </a:r>
            <a:endParaRPr lang="en-GB" dirty="0">
              <a:effectLst/>
            </a:endParaRPr>
          </a:p>
          <a:p>
            <a:pPr lvl="1" eaLnBrk="1" hangingPunct="1">
              <a:lnSpc>
                <a:spcPct val="80000"/>
              </a:lnSpc>
              <a:defRPr/>
            </a:pPr>
            <a:r>
              <a:rPr lang="en-GB" dirty="0"/>
              <a:t>ask if you are unsure.</a:t>
            </a:r>
          </a:p>
          <a:p>
            <a:pPr lvl="1" eaLnBrk="1" hangingPunct="1">
              <a:lnSpc>
                <a:spcPct val="80000"/>
              </a:lnSpc>
              <a:defRPr/>
            </a:pPr>
            <a:r>
              <a:rPr lang="en-GB" dirty="0"/>
              <a:t>report any concerns. </a:t>
            </a:r>
          </a:p>
          <a:p>
            <a:pPr lvl="1" eaLnBrk="1" hangingPunct="1">
              <a:lnSpc>
                <a:spcPct val="80000"/>
              </a:lnSpc>
              <a:defRPr/>
            </a:pPr>
            <a:r>
              <a:rPr lang="en-GB" dirty="0"/>
              <a:t>know emergency response procedures &amp; what to do if you have an accident.</a:t>
            </a:r>
          </a:p>
          <a:p>
            <a:pPr>
              <a:lnSpc>
                <a:spcPct val="80000"/>
              </a:lnSpc>
            </a:pPr>
            <a:r>
              <a:rPr lang="en-GB" sz="2200" dirty="0"/>
              <a:t>      Be familiar with your   Risk Assessments </a:t>
            </a:r>
          </a:p>
          <a:p>
            <a:pPr>
              <a:lnSpc>
                <a:spcPct val="80000"/>
              </a:lnSpc>
            </a:pPr>
            <a:r>
              <a:rPr lang="en-GB" sz="2200" dirty="0"/>
              <a:t>Closely follow instructions provided for use of equipment, use it only for the purpose it was intended and </a:t>
            </a:r>
            <a:r>
              <a:rPr lang="en-GB" sz="2200" b="1" u="sng" dirty="0"/>
              <a:t>never</a:t>
            </a:r>
            <a:r>
              <a:rPr lang="en-GB" sz="2200" dirty="0"/>
              <a:t> tamper with or over-ride any safety related devices. </a:t>
            </a:r>
          </a:p>
          <a:p>
            <a:pPr eaLnBrk="1" hangingPunct="1">
              <a:lnSpc>
                <a:spcPct val="80000"/>
              </a:lnSpc>
              <a:defRPr/>
            </a:pPr>
            <a:endParaRPr lang="en-GB" sz="2400" b="1" dirty="0">
              <a:effectLst/>
            </a:endParaRPr>
          </a:p>
          <a:p>
            <a:pPr>
              <a:lnSpc>
                <a:spcPct val="80000"/>
              </a:lnSpc>
              <a:spcBef>
                <a:spcPct val="0"/>
              </a:spcBef>
              <a:buClrTx/>
              <a:buSzTx/>
              <a:buFontTx/>
              <a:buNone/>
              <a:defRPr/>
            </a:pPr>
            <a:endParaRPr lang="en-GB" sz="2400" dirty="0"/>
          </a:p>
          <a:p>
            <a:pPr lvl="1" eaLnBrk="1" hangingPunct="1">
              <a:lnSpc>
                <a:spcPct val="80000"/>
              </a:lnSpc>
              <a:defRPr/>
            </a:pPr>
            <a:endParaRPr lang="en-GB" sz="2000" dirty="0"/>
          </a:p>
          <a:p>
            <a:pPr lvl="1" eaLnBrk="1" hangingPunct="1">
              <a:lnSpc>
                <a:spcPct val="80000"/>
              </a:lnSpc>
              <a:defRPr/>
            </a:pPr>
            <a:endParaRPr lang="en-GB" sz="2000" dirty="0"/>
          </a:p>
        </p:txBody>
      </p:sp>
      <p:sp>
        <p:nvSpPr>
          <p:cNvPr id="68610" name="Footer Placeholder 4"/>
          <p:cNvSpPr>
            <a:spLocks noGrp="1"/>
          </p:cNvSpPr>
          <p:nvPr>
            <p:ph type="ftr" sz="quarter" idx="11"/>
          </p:nvPr>
        </p:nvSpPr>
        <p:spPr>
          <a:xfrm>
            <a:off x="193638" y="6250164"/>
            <a:ext cx="7546714" cy="365125"/>
          </a:xfrm>
          <a:noFill/>
        </p:spPr>
        <p:txBody>
          <a:bodyPr/>
          <a:lstStyle/>
          <a:p>
            <a:r>
              <a:rPr lang="en-GB"/>
              <a:t>V35 C.Kavanagh / K.Sikand August 2023               </a:t>
            </a:r>
            <a:endParaRPr lang="en-GB" dirty="0"/>
          </a:p>
        </p:txBody>
      </p:sp>
      <p:pic>
        <p:nvPicPr>
          <p:cNvPr id="1026" name="Picture 2" descr="C:\Users\mmclt2\AppData\Local\Microsoft\Windows\Temporary Internet Files\Content.IE5\DQIMKBVJ\MC9000787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3" y="260648"/>
            <a:ext cx="3240360" cy="13681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04856" cy="1154298"/>
          </a:xfrm>
        </p:spPr>
        <p:txBody>
          <a:bodyPr>
            <a:normAutofit/>
          </a:bodyPr>
          <a:lstStyle/>
          <a:p>
            <a:r>
              <a:rPr lang="en-GB" dirty="0"/>
              <a:t>Human Tissue Authority </a:t>
            </a:r>
            <a:br>
              <a:rPr lang="en-GB" dirty="0"/>
            </a:br>
            <a:r>
              <a:rPr lang="en-GB" sz="2800" dirty="0"/>
              <a:t>What do I need to do?</a:t>
            </a:r>
            <a:endParaRPr lang="en-US" sz="2800"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 </a:t>
            </a:r>
            <a:endParaRPr lang="en-GB" sz="1600" dirty="0"/>
          </a:p>
          <a:p>
            <a:pPr>
              <a:buFont typeface="Arial" panose="020B0604020202020204" pitchFamily="34" charset="0"/>
              <a:buChar char="•"/>
            </a:pPr>
            <a:endParaRPr lang="en-US" sz="1600" dirty="0"/>
          </a:p>
        </p:txBody>
      </p:sp>
      <p:sp>
        <p:nvSpPr>
          <p:cNvPr id="4" name="Footer Placeholder 3"/>
          <p:cNvSpPr>
            <a:spLocks noGrp="1"/>
          </p:cNvSpPr>
          <p:nvPr>
            <p:ph type="ftr" sz="quarter" idx="11"/>
          </p:nvPr>
        </p:nvSpPr>
        <p:spPr>
          <a:xfrm>
            <a:off x="193638" y="6250164"/>
            <a:ext cx="7546714" cy="365125"/>
          </a:xfrm>
        </p:spPr>
        <p:txBody>
          <a:bodyPr/>
          <a:lstStyle/>
          <a:p>
            <a:r>
              <a:rPr lang="en-GB"/>
              <a:t>V35 C.Kavanagh / K.Sikand August 2023               </a:t>
            </a:r>
            <a:endParaRPr lang="en-GB" dirty="0"/>
          </a:p>
        </p:txBody>
      </p:sp>
      <p:sp>
        <p:nvSpPr>
          <p:cNvPr id="5" name="Rectangle 4"/>
          <p:cNvSpPr/>
          <p:nvPr/>
        </p:nvSpPr>
        <p:spPr>
          <a:xfrm>
            <a:off x="395536" y="1988841"/>
            <a:ext cx="7704856" cy="6186309"/>
          </a:xfrm>
          <a:prstGeom prst="rect">
            <a:avLst/>
          </a:prstGeom>
        </p:spPr>
        <p:txBody>
          <a:bodyPr wrap="square">
            <a:spAutoFit/>
          </a:bodyPr>
          <a:lstStyle/>
          <a:p>
            <a:pPr marL="285750" indent="-285750">
              <a:buFont typeface="Arial" panose="020B0604020202020204" pitchFamily="34" charset="0"/>
              <a:buChar char="•"/>
            </a:pPr>
            <a:r>
              <a:rPr lang="en-US" dirty="0"/>
              <a:t>If your work is classed as HTA Relevant you need to have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Separate HTA training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Material Transfer Agreements (MTA)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Tracking, recording of samples from arrival to disposal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Completion of forms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Storage Segregation of HTA material in designated areas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Keeping documentation/consignment records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GB" dirty="0"/>
              <a:t>Do not touch/move HTA relevant material that is not your own.</a:t>
            </a:r>
          </a:p>
          <a:p>
            <a:pPr marL="285750" indent="-285750">
              <a:buFont typeface="Arial" panose="020B0604020202020204" pitchFamily="34" charset="0"/>
              <a:buChar char="•"/>
            </a:pP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a:p>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6306" name="Rectangle 2"/>
          <p:cNvSpPr>
            <a:spLocks noGrp="1" noRot="1" noChangeArrowheads="1"/>
          </p:cNvSpPr>
          <p:nvPr>
            <p:ph type="title"/>
          </p:nvPr>
        </p:nvSpPr>
        <p:spPr>
          <a:xfrm>
            <a:off x="489360" y="1382486"/>
            <a:ext cx="2660686" cy="4093028"/>
          </a:xfrm>
        </p:spPr>
        <p:txBody>
          <a:bodyPr anchor="ctr">
            <a:normAutofit/>
          </a:bodyPr>
          <a:lstStyle/>
          <a:p>
            <a:pPr eaLnBrk="1" hangingPunct="1">
              <a:defRPr/>
            </a:pPr>
            <a:r>
              <a:rPr lang="en-GB" sz="3800"/>
              <a:t>You can find out more from….</a:t>
            </a:r>
          </a:p>
        </p:txBody>
      </p:sp>
      <p:graphicFrame>
        <p:nvGraphicFramePr>
          <p:cNvPr id="226309" name="Rectangle 3">
            <a:extLst>
              <a:ext uri="{FF2B5EF4-FFF2-40B4-BE49-F238E27FC236}">
                <a16:creationId xmlns:a16="http://schemas.microsoft.com/office/drawing/2014/main" id="{E5A0F3EA-F47D-F7F2-CEB3-A9BCB43FD40A}"/>
              </a:ext>
            </a:extLst>
          </p:cNvPr>
          <p:cNvGraphicFramePr>
            <a:graphicFrameLocks noGrp="1"/>
          </p:cNvGraphicFramePr>
          <p:nvPr>
            <p:ph idx="1"/>
            <p:extLst>
              <p:ext uri="{D42A27DB-BD31-4B8C-83A1-F6EECF244321}">
                <p14:modId xmlns:p14="http://schemas.microsoft.com/office/powerpoint/2010/main" val="1892472273"/>
              </p:ext>
            </p:extLst>
          </p:nvPr>
        </p:nvGraphicFramePr>
        <p:xfrm>
          <a:off x="3687414" y="944563"/>
          <a:ext cx="4971603"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9634" name="Footer Placeholder 4"/>
          <p:cNvSpPr>
            <a:spLocks noGrp="1"/>
          </p:cNvSpPr>
          <p:nvPr>
            <p:ph type="ftr" sz="quarter" idx="11"/>
          </p:nvPr>
        </p:nvSpPr>
        <p:spPr>
          <a:xfrm>
            <a:off x="3687415" y="6041362"/>
            <a:ext cx="4117643" cy="365125"/>
          </a:xfrm>
        </p:spPr>
        <p:txBody>
          <a:bodyPr>
            <a:normAutofit/>
          </a:bodyPr>
          <a:lstStyle/>
          <a:p>
            <a:pPr>
              <a:spcAft>
                <a:spcPts val="600"/>
              </a:spcAft>
            </a:pPr>
            <a:r>
              <a:rPr lang="en-GB">
                <a:solidFill>
                  <a:srgbClr val="FFFFFF"/>
                </a:solidFill>
              </a:rPr>
              <a:t>V35 C.Kavanagh / K.Sikand August 2023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A6C90-1613-AC6A-6AA6-678AF42FFE11}"/>
              </a:ext>
            </a:extLst>
          </p:cNvPr>
          <p:cNvSpPr>
            <a:spLocks noGrp="1"/>
          </p:cNvSpPr>
          <p:nvPr>
            <p:ph type="title"/>
          </p:nvPr>
        </p:nvSpPr>
        <p:spPr>
          <a:xfrm>
            <a:off x="609599" y="609600"/>
            <a:ext cx="6347713" cy="731168"/>
          </a:xfrm>
        </p:spPr>
        <p:txBody>
          <a:bodyPr>
            <a:normAutofit/>
          </a:bodyPr>
          <a:lstStyle/>
          <a:p>
            <a:r>
              <a:rPr lang="en-GB" dirty="0"/>
              <a:t>Ethics </a:t>
            </a:r>
          </a:p>
        </p:txBody>
      </p:sp>
      <p:sp>
        <p:nvSpPr>
          <p:cNvPr id="3" name="Content Placeholder 2">
            <a:extLst>
              <a:ext uri="{FF2B5EF4-FFF2-40B4-BE49-F238E27FC236}">
                <a16:creationId xmlns:a16="http://schemas.microsoft.com/office/drawing/2014/main" id="{355C105F-0485-5726-F0C6-167E5A869D03}"/>
              </a:ext>
            </a:extLst>
          </p:cNvPr>
          <p:cNvSpPr>
            <a:spLocks noGrp="1"/>
          </p:cNvSpPr>
          <p:nvPr>
            <p:ph idx="1"/>
          </p:nvPr>
        </p:nvSpPr>
        <p:spPr>
          <a:xfrm>
            <a:off x="609599" y="1340768"/>
            <a:ext cx="6347714" cy="4700595"/>
          </a:xfrm>
        </p:spPr>
        <p:txBody>
          <a:bodyPr>
            <a:normAutofit fontScale="62500" lnSpcReduction="20000"/>
          </a:bodyPr>
          <a:lstStyle/>
          <a:p>
            <a:pPr algn="l"/>
            <a:r>
              <a:rPr lang="en-GB" b="1" i="0" dirty="0">
                <a:solidFill>
                  <a:srgbClr val="003399"/>
                </a:solidFill>
                <a:effectLst/>
                <a:latin typeface="-apple-system"/>
              </a:rPr>
              <a:t>Ethics - What are they &amp; why do we need them?</a:t>
            </a:r>
            <a:endParaRPr lang="en-GB" b="0" i="0" dirty="0">
              <a:solidFill>
                <a:srgbClr val="003399"/>
              </a:solidFill>
              <a:effectLst/>
              <a:latin typeface="-apple-system"/>
            </a:endParaRPr>
          </a:p>
          <a:p>
            <a:pPr algn="l"/>
            <a:r>
              <a:rPr lang="en-GB" b="0" i="0" dirty="0">
                <a:solidFill>
                  <a:srgbClr val="003399"/>
                </a:solidFill>
                <a:effectLst/>
                <a:latin typeface="-apple-system"/>
              </a:rPr>
              <a:t>•Ethics are the moral principles that govern a person's behaviour, or how an activity is conducted. Ethics in research determine the standards that you work to and your code of conduct whilst carrying out your research work.</a:t>
            </a:r>
          </a:p>
          <a:p>
            <a:pPr algn="l"/>
            <a:r>
              <a:rPr lang="en-GB" b="0" i="0" dirty="0">
                <a:solidFill>
                  <a:srgbClr val="003399"/>
                </a:solidFill>
                <a:effectLst/>
                <a:latin typeface="-apple-system"/>
              </a:rPr>
              <a:t>–Legal responsibility to ensure that ethical review has been carried out.</a:t>
            </a:r>
          </a:p>
          <a:p>
            <a:pPr algn="l"/>
            <a:r>
              <a:rPr lang="en-GB" b="0" i="0" dirty="0">
                <a:solidFill>
                  <a:srgbClr val="003399"/>
                </a:solidFill>
                <a:effectLst/>
                <a:latin typeface="-apple-system"/>
              </a:rPr>
              <a:t>•Adherence to any research licences.</a:t>
            </a:r>
          </a:p>
          <a:p>
            <a:pPr algn="l"/>
            <a:r>
              <a:rPr lang="en-GB" b="0" i="0" dirty="0">
                <a:solidFill>
                  <a:srgbClr val="003399"/>
                </a:solidFill>
                <a:effectLst/>
                <a:latin typeface="-apple-system"/>
              </a:rPr>
              <a:t>•Evidence adherence to Health and Safety Law and any associated legislation.</a:t>
            </a:r>
          </a:p>
          <a:p>
            <a:pPr algn="l"/>
            <a:r>
              <a:rPr lang="en-GB" b="0" i="0" dirty="0">
                <a:solidFill>
                  <a:srgbClr val="003399"/>
                </a:solidFill>
                <a:effectLst/>
                <a:latin typeface="-apple-system"/>
              </a:rPr>
              <a:t>•Doing things to people without their consent (even if it is in the name of science) could be classed as an assault under common law.</a:t>
            </a:r>
          </a:p>
          <a:p>
            <a:pPr algn="l"/>
            <a:r>
              <a:rPr lang="en-GB" b="0" i="0" dirty="0">
                <a:solidFill>
                  <a:srgbClr val="003399"/>
                </a:solidFill>
                <a:effectLst/>
                <a:latin typeface="-apple-system"/>
              </a:rPr>
              <a:t>•Insurance.</a:t>
            </a:r>
          </a:p>
          <a:p>
            <a:pPr algn="l"/>
            <a:r>
              <a:rPr lang="en-GB" b="0" i="0" dirty="0">
                <a:solidFill>
                  <a:srgbClr val="003399"/>
                </a:solidFill>
                <a:effectLst/>
                <a:latin typeface="-apple-system"/>
              </a:rPr>
              <a:t>•Research institutions will not allow research on human participants to take place unless it has undergone ethical review.</a:t>
            </a:r>
          </a:p>
          <a:p>
            <a:pPr algn="l"/>
            <a:r>
              <a:rPr lang="en-GB" b="0" i="0" dirty="0">
                <a:solidFill>
                  <a:srgbClr val="003399"/>
                </a:solidFill>
                <a:effectLst/>
                <a:latin typeface="-apple-system"/>
              </a:rPr>
              <a:t>–Publishing houses will not publish work with human participants that has not undergone ethical review.</a:t>
            </a:r>
          </a:p>
          <a:p>
            <a:endParaRPr lang="en-GB" dirty="0"/>
          </a:p>
        </p:txBody>
      </p:sp>
      <p:sp>
        <p:nvSpPr>
          <p:cNvPr id="4" name="Footer Placeholder 3">
            <a:extLst>
              <a:ext uri="{FF2B5EF4-FFF2-40B4-BE49-F238E27FC236}">
                <a16:creationId xmlns:a16="http://schemas.microsoft.com/office/drawing/2014/main" id="{3E6D322C-A063-5C89-0F1E-FE27AB37439A}"/>
              </a:ext>
            </a:extLst>
          </p:cNvPr>
          <p:cNvSpPr>
            <a:spLocks noGrp="1"/>
          </p:cNvSpPr>
          <p:nvPr>
            <p:ph type="ftr" sz="quarter" idx="11"/>
          </p:nvPr>
        </p:nvSpPr>
        <p:spPr/>
        <p:txBody>
          <a:bodyPr/>
          <a:lstStyle/>
          <a:p>
            <a:pPr>
              <a:defRPr/>
            </a:pPr>
            <a:r>
              <a:rPr lang="en-GB"/>
              <a:t>V35 C.Kavanagh / K.Sikand August 2023               </a:t>
            </a:r>
            <a:endParaRPr lang="en-GB" dirty="0"/>
          </a:p>
        </p:txBody>
      </p:sp>
    </p:spTree>
    <p:extLst>
      <p:ext uri="{BB962C8B-B14F-4D97-AF65-F5344CB8AC3E}">
        <p14:creationId xmlns:p14="http://schemas.microsoft.com/office/powerpoint/2010/main" val="3906964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09DAB-E1DD-ED45-C94A-653E56A1DA84}"/>
              </a:ext>
            </a:extLst>
          </p:cNvPr>
          <p:cNvSpPr>
            <a:spLocks noGrp="1"/>
          </p:cNvSpPr>
          <p:nvPr>
            <p:ph type="title"/>
          </p:nvPr>
        </p:nvSpPr>
        <p:spPr>
          <a:xfrm>
            <a:off x="609599" y="609600"/>
            <a:ext cx="6347713" cy="731168"/>
          </a:xfrm>
        </p:spPr>
        <p:txBody>
          <a:bodyPr>
            <a:normAutofit/>
          </a:bodyPr>
          <a:lstStyle/>
          <a:p>
            <a:r>
              <a:rPr lang="en-GB" dirty="0"/>
              <a:t>Ethics, HTA &amp; MTA </a:t>
            </a:r>
          </a:p>
        </p:txBody>
      </p:sp>
      <p:sp>
        <p:nvSpPr>
          <p:cNvPr id="3" name="Content Placeholder 2">
            <a:extLst>
              <a:ext uri="{FF2B5EF4-FFF2-40B4-BE49-F238E27FC236}">
                <a16:creationId xmlns:a16="http://schemas.microsoft.com/office/drawing/2014/main" id="{BCEF6A94-0C63-E9F0-A32D-8F2EB29B16F3}"/>
              </a:ext>
            </a:extLst>
          </p:cNvPr>
          <p:cNvSpPr>
            <a:spLocks noGrp="1"/>
          </p:cNvSpPr>
          <p:nvPr>
            <p:ph idx="1"/>
          </p:nvPr>
        </p:nvSpPr>
        <p:spPr>
          <a:xfrm>
            <a:off x="609598" y="1340768"/>
            <a:ext cx="6626697" cy="4907632"/>
          </a:xfrm>
        </p:spPr>
        <p:txBody>
          <a:bodyPr>
            <a:normAutofit fontScale="47500" lnSpcReduction="20000"/>
          </a:bodyPr>
          <a:lstStyle/>
          <a:p>
            <a:pPr algn="l"/>
            <a:r>
              <a:rPr lang="en-GB" b="1" i="0" dirty="0">
                <a:solidFill>
                  <a:srgbClr val="003399"/>
                </a:solidFill>
                <a:effectLst/>
                <a:latin typeface="-apple-system"/>
              </a:rPr>
              <a:t>Ethics</a:t>
            </a:r>
            <a:r>
              <a:rPr lang="en-GB" b="0" i="0" dirty="0">
                <a:solidFill>
                  <a:srgbClr val="003399"/>
                </a:solidFill>
                <a:effectLst/>
                <a:latin typeface="-apple-system"/>
              </a:rPr>
              <a:t>: ALL projects should have an ethics checklist or quick test completed as a minimum but you may need to complete a full application depending on the nature of your work (e.g. working with a cell line or blood that has been commercially sourced is likely to be a checklist as not working with human participants but you still need to complete this check). Do also remember to do a new checklist or update if your project changes over the course of e.g. your PhD.  The checklist and info about the application can be found here:</a:t>
            </a:r>
            <a:r>
              <a:rPr lang="en-GB" b="0" i="0" dirty="0">
                <a:effectLst/>
                <a:latin typeface="-apple-system"/>
              </a:rPr>
              <a:t> </a:t>
            </a:r>
            <a:r>
              <a:rPr lang="en-GB" b="0" i="0" u="none" strike="noStrike" dirty="0">
                <a:effectLst/>
                <a:latin typeface="-apple-system"/>
                <a:hlinkClick r:id="rId2">
                  <a:extLst>
                    <a:ext uri="{A12FA001-AC4F-418D-AE19-62706E023703}">
                      <ahyp:hlinkClr xmlns:ahyp="http://schemas.microsoft.com/office/drawing/2018/hyperlinkcolor" val="tx"/>
                    </a:ext>
                  </a:extLst>
                </a:hlinkClick>
              </a:rPr>
              <a:t>https://www.lboro.ac.uk/internal/research-ethics-integrity/research-ethics/project-need-ethical-review/</a:t>
            </a:r>
            <a:r>
              <a:rPr lang="en-GB" b="0" i="0" dirty="0">
                <a:effectLst/>
                <a:latin typeface="-apple-system"/>
              </a:rPr>
              <a:t>. </a:t>
            </a:r>
            <a:r>
              <a:rPr lang="en-GB" b="0" i="0" dirty="0">
                <a:solidFill>
                  <a:srgbClr val="003399"/>
                </a:solidFill>
                <a:effectLst/>
                <a:latin typeface="-apple-system"/>
              </a:rPr>
              <a:t>The pink box on the right hand side will also take you to an FAQ style section “ethical review” on what to do if working with e.g. military applications or animal tissues.</a:t>
            </a:r>
          </a:p>
          <a:p>
            <a:pPr algn="l"/>
            <a:r>
              <a:rPr lang="en-GB" b="0" i="0" dirty="0">
                <a:solidFill>
                  <a:srgbClr val="003399"/>
                </a:solidFill>
                <a:effectLst/>
                <a:latin typeface="-apple-system"/>
              </a:rPr>
              <a:t> </a:t>
            </a:r>
          </a:p>
          <a:p>
            <a:pPr algn="l"/>
            <a:r>
              <a:rPr lang="en-GB" b="1" i="0" dirty="0">
                <a:solidFill>
                  <a:srgbClr val="003399"/>
                </a:solidFill>
                <a:effectLst/>
                <a:latin typeface="-apple-system"/>
              </a:rPr>
              <a:t>HTA</a:t>
            </a:r>
            <a:r>
              <a:rPr lang="en-GB" b="0" i="0" dirty="0">
                <a:solidFill>
                  <a:srgbClr val="003399"/>
                </a:solidFill>
                <a:effectLst/>
                <a:latin typeface="-apple-system"/>
              </a:rPr>
              <a:t>: remember to speak to your Departmental Quality Manager, Carolyn, or persons designate, Rob if you have any questions about whether the material you are working with is or isn’t HTA relevant. If you are working with HTA relevant material you should already have completed your University HTA training </a:t>
            </a:r>
            <a:r>
              <a:rPr lang="en-GB" dirty="0">
                <a:solidFill>
                  <a:srgbClr val="003399"/>
                </a:solidFill>
                <a:latin typeface="-apple-system"/>
              </a:rPr>
              <a:t>&amp; </a:t>
            </a:r>
            <a:r>
              <a:rPr lang="en-GB" b="0" i="0" dirty="0">
                <a:solidFill>
                  <a:srgbClr val="003399"/>
                </a:solidFill>
                <a:effectLst/>
                <a:latin typeface="-apple-system"/>
              </a:rPr>
              <a:t> local training from Carolyn but if you need a refresher on e.g. </a:t>
            </a:r>
            <a:r>
              <a:rPr lang="en-GB" b="0" i="0" dirty="0" err="1">
                <a:solidFill>
                  <a:srgbClr val="003399"/>
                </a:solidFill>
                <a:effectLst/>
                <a:latin typeface="-apple-system"/>
              </a:rPr>
              <a:t>Procuro</a:t>
            </a:r>
            <a:r>
              <a:rPr lang="en-GB" b="0" i="0" dirty="0">
                <a:solidFill>
                  <a:srgbClr val="003399"/>
                </a:solidFill>
                <a:effectLst/>
                <a:latin typeface="-apple-system"/>
              </a:rPr>
              <a:t>, please don’t hesitate to reach out.  Compliance with our licence is incredibly important and we need everyone to do their bit – so logging material into and out of </a:t>
            </a:r>
            <a:r>
              <a:rPr lang="en-GB" b="0" i="0" dirty="0" err="1">
                <a:solidFill>
                  <a:srgbClr val="003399"/>
                </a:solidFill>
                <a:effectLst/>
                <a:latin typeface="-apple-system"/>
              </a:rPr>
              <a:t>Procuro</a:t>
            </a:r>
            <a:r>
              <a:rPr lang="en-GB" b="0" i="0" dirty="0">
                <a:solidFill>
                  <a:srgbClr val="003399"/>
                </a:solidFill>
                <a:effectLst/>
                <a:latin typeface="-apple-system"/>
              </a:rPr>
              <a:t>, completing paperwork and so forth.</a:t>
            </a:r>
          </a:p>
          <a:p>
            <a:pPr algn="l"/>
            <a:r>
              <a:rPr lang="en-GB" b="0" i="0" dirty="0">
                <a:solidFill>
                  <a:srgbClr val="003399"/>
                </a:solidFill>
                <a:effectLst/>
                <a:latin typeface="-apple-system"/>
              </a:rPr>
              <a:t> </a:t>
            </a:r>
          </a:p>
          <a:p>
            <a:pPr algn="l"/>
            <a:r>
              <a:rPr lang="en-GB" b="1" i="0" dirty="0">
                <a:solidFill>
                  <a:srgbClr val="003399"/>
                </a:solidFill>
                <a:effectLst/>
                <a:latin typeface="-apple-system"/>
              </a:rPr>
              <a:t>MTAs</a:t>
            </a:r>
            <a:r>
              <a:rPr lang="en-GB" b="0" i="0" dirty="0">
                <a:solidFill>
                  <a:srgbClr val="003399"/>
                </a:solidFill>
                <a:effectLst/>
                <a:latin typeface="-apple-system"/>
              </a:rPr>
              <a:t>: If you are bringing ANY material into or out of the CBE from another Institution (UK or globally) or industrial partner, whether it is a biologic, chemical, HTA or non HTA, an MTA must be in place.  See here for details of the forms (</a:t>
            </a:r>
            <a:r>
              <a:rPr lang="en-GB" b="0" i="0" u="none" strike="noStrike" dirty="0">
                <a:effectLst/>
                <a:latin typeface="-apple-system"/>
                <a:hlinkClick r:id="rId3">
                  <a:extLst>
                    <a:ext uri="{A12FA001-AC4F-418D-AE19-62706E023703}">
                      <ahyp:hlinkClr xmlns:ahyp="http://schemas.microsoft.com/office/drawing/2018/hyperlinkcolor" val="tx"/>
                    </a:ext>
                  </a:extLst>
                </a:hlinkClick>
              </a:rPr>
              <a:t>https://www.lboro.ac.uk/research/support/collaboration/</a:t>
            </a:r>
            <a:r>
              <a:rPr lang="en-GB" b="0" i="0" dirty="0">
                <a:effectLst/>
                <a:latin typeface="-apple-system"/>
              </a:rPr>
              <a:t>) </a:t>
            </a:r>
            <a:r>
              <a:rPr lang="en-GB" b="0" i="0" dirty="0">
                <a:solidFill>
                  <a:srgbClr val="003399"/>
                </a:solidFill>
                <a:effectLst/>
                <a:latin typeface="-apple-system"/>
              </a:rPr>
              <a:t>but in brief, you will need to complete a checklist first which provides either </a:t>
            </a:r>
            <a:r>
              <a:rPr lang="en-GB" dirty="0" err="1">
                <a:solidFill>
                  <a:srgbClr val="003399"/>
                </a:solidFill>
                <a:latin typeface="-apple-system"/>
              </a:rPr>
              <a:t>KAREn</a:t>
            </a:r>
            <a:r>
              <a:rPr lang="en-GB" b="0" i="0" dirty="0">
                <a:solidFill>
                  <a:srgbClr val="003399"/>
                </a:solidFill>
                <a:effectLst/>
                <a:latin typeface="-apple-system"/>
              </a:rPr>
              <a:t> (HTA) or Julie Turner (non HTA bio +chemicals) information about what you are bringing in/out, why, where to, paperwork in place (e.g. ethics, consent) etc.  Once we sign this off you can then ask for the legal part, the MTA itself to be drawn up (this will cover ownership, IP, etc).</a:t>
            </a:r>
          </a:p>
          <a:p>
            <a:endParaRPr lang="en-GB" dirty="0"/>
          </a:p>
        </p:txBody>
      </p:sp>
      <p:sp>
        <p:nvSpPr>
          <p:cNvPr id="4" name="Footer Placeholder 3">
            <a:extLst>
              <a:ext uri="{FF2B5EF4-FFF2-40B4-BE49-F238E27FC236}">
                <a16:creationId xmlns:a16="http://schemas.microsoft.com/office/drawing/2014/main" id="{23DD1812-79A2-FB89-D2D0-665121EDC782}"/>
              </a:ext>
            </a:extLst>
          </p:cNvPr>
          <p:cNvSpPr>
            <a:spLocks noGrp="1"/>
          </p:cNvSpPr>
          <p:nvPr>
            <p:ph type="ftr" sz="quarter" idx="11"/>
          </p:nvPr>
        </p:nvSpPr>
        <p:spPr/>
        <p:txBody>
          <a:bodyPr/>
          <a:lstStyle/>
          <a:p>
            <a:pPr>
              <a:defRPr/>
            </a:pPr>
            <a:r>
              <a:rPr lang="en-GB" dirty="0"/>
              <a:t>V35 </a:t>
            </a:r>
            <a:r>
              <a:rPr lang="en-GB" dirty="0" err="1"/>
              <a:t>C.Kavanagh</a:t>
            </a:r>
            <a:r>
              <a:rPr lang="en-GB" dirty="0"/>
              <a:t> / </a:t>
            </a:r>
            <a:r>
              <a:rPr lang="en-GB" dirty="0" err="1"/>
              <a:t>K.Sikand</a:t>
            </a:r>
            <a:r>
              <a:rPr lang="en-GB" dirty="0"/>
              <a:t> August 2023               </a:t>
            </a:r>
          </a:p>
        </p:txBody>
      </p:sp>
    </p:spTree>
    <p:extLst>
      <p:ext uri="{BB962C8B-B14F-4D97-AF65-F5344CB8AC3E}">
        <p14:creationId xmlns:p14="http://schemas.microsoft.com/office/powerpoint/2010/main" val="2992622963"/>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Droplet</Template>
  <TotalTime>229</TotalTime>
  <Words>8648</Words>
  <Application>Microsoft Office PowerPoint</Application>
  <PresentationFormat>On-screen Show (4:3)</PresentationFormat>
  <Paragraphs>963</Paragraphs>
  <Slides>70</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70</vt:i4>
      </vt:variant>
    </vt:vector>
  </HeadingPairs>
  <TitlesOfParts>
    <vt:vector size="79" baseType="lpstr">
      <vt:lpstr>-apple-system</vt:lpstr>
      <vt:lpstr>Bitter</vt:lpstr>
      <vt:lpstr>Arial</vt:lpstr>
      <vt:lpstr>Calibri</vt:lpstr>
      <vt:lpstr>Candara</vt:lpstr>
      <vt:lpstr>Times New Roman</vt:lpstr>
      <vt:lpstr>Tw Cen MT</vt:lpstr>
      <vt:lpstr>Wingdings</vt:lpstr>
      <vt:lpstr>Droplet</vt:lpstr>
      <vt:lpstr>   Centre for Biological Engineering (CBE) –  Safety Induction Training</vt:lpstr>
      <vt:lpstr>What will this training cover?  </vt:lpstr>
      <vt:lpstr>Introduction </vt:lpstr>
      <vt:lpstr>Risk Assessment</vt:lpstr>
      <vt:lpstr>Five types of Risk Assessment…</vt:lpstr>
      <vt:lpstr>Human Tissue Authority (HTA)</vt:lpstr>
      <vt:lpstr>Human Tissue Authority  What do I need to do?</vt:lpstr>
      <vt:lpstr>Ethics </vt:lpstr>
      <vt:lpstr>Ethics, HTA &amp; MTA </vt:lpstr>
      <vt:lpstr>Ethics –Scenarios </vt:lpstr>
      <vt:lpstr>Standard Operating Procedures</vt:lpstr>
      <vt:lpstr>CBE Local Procedures:  Purchase Orders</vt:lpstr>
      <vt:lpstr>CBE Local Procedures: Delivery of Goods </vt:lpstr>
      <vt:lpstr>Access Restriction &amp; Opening Hours</vt:lpstr>
      <vt:lpstr>Access Restriction Good Laboratory Practice CL2</vt:lpstr>
      <vt:lpstr>Access Restriction Keys, Access and authorisation</vt:lpstr>
      <vt:lpstr>Access Restriction Contractors, Maintenance Staff &amp; visitors</vt:lpstr>
      <vt:lpstr>Control Exposure Routes of infection</vt:lpstr>
      <vt:lpstr>Controlling Exposure PPE</vt:lpstr>
      <vt:lpstr>PPE</vt:lpstr>
      <vt:lpstr>Safety Glasses</vt:lpstr>
      <vt:lpstr>Controlling exposure: Biological Safety Cabinet( BSC)</vt:lpstr>
      <vt:lpstr>Aseptic Technique Do’s</vt:lpstr>
      <vt:lpstr>Aseptic Technique – Don’ts</vt:lpstr>
      <vt:lpstr>Correct Use of a BSC??</vt:lpstr>
      <vt:lpstr>Dealing with cell culture  Contamination</vt:lpstr>
      <vt:lpstr>Mycoplasma Contamination/Testing</vt:lpstr>
      <vt:lpstr> Experimental Work</vt:lpstr>
      <vt:lpstr>Working in the CBE…</vt:lpstr>
      <vt:lpstr>Laboratory Leaders and Housekeeping </vt:lpstr>
      <vt:lpstr>Incoming Biological Material</vt:lpstr>
      <vt:lpstr> Cryostorage/ Pro-Curo</vt:lpstr>
      <vt:lpstr>Pro-curo </vt:lpstr>
      <vt:lpstr>Cryostorage Map</vt:lpstr>
      <vt:lpstr>Transport of Material ( External transfer)</vt:lpstr>
      <vt:lpstr>Disinfection </vt:lpstr>
      <vt:lpstr>PowerPoint Presentation</vt:lpstr>
      <vt:lpstr>Disposal of Biological Waste</vt:lpstr>
      <vt:lpstr>Types of waste</vt:lpstr>
      <vt:lpstr>Cytotoxic Waste</vt:lpstr>
      <vt:lpstr>Disposal Procedure – Sharps</vt:lpstr>
      <vt:lpstr>Cytotoxic Sharps</vt:lpstr>
      <vt:lpstr> Disposal of liquid waste</vt:lpstr>
      <vt:lpstr>Autoclaves</vt:lpstr>
      <vt:lpstr>Chemical Safety, Storage  &amp; Disposal of chemical waste</vt:lpstr>
      <vt:lpstr>Gas Pods</vt:lpstr>
      <vt:lpstr>Gas Pods 2 &amp; 3  - Gas Cylinders</vt:lpstr>
      <vt:lpstr>Safe Use of Liquid Nitrogen (CBE)</vt:lpstr>
      <vt:lpstr>PPE for Liquid Nitrogen</vt:lpstr>
      <vt:lpstr>Oxygen Level Alarms</vt:lpstr>
      <vt:lpstr>Emergency Response Procedures</vt:lpstr>
      <vt:lpstr>Biological &amp; chemical Spill Response </vt:lpstr>
      <vt:lpstr>Biological &amp; chemical Spill Response</vt:lpstr>
      <vt:lpstr> Spill Response Liquid Nitrogen</vt:lpstr>
      <vt:lpstr>Fire Alarms</vt:lpstr>
      <vt:lpstr>Electrical Shutdown</vt:lpstr>
      <vt:lpstr>Air Handler Failure </vt:lpstr>
      <vt:lpstr>Air handler Failure </vt:lpstr>
      <vt:lpstr>Accident and Incidents Medical Intervention</vt:lpstr>
      <vt:lpstr>Accident and Incidents Medical Intervention</vt:lpstr>
      <vt:lpstr>Accident and Incidents  Special cases….. Liquid Nitrogen </vt:lpstr>
      <vt:lpstr>Accident Reporting</vt:lpstr>
      <vt:lpstr>Accident and Incidents Good Prevention Practices</vt:lpstr>
      <vt:lpstr>Mental Health &amp; Wellbeing </vt:lpstr>
      <vt:lpstr>Corrective &amp; Preventative Action procedure (CAPA) </vt:lpstr>
      <vt:lpstr>CBE Commitment Statement</vt:lpstr>
      <vt:lpstr>What we don’t accept…</vt:lpstr>
      <vt:lpstr>Sustainability </vt:lpstr>
      <vt:lpstr>Finally….</vt:lpstr>
      <vt:lpstr>You can find out more from….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 for Biological Engineering (CBE) – Induction Training</dc:title>
  <dc:creator>Carolyn Kavanagh</dc:creator>
  <cp:lastModifiedBy>Carolyn Kavanagh</cp:lastModifiedBy>
  <cp:revision>7</cp:revision>
  <dcterms:created xsi:type="dcterms:W3CDTF">2020-09-29T13:37:38Z</dcterms:created>
  <dcterms:modified xsi:type="dcterms:W3CDTF">2023-08-15T11:17:02Z</dcterms:modified>
</cp:coreProperties>
</file>