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85" r:id="rId1"/>
  </p:sldMasterIdLst>
  <p:notesMasterIdLst>
    <p:notesMasterId r:id="rId73"/>
  </p:notesMasterIdLst>
  <p:handoutMasterIdLst>
    <p:handoutMasterId r:id="rId74"/>
  </p:handoutMasterIdLst>
  <p:sldIdLst>
    <p:sldId id="256" r:id="rId2"/>
    <p:sldId id="376" r:id="rId3"/>
    <p:sldId id="303" r:id="rId4"/>
    <p:sldId id="454" r:id="rId5"/>
    <p:sldId id="442" r:id="rId6"/>
    <p:sldId id="410" r:id="rId7"/>
    <p:sldId id="453" r:id="rId8"/>
    <p:sldId id="407" r:id="rId9"/>
    <p:sldId id="443" r:id="rId10"/>
    <p:sldId id="448" r:id="rId11"/>
    <p:sldId id="449" r:id="rId12"/>
    <p:sldId id="450" r:id="rId13"/>
    <p:sldId id="323" r:id="rId14"/>
    <p:sldId id="307" r:id="rId15"/>
    <p:sldId id="283" r:id="rId16"/>
    <p:sldId id="300" r:id="rId17"/>
    <p:sldId id="427" r:id="rId18"/>
    <p:sldId id="274" r:id="rId19"/>
    <p:sldId id="305" r:id="rId20"/>
    <p:sldId id="377" r:id="rId21"/>
    <p:sldId id="319" r:id="rId22"/>
    <p:sldId id="429" r:id="rId23"/>
    <p:sldId id="397" r:id="rId24"/>
    <p:sldId id="286" r:id="rId25"/>
    <p:sldId id="430" r:id="rId26"/>
    <p:sldId id="424" r:id="rId27"/>
    <p:sldId id="437" r:id="rId28"/>
    <p:sldId id="439" r:id="rId29"/>
    <p:sldId id="441" r:id="rId30"/>
    <p:sldId id="394" r:id="rId31"/>
    <p:sldId id="390" r:id="rId32"/>
    <p:sldId id="387" r:id="rId33"/>
    <p:sldId id="433" r:id="rId34"/>
    <p:sldId id="391" r:id="rId35"/>
    <p:sldId id="447" r:id="rId36"/>
    <p:sldId id="434" r:id="rId37"/>
    <p:sldId id="421" r:id="rId38"/>
    <p:sldId id="436" r:id="rId39"/>
    <p:sldId id="333" r:id="rId40"/>
    <p:sldId id="260" r:id="rId41"/>
    <p:sldId id="408" r:id="rId42"/>
    <p:sldId id="262" r:id="rId43"/>
    <p:sldId id="416" r:id="rId44"/>
    <p:sldId id="291" r:id="rId45"/>
    <p:sldId id="304" r:id="rId46"/>
    <p:sldId id="295" r:id="rId47"/>
    <p:sldId id="278" r:id="rId48"/>
    <p:sldId id="309" r:id="rId49"/>
    <p:sldId id="380" r:id="rId50"/>
    <p:sldId id="423" r:id="rId51"/>
    <p:sldId id="382" r:id="rId52"/>
    <p:sldId id="352" r:id="rId53"/>
    <p:sldId id="359" r:id="rId54"/>
    <p:sldId id="290" r:id="rId55"/>
    <p:sldId id="360" r:id="rId56"/>
    <p:sldId id="357" r:id="rId57"/>
    <p:sldId id="356" r:id="rId58"/>
    <p:sldId id="445" r:id="rId59"/>
    <p:sldId id="446" r:id="rId60"/>
    <p:sldId id="361" r:id="rId61"/>
    <p:sldId id="362" r:id="rId62"/>
    <p:sldId id="363" r:id="rId63"/>
    <p:sldId id="438" r:id="rId64"/>
    <p:sldId id="365" r:id="rId65"/>
    <p:sldId id="451" r:id="rId66"/>
    <p:sldId id="321" r:id="rId67"/>
    <p:sldId id="444" r:id="rId68"/>
    <p:sldId id="409" r:id="rId69"/>
    <p:sldId id="452" r:id="rId70"/>
    <p:sldId id="292" r:id="rId71"/>
    <p:sldId id="378" r:id="rId7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0066"/>
    <a:srgbClr val="000000"/>
    <a:srgbClr val="FF3300"/>
    <a:srgbClr val="FF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749F3E-4AAE-4781-B3FD-85C0AD8F69D8}" v="3" dt="2025-01-07T15:08:58.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3" autoAdjust="0"/>
    <p:restoredTop sz="94664" autoAdjust="0"/>
  </p:normalViewPr>
  <p:slideViewPr>
    <p:cSldViewPr>
      <p:cViewPr varScale="1">
        <p:scale>
          <a:sx n="102" d="100"/>
          <a:sy n="102" d="100"/>
        </p:scale>
        <p:origin x="1320" y="10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0" d="100"/>
          <a:sy n="70" d="100"/>
        </p:scale>
        <p:origin x="-281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slide" Target="slides/slide42.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13.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svg"/><Relationship Id="rId3" Type="http://schemas.openxmlformats.org/officeDocument/2006/relationships/image" Target="../media/image65.svg"/><Relationship Id="rId7" Type="http://schemas.openxmlformats.org/officeDocument/2006/relationships/image" Target="../media/image69.svg"/><Relationship Id="rId12" Type="http://schemas.openxmlformats.org/officeDocument/2006/relationships/image" Target="../media/image74.png"/><Relationship Id="rId2" Type="http://schemas.openxmlformats.org/officeDocument/2006/relationships/image" Target="../media/image64.png"/><Relationship Id="rId1" Type="http://schemas.openxmlformats.org/officeDocument/2006/relationships/hyperlink" Target="http://www.lboro.ac.uk/admin/hse/" TargetMode="External"/><Relationship Id="rId6" Type="http://schemas.openxmlformats.org/officeDocument/2006/relationships/image" Target="../media/image68.png"/><Relationship Id="rId11" Type="http://schemas.openxmlformats.org/officeDocument/2006/relationships/image" Target="../media/image73.svg"/><Relationship Id="rId5" Type="http://schemas.openxmlformats.org/officeDocument/2006/relationships/image" Target="../media/image67.sv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svg"/></Relationships>
</file>

<file path=ppt/diagrams/_rels/data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5.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4.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11" Type="http://schemas.openxmlformats.org/officeDocument/2006/relationships/hyperlink" Target="http://www.lboro.ac.uk/admin/hse/" TargetMode="External"/><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D7973-6811-4D10-9543-250779AB33E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63761CF-5620-4027-84EF-EF618D7BF3E8}">
      <dgm:prSet/>
      <dgm:spPr/>
      <dgm:t>
        <a:bodyPr/>
        <a:lstStyle/>
        <a:p>
          <a:pPr>
            <a:lnSpc>
              <a:spcPct val="100000"/>
            </a:lnSpc>
          </a:pPr>
          <a:r>
            <a:rPr lang="en-GB" dirty="0"/>
            <a:t>The Laboratory Manager, or deputy, must be informed of any prior appointments . Any unexpected visitors must also report to the Laboratory Manager in case of any adverse events occurring that day. </a:t>
          </a:r>
          <a:endParaRPr lang="en-US" dirty="0"/>
        </a:p>
      </dgm:t>
    </dgm:pt>
    <dgm:pt modelId="{56B7E062-7994-4522-BBCB-36B5B4548DC7}" type="parTrans" cxnId="{3A369D29-8232-4E7F-AEF0-8AE8D6A23F3A}">
      <dgm:prSet/>
      <dgm:spPr/>
      <dgm:t>
        <a:bodyPr/>
        <a:lstStyle/>
        <a:p>
          <a:endParaRPr lang="en-US"/>
        </a:p>
      </dgm:t>
    </dgm:pt>
    <dgm:pt modelId="{14A5267D-CC72-4A52-A426-6112BD86A4D9}" type="sibTrans" cxnId="{3A369D29-8232-4E7F-AEF0-8AE8D6A23F3A}">
      <dgm:prSet/>
      <dgm:spPr/>
      <dgm:t>
        <a:bodyPr/>
        <a:lstStyle/>
        <a:p>
          <a:pPr>
            <a:lnSpc>
              <a:spcPct val="100000"/>
            </a:lnSpc>
          </a:pPr>
          <a:endParaRPr lang="en-US"/>
        </a:p>
      </dgm:t>
    </dgm:pt>
    <dgm:pt modelId="{A183501A-A894-43B1-8FA8-1A2453B501EC}">
      <dgm:prSet/>
      <dgm:spPr/>
      <dgm:t>
        <a:bodyPr/>
        <a:lstStyle/>
        <a:p>
          <a:pPr>
            <a:lnSpc>
              <a:spcPct val="100000"/>
            </a:lnSpc>
          </a:pPr>
          <a:r>
            <a:rPr lang="en-GB" dirty="0"/>
            <a:t>A Permit to Work ( PTW) form, available from the LEARN page , must be organised BEFORE the maintenance worker arrives and must be completed in their presence following a debrief of laboratory rules  from an authorised lab user ( If they require to enter the Laboratory area).</a:t>
          </a:r>
          <a:endParaRPr lang="en-US" dirty="0"/>
        </a:p>
      </dgm:t>
    </dgm:pt>
    <dgm:pt modelId="{368BBCCC-8406-4AB9-B003-AD1DB608163E}" type="parTrans" cxnId="{44C71E4E-A2D8-4DDE-AC20-5F69F13E568F}">
      <dgm:prSet/>
      <dgm:spPr/>
      <dgm:t>
        <a:bodyPr/>
        <a:lstStyle/>
        <a:p>
          <a:endParaRPr lang="en-US"/>
        </a:p>
      </dgm:t>
    </dgm:pt>
    <dgm:pt modelId="{A2C73702-4525-4F40-A7CF-CEBC40CD218A}" type="sibTrans" cxnId="{44C71E4E-A2D8-4DDE-AC20-5F69F13E568F}">
      <dgm:prSet/>
      <dgm:spPr/>
      <dgm:t>
        <a:bodyPr/>
        <a:lstStyle/>
        <a:p>
          <a:pPr>
            <a:lnSpc>
              <a:spcPct val="100000"/>
            </a:lnSpc>
          </a:pPr>
          <a:endParaRPr lang="en-US"/>
        </a:p>
      </dgm:t>
    </dgm:pt>
    <dgm:pt modelId="{0AB9427B-09CF-47A0-8EE3-4FC1CE4919A8}">
      <dgm:prSet/>
      <dgm:spPr/>
      <dgm:t>
        <a:bodyPr/>
        <a:lstStyle/>
        <a:p>
          <a:pPr>
            <a:lnSpc>
              <a:spcPct val="100000"/>
            </a:lnSpc>
          </a:pPr>
          <a:r>
            <a:rPr lang="en-GB"/>
            <a:t>All contractors, maintenance staff or visitors who enter the CBE laboratories must wear lab coats, gloves, shoe covers ( &amp; safety glasses in certain areas).</a:t>
          </a:r>
          <a:endParaRPr lang="en-US"/>
        </a:p>
      </dgm:t>
    </dgm:pt>
    <dgm:pt modelId="{8F69C8F2-8F53-4FFA-A871-0A1A6A4E6A07}" type="parTrans" cxnId="{7EFD4C1C-E5E2-428A-A01F-F4B337F530B4}">
      <dgm:prSet/>
      <dgm:spPr/>
      <dgm:t>
        <a:bodyPr/>
        <a:lstStyle/>
        <a:p>
          <a:endParaRPr lang="en-US"/>
        </a:p>
      </dgm:t>
    </dgm:pt>
    <dgm:pt modelId="{3EA7F179-78BC-4C74-8F62-D99E579EAA10}" type="sibTrans" cxnId="{7EFD4C1C-E5E2-428A-A01F-F4B337F530B4}">
      <dgm:prSet/>
      <dgm:spPr/>
      <dgm:t>
        <a:bodyPr/>
        <a:lstStyle/>
        <a:p>
          <a:pPr>
            <a:lnSpc>
              <a:spcPct val="100000"/>
            </a:lnSpc>
          </a:pPr>
          <a:endParaRPr lang="en-US"/>
        </a:p>
      </dgm:t>
    </dgm:pt>
    <dgm:pt modelId="{35A97446-3D96-4602-B698-3B8FE659BABC}">
      <dgm:prSet/>
      <dgm:spPr/>
      <dgm:t>
        <a:bodyPr/>
        <a:lstStyle/>
        <a:p>
          <a:pPr>
            <a:lnSpc>
              <a:spcPct val="100000"/>
            </a:lnSpc>
          </a:pPr>
          <a:endParaRPr lang="en-US" dirty="0"/>
        </a:p>
      </dgm:t>
    </dgm:pt>
    <dgm:pt modelId="{F98FF9E8-972A-45BE-A299-204C67637DCD}" type="parTrans" cxnId="{501758D9-63E4-44AB-8666-375E4F85881A}">
      <dgm:prSet/>
      <dgm:spPr/>
      <dgm:t>
        <a:bodyPr/>
        <a:lstStyle/>
        <a:p>
          <a:endParaRPr lang="en-US"/>
        </a:p>
      </dgm:t>
    </dgm:pt>
    <dgm:pt modelId="{BFFC24DA-A01D-4A8D-8857-BD64CA3DB976}" type="sibTrans" cxnId="{501758D9-63E4-44AB-8666-375E4F85881A}">
      <dgm:prSet/>
      <dgm:spPr/>
      <dgm:t>
        <a:bodyPr/>
        <a:lstStyle/>
        <a:p>
          <a:endParaRPr lang="en-US"/>
        </a:p>
      </dgm:t>
    </dgm:pt>
    <dgm:pt modelId="{DF3193B7-4A76-48F4-A051-DA31D36436E9}" type="pres">
      <dgm:prSet presAssocID="{0FBD7973-6811-4D10-9543-250779AB33E1}" presName="root" presStyleCnt="0">
        <dgm:presLayoutVars>
          <dgm:dir/>
          <dgm:resizeHandles val="exact"/>
        </dgm:presLayoutVars>
      </dgm:prSet>
      <dgm:spPr/>
    </dgm:pt>
    <dgm:pt modelId="{32FBD989-13A0-4F8B-B971-E4E83288D569}" type="pres">
      <dgm:prSet presAssocID="{0FBD7973-6811-4D10-9543-250779AB33E1}" presName="container" presStyleCnt="0">
        <dgm:presLayoutVars>
          <dgm:dir/>
          <dgm:resizeHandles val="exact"/>
        </dgm:presLayoutVars>
      </dgm:prSet>
      <dgm:spPr/>
    </dgm:pt>
    <dgm:pt modelId="{885D4E73-0F29-48E9-802B-E616B6553EC7}" type="pres">
      <dgm:prSet presAssocID="{C63761CF-5620-4027-84EF-EF618D7BF3E8}" presName="compNode" presStyleCnt="0"/>
      <dgm:spPr/>
    </dgm:pt>
    <dgm:pt modelId="{75334263-57B0-434F-8471-08580089B43B}" type="pres">
      <dgm:prSet presAssocID="{C63761CF-5620-4027-84EF-EF618D7BF3E8}" presName="iconBgRect" presStyleLbl="bgShp" presStyleIdx="0" presStyleCnt="4"/>
      <dgm:spPr/>
    </dgm:pt>
    <dgm:pt modelId="{DA9E385F-1BAE-4B1A-A535-678D95561F76}" type="pres">
      <dgm:prSet presAssocID="{C63761CF-5620-4027-84EF-EF618D7BF3E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0C1BC7FF-41BA-4A54-A252-F20A76EF4220}" type="pres">
      <dgm:prSet presAssocID="{C63761CF-5620-4027-84EF-EF618D7BF3E8}" presName="spaceRect" presStyleCnt="0"/>
      <dgm:spPr/>
    </dgm:pt>
    <dgm:pt modelId="{B65A3B38-EBC4-47E6-AD90-3DDD65C31270}" type="pres">
      <dgm:prSet presAssocID="{C63761CF-5620-4027-84EF-EF618D7BF3E8}" presName="textRect" presStyleLbl="revTx" presStyleIdx="0" presStyleCnt="4">
        <dgm:presLayoutVars>
          <dgm:chMax val="1"/>
          <dgm:chPref val="1"/>
        </dgm:presLayoutVars>
      </dgm:prSet>
      <dgm:spPr/>
    </dgm:pt>
    <dgm:pt modelId="{143947F0-8629-4E30-89E5-E2183A031A74}" type="pres">
      <dgm:prSet presAssocID="{14A5267D-CC72-4A52-A426-6112BD86A4D9}" presName="sibTrans" presStyleLbl="sibTrans2D1" presStyleIdx="0" presStyleCnt="0"/>
      <dgm:spPr/>
    </dgm:pt>
    <dgm:pt modelId="{2E4A98A4-4FA2-48A9-AFD8-71E69F59E242}" type="pres">
      <dgm:prSet presAssocID="{A183501A-A894-43B1-8FA8-1A2453B501EC}" presName="compNode" presStyleCnt="0"/>
      <dgm:spPr/>
    </dgm:pt>
    <dgm:pt modelId="{967C4228-85F8-4201-9CE4-BC3889C5BAE8}" type="pres">
      <dgm:prSet presAssocID="{A183501A-A894-43B1-8FA8-1A2453B501EC}" presName="iconBgRect" presStyleLbl="bgShp" presStyleIdx="1" presStyleCnt="4"/>
      <dgm:spPr/>
    </dgm:pt>
    <dgm:pt modelId="{D3DF7651-E6BE-4A47-8A92-0A0CE2352063}" type="pres">
      <dgm:prSet presAssocID="{A183501A-A894-43B1-8FA8-1A2453B501E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D13B0070-08FB-4EAE-9636-A4DAA15351D5}" type="pres">
      <dgm:prSet presAssocID="{A183501A-A894-43B1-8FA8-1A2453B501EC}" presName="spaceRect" presStyleCnt="0"/>
      <dgm:spPr/>
    </dgm:pt>
    <dgm:pt modelId="{8C1928F7-B342-44DE-9D04-E22B0805A0AE}" type="pres">
      <dgm:prSet presAssocID="{A183501A-A894-43B1-8FA8-1A2453B501EC}" presName="textRect" presStyleLbl="revTx" presStyleIdx="1" presStyleCnt="4">
        <dgm:presLayoutVars>
          <dgm:chMax val="1"/>
          <dgm:chPref val="1"/>
        </dgm:presLayoutVars>
      </dgm:prSet>
      <dgm:spPr/>
    </dgm:pt>
    <dgm:pt modelId="{D38B9A85-4ADE-4FB7-A956-4712E15A4C00}" type="pres">
      <dgm:prSet presAssocID="{A2C73702-4525-4F40-A7CF-CEBC40CD218A}" presName="sibTrans" presStyleLbl="sibTrans2D1" presStyleIdx="0" presStyleCnt="0"/>
      <dgm:spPr/>
    </dgm:pt>
    <dgm:pt modelId="{3462DD28-643E-4BE8-BD99-81E6A790909F}" type="pres">
      <dgm:prSet presAssocID="{0AB9427B-09CF-47A0-8EE3-4FC1CE4919A8}" presName="compNode" presStyleCnt="0"/>
      <dgm:spPr/>
    </dgm:pt>
    <dgm:pt modelId="{62AB3E96-964F-43C3-9966-BB26D7279287}" type="pres">
      <dgm:prSet presAssocID="{0AB9427B-09CF-47A0-8EE3-4FC1CE4919A8}" presName="iconBgRect" presStyleLbl="bgShp" presStyleIdx="2" presStyleCnt="4"/>
      <dgm:spPr/>
    </dgm:pt>
    <dgm:pt modelId="{6C3D257B-1B31-447A-952F-DCC9080AC6B6}" type="pres">
      <dgm:prSet presAssocID="{0AB9427B-09CF-47A0-8EE3-4FC1CE4919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ot with solid fill"/>
        </a:ext>
      </dgm:extLst>
    </dgm:pt>
    <dgm:pt modelId="{34922B80-C834-4CB0-BB5F-1B267FC96860}" type="pres">
      <dgm:prSet presAssocID="{0AB9427B-09CF-47A0-8EE3-4FC1CE4919A8}" presName="spaceRect" presStyleCnt="0"/>
      <dgm:spPr/>
    </dgm:pt>
    <dgm:pt modelId="{9B2D2481-7093-4BA2-BBB7-A62B94EFEED1}" type="pres">
      <dgm:prSet presAssocID="{0AB9427B-09CF-47A0-8EE3-4FC1CE4919A8}" presName="textRect" presStyleLbl="revTx" presStyleIdx="2" presStyleCnt="4">
        <dgm:presLayoutVars>
          <dgm:chMax val="1"/>
          <dgm:chPref val="1"/>
        </dgm:presLayoutVars>
      </dgm:prSet>
      <dgm:spPr/>
    </dgm:pt>
    <dgm:pt modelId="{22DF8CA7-2B03-4CD2-B4B8-B1E18571C42E}" type="pres">
      <dgm:prSet presAssocID="{3EA7F179-78BC-4C74-8F62-D99E579EAA10}" presName="sibTrans" presStyleLbl="sibTrans2D1" presStyleIdx="0" presStyleCnt="0"/>
      <dgm:spPr/>
    </dgm:pt>
    <dgm:pt modelId="{48B98621-988A-482A-B253-DCB75EC52D9B}" type="pres">
      <dgm:prSet presAssocID="{35A97446-3D96-4602-B698-3B8FE659BABC}" presName="compNode" presStyleCnt="0"/>
      <dgm:spPr/>
    </dgm:pt>
    <dgm:pt modelId="{C63F7107-8C76-4E4F-B84D-33512E8E9127}" type="pres">
      <dgm:prSet presAssocID="{35A97446-3D96-4602-B698-3B8FE659BABC}" presName="iconBgRect" presStyleLbl="bgShp" presStyleIdx="3" presStyleCnt="4"/>
      <dgm:spPr/>
    </dgm:pt>
    <dgm:pt modelId="{C0A69EF2-EC30-412B-A2EB-2E0A6C3E6567}" type="pres">
      <dgm:prSet presAssocID="{35A97446-3D96-4602-B698-3B8FE659BABC}" presName="iconRect" presStyleLbl="node1" presStyleIdx="3" presStyleCnt="4"/>
      <dgm:spPr>
        <a:ln>
          <a:noFill/>
        </a:ln>
      </dgm:spPr>
    </dgm:pt>
    <dgm:pt modelId="{7B86C8D5-319F-48C9-8A49-FDB5E81DDA60}" type="pres">
      <dgm:prSet presAssocID="{35A97446-3D96-4602-B698-3B8FE659BABC}" presName="spaceRect" presStyleCnt="0"/>
      <dgm:spPr/>
    </dgm:pt>
    <dgm:pt modelId="{65DB50A3-2B10-420D-98E2-ADFBE7B5171A}" type="pres">
      <dgm:prSet presAssocID="{35A97446-3D96-4602-B698-3B8FE659BABC}" presName="textRect" presStyleLbl="revTx" presStyleIdx="3" presStyleCnt="4">
        <dgm:presLayoutVars>
          <dgm:chMax val="1"/>
          <dgm:chPref val="1"/>
        </dgm:presLayoutVars>
      </dgm:prSet>
      <dgm:spPr/>
    </dgm:pt>
  </dgm:ptLst>
  <dgm:cxnLst>
    <dgm:cxn modelId="{951C690D-5EFC-4B1C-8FEA-F42EDA2DB71F}" type="presOf" srcId="{35A97446-3D96-4602-B698-3B8FE659BABC}" destId="{65DB50A3-2B10-420D-98E2-ADFBE7B5171A}" srcOrd="0" destOrd="0" presId="urn:microsoft.com/office/officeart/2018/2/layout/IconCircleList"/>
    <dgm:cxn modelId="{7EFD4C1C-E5E2-428A-A01F-F4B337F530B4}" srcId="{0FBD7973-6811-4D10-9543-250779AB33E1}" destId="{0AB9427B-09CF-47A0-8EE3-4FC1CE4919A8}" srcOrd="2" destOrd="0" parTransId="{8F69C8F2-8F53-4FFA-A871-0A1A6A4E6A07}" sibTransId="{3EA7F179-78BC-4C74-8F62-D99E579EAA10}"/>
    <dgm:cxn modelId="{C9D0CF22-1A30-4603-BE26-E74CEE7C6EE3}" type="presOf" srcId="{0AB9427B-09CF-47A0-8EE3-4FC1CE4919A8}" destId="{9B2D2481-7093-4BA2-BBB7-A62B94EFEED1}" srcOrd="0" destOrd="0" presId="urn:microsoft.com/office/officeart/2018/2/layout/IconCircleList"/>
    <dgm:cxn modelId="{3A369D29-8232-4E7F-AEF0-8AE8D6A23F3A}" srcId="{0FBD7973-6811-4D10-9543-250779AB33E1}" destId="{C63761CF-5620-4027-84EF-EF618D7BF3E8}" srcOrd="0" destOrd="0" parTransId="{56B7E062-7994-4522-BBCB-36B5B4548DC7}" sibTransId="{14A5267D-CC72-4A52-A426-6112BD86A4D9}"/>
    <dgm:cxn modelId="{731F312C-529F-4647-B8A0-C46F804248D7}" type="presOf" srcId="{14A5267D-CC72-4A52-A426-6112BD86A4D9}" destId="{143947F0-8629-4E30-89E5-E2183A031A74}" srcOrd="0" destOrd="0" presId="urn:microsoft.com/office/officeart/2018/2/layout/IconCircleList"/>
    <dgm:cxn modelId="{BFC79039-9ECF-4F0D-B79D-EB612B1422FC}" type="presOf" srcId="{C63761CF-5620-4027-84EF-EF618D7BF3E8}" destId="{B65A3B38-EBC4-47E6-AD90-3DDD65C31270}" srcOrd="0" destOrd="0" presId="urn:microsoft.com/office/officeart/2018/2/layout/IconCircleList"/>
    <dgm:cxn modelId="{44C71E4E-A2D8-4DDE-AC20-5F69F13E568F}" srcId="{0FBD7973-6811-4D10-9543-250779AB33E1}" destId="{A183501A-A894-43B1-8FA8-1A2453B501EC}" srcOrd="1" destOrd="0" parTransId="{368BBCCC-8406-4AB9-B003-AD1DB608163E}" sibTransId="{A2C73702-4525-4F40-A7CF-CEBC40CD218A}"/>
    <dgm:cxn modelId="{C5C56D84-63C9-43FA-B762-4BD5F23CCB76}" type="presOf" srcId="{A183501A-A894-43B1-8FA8-1A2453B501EC}" destId="{8C1928F7-B342-44DE-9D04-E22B0805A0AE}" srcOrd="0" destOrd="0" presId="urn:microsoft.com/office/officeart/2018/2/layout/IconCircleList"/>
    <dgm:cxn modelId="{43F8648B-38E0-47B7-ACB6-ACDF6A7FC193}" type="presOf" srcId="{A2C73702-4525-4F40-A7CF-CEBC40CD218A}" destId="{D38B9A85-4ADE-4FB7-A956-4712E15A4C00}" srcOrd="0" destOrd="0" presId="urn:microsoft.com/office/officeart/2018/2/layout/IconCircleList"/>
    <dgm:cxn modelId="{3172E88E-14E3-4EA7-940B-1D97000AA25D}" type="presOf" srcId="{0FBD7973-6811-4D10-9543-250779AB33E1}" destId="{DF3193B7-4A76-48F4-A051-DA31D36436E9}" srcOrd="0" destOrd="0" presId="urn:microsoft.com/office/officeart/2018/2/layout/IconCircleList"/>
    <dgm:cxn modelId="{D681E4CC-B98A-4724-8203-7B8138934B67}" type="presOf" srcId="{3EA7F179-78BC-4C74-8F62-D99E579EAA10}" destId="{22DF8CA7-2B03-4CD2-B4B8-B1E18571C42E}" srcOrd="0" destOrd="0" presId="urn:microsoft.com/office/officeart/2018/2/layout/IconCircleList"/>
    <dgm:cxn modelId="{501758D9-63E4-44AB-8666-375E4F85881A}" srcId="{0FBD7973-6811-4D10-9543-250779AB33E1}" destId="{35A97446-3D96-4602-B698-3B8FE659BABC}" srcOrd="3" destOrd="0" parTransId="{F98FF9E8-972A-45BE-A299-204C67637DCD}" sibTransId="{BFFC24DA-A01D-4A8D-8857-BD64CA3DB976}"/>
    <dgm:cxn modelId="{54D0CF35-3A02-420F-960A-43237634D72A}" type="presParOf" srcId="{DF3193B7-4A76-48F4-A051-DA31D36436E9}" destId="{32FBD989-13A0-4F8B-B971-E4E83288D569}" srcOrd="0" destOrd="0" presId="urn:microsoft.com/office/officeart/2018/2/layout/IconCircleList"/>
    <dgm:cxn modelId="{37D26CC4-4053-431E-9F48-BC96CFBFE7C7}" type="presParOf" srcId="{32FBD989-13A0-4F8B-B971-E4E83288D569}" destId="{885D4E73-0F29-48E9-802B-E616B6553EC7}" srcOrd="0" destOrd="0" presId="urn:microsoft.com/office/officeart/2018/2/layout/IconCircleList"/>
    <dgm:cxn modelId="{B3668F76-4BAD-470B-8CB9-747265261055}" type="presParOf" srcId="{885D4E73-0F29-48E9-802B-E616B6553EC7}" destId="{75334263-57B0-434F-8471-08580089B43B}" srcOrd="0" destOrd="0" presId="urn:microsoft.com/office/officeart/2018/2/layout/IconCircleList"/>
    <dgm:cxn modelId="{925BA7FE-2E7A-4652-8FCD-942F41830335}" type="presParOf" srcId="{885D4E73-0F29-48E9-802B-E616B6553EC7}" destId="{DA9E385F-1BAE-4B1A-A535-678D95561F76}" srcOrd="1" destOrd="0" presId="urn:microsoft.com/office/officeart/2018/2/layout/IconCircleList"/>
    <dgm:cxn modelId="{1E901CEE-8852-45D5-AE98-36E6B2946A17}" type="presParOf" srcId="{885D4E73-0F29-48E9-802B-E616B6553EC7}" destId="{0C1BC7FF-41BA-4A54-A252-F20A76EF4220}" srcOrd="2" destOrd="0" presId="urn:microsoft.com/office/officeart/2018/2/layout/IconCircleList"/>
    <dgm:cxn modelId="{9EB566D8-D6FA-411D-A41B-FD88962DD26F}" type="presParOf" srcId="{885D4E73-0F29-48E9-802B-E616B6553EC7}" destId="{B65A3B38-EBC4-47E6-AD90-3DDD65C31270}" srcOrd="3" destOrd="0" presId="urn:microsoft.com/office/officeart/2018/2/layout/IconCircleList"/>
    <dgm:cxn modelId="{E56F3063-554A-496E-9262-C61AD72157FD}" type="presParOf" srcId="{32FBD989-13A0-4F8B-B971-E4E83288D569}" destId="{143947F0-8629-4E30-89E5-E2183A031A74}" srcOrd="1" destOrd="0" presId="urn:microsoft.com/office/officeart/2018/2/layout/IconCircleList"/>
    <dgm:cxn modelId="{42FDC3A0-D4E7-4F38-903B-60CA9B909E7E}" type="presParOf" srcId="{32FBD989-13A0-4F8B-B971-E4E83288D569}" destId="{2E4A98A4-4FA2-48A9-AFD8-71E69F59E242}" srcOrd="2" destOrd="0" presId="urn:microsoft.com/office/officeart/2018/2/layout/IconCircleList"/>
    <dgm:cxn modelId="{35EDD4EE-69A5-485A-B616-BF4084971881}" type="presParOf" srcId="{2E4A98A4-4FA2-48A9-AFD8-71E69F59E242}" destId="{967C4228-85F8-4201-9CE4-BC3889C5BAE8}" srcOrd="0" destOrd="0" presId="urn:microsoft.com/office/officeart/2018/2/layout/IconCircleList"/>
    <dgm:cxn modelId="{D83A3DEA-0807-4AD6-B8D9-A054A6340858}" type="presParOf" srcId="{2E4A98A4-4FA2-48A9-AFD8-71E69F59E242}" destId="{D3DF7651-E6BE-4A47-8A92-0A0CE2352063}" srcOrd="1" destOrd="0" presId="urn:microsoft.com/office/officeart/2018/2/layout/IconCircleList"/>
    <dgm:cxn modelId="{1B3A62A2-4EA0-430D-9570-C1C5D9232AAB}" type="presParOf" srcId="{2E4A98A4-4FA2-48A9-AFD8-71E69F59E242}" destId="{D13B0070-08FB-4EAE-9636-A4DAA15351D5}" srcOrd="2" destOrd="0" presId="urn:microsoft.com/office/officeart/2018/2/layout/IconCircleList"/>
    <dgm:cxn modelId="{E1A045AA-C60D-4FC0-931B-555BD4F04006}" type="presParOf" srcId="{2E4A98A4-4FA2-48A9-AFD8-71E69F59E242}" destId="{8C1928F7-B342-44DE-9D04-E22B0805A0AE}" srcOrd="3" destOrd="0" presId="urn:microsoft.com/office/officeart/2018/2/layout/IconCircleList"/>
    <dgm:cxn modelId="{F8AC576A-CDCD-4FAF-85AF-CEFF7B9F9F7A}" type="presParOf" srcId="{32FBD989-13A0-4F8B-B971-E4E83288D569}" destId="{D38B9A85-4ADE-4FB7-A956-4712E15A4C00}" srcOrd="3" destOrd="0" presId="urn:microsoft.com/office/officeart/2018/2/layout/IconCircleList"/>
    <dgm:cxn modelId="{626633B5-57F5-41CB-9830-0B8549E76EE5}" type="presParOf" srcId="{32FBD989-13A0-4F8B-B971-E4E83288D569}" destId="{3462DD28-643E-4BE8-BD99-81E6A790909F}" srcOrd="4" destOrd="0" presId="urn:microsoft.com/office/officeart/2018/2/layout/IconCircleList"/>
    <dgm:cxn modelId="{7F3C7CC2-2A3F-4D5C-B9F8-22C0E5523E79}" type="presParOf" srcId="{3462DD28-643E-4BE8-BD99-81E6A790909F}" destId="{62AB3E96-964F-43C3-9966-BB26D7279287}" srcOrd="0" destOrd="0" presId="urn:microsoft.com/office/officeart/2018/2/layout/IconCircleList"/>
    <dgm:cxn modelId="{0B964464-0A98-4891-AFC8-F19993F676C4}" type="presParOf" srcId="{3462DD28-643E-4BE8-BD99-81E6A790909F}" destId="{6C3D257B-1B31-447A-952F-DCC9080AC6B6}" srcOrd="1" destOrd="0" presId="urn:microsoft.com/office/officeart/2018/2/layout/IconCircleList"/>
    <dgm:cxn modelId="{434EA883-7205-4ACA-9D4A-81D92F3F2C06}" type="presParOf" srcId="{3462DD28-643E-4BE8-BD99-81E6A790909F}" destId="{34922B80-C834-4CB0-BB5F-1B267FC96860}" srcOrd="2" destOrd="0" presId="urn:microsoft.com/office/officeart/2018/2/layout/IconCircleList"/>
    <dgm:cxn modelId="{A98C2B58-5401-4C1E-8539-5E3398270EDC}" type="presParOf" srcId="{3462DD28-643E-4BE8-BD99-81E6A790909F}" destId="{9B2D2481-7093-4BA2-BBB7-A62B94EFEED1}" srcOrd="3" destOrd="0" presId="urn:microsoft.com/office/officeart/2018/2/layout/IconCircleList"/>
    <dgm:cxn modelId="{A78E8AAD-D564-4535-B2F4-714551D2F4E8}" type="presParOf" srcId="{32FBD989-13A0-4F8B-B971-E4E83288D569}" destId="{22DF8CA7-2B03-4CD2-B4B8-B1E18571C42E}" srcOrd="5" destOrd="0" presId="urn:microsoft.com/office/officeart/2018/2/layout/IconCircleList"/>
    <dgm:cxn modelId="{96DC4021-9A60-4B84-9BD8-0C7D02F3B91D}" type="presParOf" srcId="{32FBD989-13A0-4F8B-B971-E4E83288D569}" destId="{48B98621-988A-482A-B253-DCB75EC52D9B}" srcOrd="6" destOrd="0" presId="urn:microsoft.com/office/officeart/2018/2/layout/IconCircleList"/>
    <dgm:cxn modelId="{6E6EFD37-2D0E-474F-AE1D-7F6EDBBA93FB}" type="presParOf" srcId="{48B98621-988A-482A-B253-DCB75EC52D9B}" destId="{C63F7107-8C76-4E4F-B84D-33512E8E9127}" srcOrd="0" destOrd="0" presId="urn:microsoft.com/office/officeart/2018/2/layout/IconCircleList"/>
    <dgm:cxn modelId="{5C42F320-E99F-4E8D-9761-CAB288146157}" type="presParOf" srcId="{48B98621-988A-482A-B253-DCB75EC52D9B}" destId="{C0A69EF2-EC30-412B-A2EB-2E0A6C3E6567}" srcOrd="1" destOrd="0" presId="urn:microsoft.com/office/officeart/2018/2/layout/IconCircleList"/>
    <dgm:cxn modelId="{97ED8936-AC76-46AB-AF02-0DC8A0EB250E}" type="presParOf" srcId="{48B98621-988A-482A-B253-DCB75EC52D9B}" destId="{7B86C8D5-319F-48C9-8A49-FDB5E81DDA60}" srcOrd="2" destOrd="0" presId="urn:microsoft.com/office/officeart/2018/2/layout/IconCircleList"/>
    <dgm:cxn modelId="{3A2B9B80-0D98-412E-ABFF-3FB342703204}" type="presParOf" srcId="{48B98621-988A-482A-B253-DCB75EC52D9B}" destId="{65DB50A3-2B10-420D-98E2-ADFBE7B5171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E43F3B-BBB6-42A3-AAC3-88ECDABD625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771AEFE-5CDD-486E-92D9-8BC48DE74F80}">
      <dgm:prSet/>
      <dgm:spPr/>
      <dgm:t>
        <a:bodyPr/>
        <a:lstStyle/>
        <a:p>
          <a:r>
            <a:rPr lang="en-GB"/>
            <a:t>As the CBE manually refills the cryostorage unit spills and accidental burns can easily occur.</a:t>
          </a:r>
          <a:endParaRPr lang="en-US"/>
        </a:p>
      </dgm:t>
    </dgm:pt>
    <dgm:pt modelId="{39D05B07-E7E2-4F8C-8105-EFC5571ED509}" type="parTrans" cxnId="{AF372530-7A24-432F-8B78-2B3E1694D7FC}">
      <dgm:prSet/>
      <dgm:spPr/>
      <dgm:t>
        <a:bodyPr/>
        <a:lstStyle/>
        <a:p>
          <a:endParaRPr lang="en-US"/>
        </a:p>
      </dgm:t>
    </dgm:pt>
    <dgm:pt modelId="{D3369F65-B14B-4AE4-9862-80498FE240F5}" type="sibTrans" cxnId="{AF372530-7A24-432F-8B78-2B3E1694D7FC}">
      <dgm:prSet/>
      <dgm:spPr/>
      <dgm:t>
        <a:bodyPr/>
        <a:lstStyle/>
        <a:p>
          <a:endParaRPr lang="en-US"/>
        </a:p>
      </dgm:t>
    </dgm:pt>
    <dgm:pt modelId="{BCFC6A67-882C-4FF0-B009-FE4C8A8153BA}">
      <dgm:prSet/>
      <dgm:spPr/>
      <dgm:t>
        <a:bodyPr/>
        <a:lstStyle/>
        <a:p>
          <a:r>
            <a:rPr lang="en-GB"/>
            <a:t>Each worker must know what to do in an emergency.</a:t>
          </a:r>
          <a:endParaRPr lang="en-US"/>
        </a:p>
      </dgm:t>
    </dgm:pt>
    <dgm:pt modelId="{A13EC108-C907-4C8F-96A7-A050F8E84BDD}" type="parTrans" cxnId="{19D573B4-0226-4F78-99C2-3FC2649A1794}">
      <dgm:prSet/>
      <dgm:spPr/>
      <dgm:t>
        <a:bodyPr/>
        <a:lstStyle/>
        <a:p>
          <a:endParaRPr lang="en-US"/>
        </a:p>
      </dgm:t>
    </dgm:pt>
    <dgm:pt modelId="{580FE134-E75C-490F-A248-DC34AF3D3E83}" type="sibTrans" cxnId="{19D573B4-0226-4F78-99C2-3FC2649A1794}">
      <dgm:prSet/>
      <dgm:spPr/>
      <dgm:t>
        <a:bodyPr/>
        <a:lstStyle/>
        <a:p>
          <a:endParaRPr lang="en-US"/>
        </a:p>
      </dgm:t>
    </dgm:pt>
    <dgm:pt modelId="{6CA3611F-EA37-423D-B510-129B2D4D2D91}">
      <dgm:prSet/>
      <dgm:spPr/>
      <dgm:t>
        <a:bodyPr/>
        <a:lstStyle/>
        <a:p>
          <a:r>
            <a:rPr lang="en-GB"/>
            <a:t>External Spillages</a:t>
          </a:r>
          <a:endParaRPr lang="en-US"/>
        </a:p>
      </dgm:t>
    </dgm:pt>
    <dgm:pt modelId="{E9809DDD-302F-4A58-87DC-27CA67EDF24A}" type="parTrans" cxnId="{3F2A0EC3-F77B-4CD3-B3E5-6AFDA23AD37E}">
      <dgm:prSet/>
      <dgm:spPr/>
      <dgm:t>
        <a:bodyPr/>
        <a:lstStyle/>
        <a:p>
          <a:endParaRPr lang="en-US"/>
        </a:p>
      </dgm:t>
    </dgm:pt>
    <dgm:pt modelId="{A2AB5AC4-B4BB-497F-B839-FDEE90118356}" type="sibTrans" cxnId="{3F2A0EC3-F77B-4CD3-B3E5-6AFDA23AD37E}">
      <dgm:prSet/>
      <dgm:spPr/>
      <dgm:t>
        <a:bodyPr/>
        <a:lstStyle/>
        <a:p>
          <a:endParaRPr lang="en-US"/>
        </a:p>
      </dgm:t>
    </dgm:pt>
    <dgm:pt modelId="{955291B2-D212-45F0-86A7-CC2CABBF94D6}">
      <dgm:prSet/>
      <dgm:spPr/>
      <dgm:t>
        <a:bodyPr/>
        <a:lstStyle/>
        <a:p>
          <a:r>
            <a:rPr lang="en-GB" dirty="0"/>
            <a:t>Evacuated and suitably cordoned-off area.</a:t>
          </a:r>
          <a:endParaRPr lang="en-US" dirty="0"/>
        </a:p>
      </dgm:t>
    </dgm:pt>
    <dgm:pt modelId="{B56F6245-8A93-440C-92A7-6DBDDDC49E4E}" type="parTrans" cxnId="{7D2541E7-2F01-412D-991A-C9DDF253A6A3}">
      <dgm:prSet/>
      <dgm:spPr/>
      <dgm:t>
        <a:bodyPr/>
        <a:lstStyle/>
        <a:p>
          <a:endParaRPr lang="en-US"/>
        </a:p>
      </dgm:t>
    </dgm:pt>
    <dgm:pt modelId="{56F67831-4C6C-4CEE-B8D2-37A65AD23210}" type="sibTrans" cxnId="{7D2541E7-2F01-412D-991A-C9DDF253A6A3}">
      <dgm:prSet/>
      <dgm:spPr/>
      <dgm:t>
        <a:bodyPr/>
        <a:lstStyle/>
        <a:p>
          <a:endParaRPr lang="en-US"/>
        </a:p>
      </dgm:t>
    </dgm:pt>
    <dgm:pt modelId="{4E27F64A-50FA-4B24-B552-696F4967041E}">
      <dgm:prSet/>
      <dgm:spPr/>
      <dgm:t>
        <a:bodyPr/>
        <a:lstStyle/>
        <a:p>
          <a:r>
            <a:rPr lang="en-GB" dirty="0"/>
            <a:t>Simply allow LN</a:t>
          </a:r>
          <a:r>
            <a:rPr lang="en-GB" baseline="-25000" dirty="0"/>
            <a:t>2</a:t>
          </a:r>
          <a:r>
            <a:rPr lang="en-GB" dirty="0"/>
            <a:t> to evaporate into the atmosphere.</a:t>
          </a:r>
          <a:endParaRPr lang="en-US" dirty="0"/>
        </a:p>
      </dgm:t>
    </dgm:pt>
    <dgm:pt modelId="{F95E253D-2933-4341-B76F-3F822E037607}" type="parTrans" cxnId="{73466718-CAC8-4EE9-8DC2-725DF780B029}">
      <dgm:prSet/>
      <dgm:spPr/>
      <dgm:t>
        <a:bodyPr/>
        <a:lstStyle/>
        <a:p>
          <a:endParaRPr lang="en-US"/>
        </a:p>
      </dgm:t>
    </dgm:pt>
    <dgm:pt modelId="{BEE04042-E41C-47C3-A0AC-FBC82C8B0954}" type="sibTrans" cxnId="{73466718-CAC8-4EE9-8DC2-725DF780B029}">
      <dgm:prSet/>
      <dgm:spPr/>
      <dgm:t>
        <a:bodyPr/>
        <a:lstStyle/>
        <a:p>
          <a:endParaRPr lang="en-US"/>
        </a:p>
      </dgm:t>
    </dgm:pt>
    <dgm:pt modelId="{88130FAF-6350-4B6E-855B-2B658A236DD8}">
      <dgm:prSet/>
      <dgm:spPr/>
      <dgm:t>
        <a:bodyPr/>
        <a:lstStyle/>
        <a:p>
          <a:r>
            <a:rPr lang="en-GB"/>
            <a:t>Internal Spillages</a:t>
          </a:r>
          <a:endParaRPr lang="en-US"/>
        </a:p>
      </dgm:t>
    </dgm:pt>
    <dgm:pt modelId="{D1013B8C-32B6-4809-A53D-34C74E01E526}" type="parTrans" cxnId="{53AC292E-0532-47FB-89B3-93A1844D41B1}">
      <dgm:prSet/>
      <dgm:spPr/>
      <dgm:t>
        <a:bodyPr/>
        <a:lstStyle/>
        <a:p>
          <a:endParaRPr lang="en-US"/>
        </a:p>
      </dgm:t>
    </dgm:pt>
    <dgm:pt modelId="{B9D9EB9E-B601-4C27-9397-C9F18AFF0B05}" type="sibTrans" cxnId="{53AC292E-0532-47FB-89B3-93A1844D41B1}">
      <dgm:prSet/>
      <dgm:spPr/>
      <dgm:t>
        <a:bodyPr/>
        <a:lstStyle/>
        <a:p>
          <a:endParaRPr lang="en-US"/>
        </a:p>
      </dgm:t>
    </dgm:pt>
    <dgm:pt modelId="{3B20A568-B3A5-4861-AD8B-F0D84FB56E00}">
      <dgm:prSet/>
      <dgm:spPr/>
      <dgm:t>
        <a:bodyPr/>
        <a:lstStyle/>
        <a:p>
          <a:r>
            <a:rPr lang="en-GB"/>
            <a:t>Spillages of LN</a:t>
          </a:r>
          <a:r>
            <a:rPr lang="en-GB" baseline="-25000"/>
            <a:t>2</a:t>
          </a:r>
          <a:r>
            <a:rPr lang="en-GB"/>
            <a:t> to be not cleaned up!!! Allow to evaporate.</a:t>
          </a:r>
          <a:endParaRPr lang="en-US"/>
        </a:p>
      </dgm:t>
    </dgm:pt>
    <dgm:pt modelId="{DA84E66D-32C9-4379-A8CD-381D302B6147}" type="parTrans" cxnId="{7ABA9B78-7892-4C3A-863B-67D40BDF41D3}">
      <dgm:prSet/>
      <dgm:spPr/>
      <dgm:t>
        <a:bodyPr/>
        <a:lstStyle/>
        <a:p>
          <a:endParaRPr lang="en-US"/>
        </a:p>
      </dgm:t>
    </dgm:pt>
    <dgm:pt modelId="{E14B20D9-5912-4338-89E7-C21ABDF3AF93}" type="sibTrans" cxnId="{7ABA9B78-7892-4C3A-863B-67D40BDF41D3}">
      <dgm:prSet/>
      <dgm:spPr/>
      <dgm:t>
        <a:bodyPr/>
        <a:lstStyle/>
        <a:p>
          <a:endParaRPr lang="en-US"/>
        </a:p>
      </dgm:t>
    </dgm:pt>
    <dgm:pt modelId="{9864C790-FCDB-43A1-BA5C-9EF8DED105B5}">
      <dgm:prSet/>
      <dgm:spPr/>
      <dgm:t>
        <a:bodyPr/>
        <a:lstStyle/>
        <a:p>
          <a:r>
            <a:rPr lang="en-GB"/>
            <a:t>ALL personnel must be IMMEDIATELY EVACUATED from the surrounding area.</a:t>
          </a:r>
          <a:endParaRPr lang="en-US"/>
        </a:p>
      </dgm:t>
    </dgm:pt>
    <dgm:pt modelId="{5CAD416B-C8D9-475B-8584-937894F2A370}" type="parTrans" cxnId="{745C07E2-A860-49B0-8E7D-FC1D77D450BF}">
      <dgm:prSet/>
      <dgm:spPr/>
      <dgm:t>
        <a:bodyPr/>
        <a:lstStyle/>
        <a:p>
          <a:endParaRPr lang="en-US"/>
        </a:p>
      </dgm:t>
    </dgm:pt>
    <dgm:pt modelId="{E758D05D-8C20-4608-83A6-9C81F4123CFE}" type="sibTrans" cxnId="{745C07E2-A860-49B0-8E7D-FC1D77D450BF}">
      <dgm:prSet/>
      <dgm:spPr/>
      <dgm:t>
        <a:bodyPr/>
        <a:lstStyle/>
        <a:p>
          <a:endParaRPr lang="en-US"/>
        </a:p>
      </dgm:t>
    </dgm:pt>
    <dgm:pt modelId="{74C838BC-2251-4E86-8BD5-A4F24583757A}">
      <dgm:prSet/>
      <dgm:spPr/>
      <dgm:t>
        <a:bodyPr/>
        <a:lstStyle/>
        <a:p>
          <a:r>
            <a:rPr lang="en-GB" dirty="0"/>
            <a:t>Consult Lab Manager and Departmental Safety Officer.</a:t>
          </a:r>
          <a:endParaRPr lang="en-US" dirty="0"/>
        </a:p>
      </dgm:t>
    </dgm:pt>
    <dgm:pt modelId="{0453A65F-1FDA-4398-942D-623BA818BE17}" type="parTrans" cxnId="{2E94C5A9-6C1B-4985-8461-1DE7A1C03B53}">
      <dgm:prSet/>
      <dgm:spPr/>
      <dgm:t>
        <a:bodyPr/>
        <a:lstStyle/>
        <a:p>
          <a:endParaRPr lang="en-US"/>
        </a:p>
      </dgm:t>
    </dgm:pt>
    <dgm:pt modelId="{5069297F-40C6-4AF7-B35C-78FBFB887009}" type="sibTrans" cxnId="{2E94C5A9-6C1B-4985-8461-1DE7A1C03B53}">
      <dgm:prSet/>
      <dgm:spPr/>
      <dgm:t>
        <a:bodyPr/>
        <a:lstStyle/>
        <a:p>
          <a:endParaRPr lang="en-US"/>
        </a:p>
      </dgm:t>
    </dgm:pt>
    <dgm:pt modelId="{2BFBB3E8-3C1F-45F8-B5A0-AC70FF5044B0}">
      <dgm:prSet/>
      <dgm:spPr/>
      <dgm:t>
        <a:bodyPr/>
        <a:lstStyle/>
        <a:p>
          <a:r>
            <a:rPr lang="en-GB" dirty="0"/>
            <a:t>DO NOT enter/re-enter the laboratory until the oxygen levels have returned to safe levels .</a:t>
          </a:r>
          <a:endParaRPr lang="en-US" dirty="0"/>
        </a:p>
      </dgm:t>
    </dgm:pt>
    <dgm:pt modelId="{33B538CA-D6AD-4172-BF8C-B0BE97367C39}" type="parTrans" cxnId="{9FECFFCF-A267-4FD5-8CAB-7EBF34643FDD}">
      <dgm:prSet/>
      <dgm:spPr/>
      <dgm:t>
        <a:bodyPr/>
        <a:lstStyle/>
        <a:p>
          <a:endParaRPr lang="en-US"/>
        </a:p>
      </dgm:t>
    </dgm:pt>
    <dgm:pt modelId="{65045ECF-E41A-46F6-B35D-33FB1E50F422}" type="sibTrans" cxnId="{9FECFFCF-A267-4FD5-8CAB-7EBF34643FDD}">
      <dgm:prSet/>
      <dgm:spPr/>
      <dgm:t>
        <a:bodyPr/>
        <a:lstStyle/>
        <a:p>
          <a:endParaRPr lang="en-US"/>
        </a:p>
      </dgm:t>
    </dgm:pt>
    <dgm:pt modelId="{8C363001-322E-4534-902D-50F244E64AD7}" type="pres">
      <dgm:prSet presAssocID="{44E43F3B-BBB6-42A3-AAC3-88ECDABD625D}" presName="linear" presStyleCnt="0">
        <dgm:presLayoutVars>
          <dgm:animLvl val="lvl"/>
          <dgm:resizeHandles val="exact"/>
        </dgm:presLayoutVars>
      </dgm:prSet>
      <dgm:spPr/>
    </dgm:pt>
    <dgm:pt modelId="{A3EE039C-705B-488D-A069-570DC575A6AC}" type="pres">
      <dgm:prSet presAssocID="{4771AEFE-5CDD-486E-92D9-8BC48DE74F80}" presName="parentText" presStyleLbl="node1" presStyleIdx="0" presStyleCnt="4">
        <dgm:presLayoutVars>
          <dgm:chMax val="0"/>
          <dgm:bulletEnabled val="1"/>
        </dgm:presLayoutVars>
      </dgm:prSet>
      <dgm:spPr/>
    </dgm:pt>
    <dgm:pt modelId="{23C493BF-3580-4C1F-B53C-8D638DF995AF}" type="pres">
      <dgm:prSet presAssocID="{D3369F65-B14B-4AE4-9862-80498FE240F5}" presName="spacer" presStyleCnt="0"/>
      <dgm:spPr/>
    </dgm:pt>
    <dgm:pt modelId="{BFBA2E84-6572-4D9B-850D-5E125584DF66}" type="pres">
      <dgm:prSet presAssocID="{BCFC6A67-882C-4FF0-B009-FE4C8A8153BA}" presName="parentText" presStyleLbl="node1" presStyleIdx="1" presStyleCnt="4">
        <dgm:presLayoutVars>
          <dgm:chMax val="0"/>
          <dgm:bulletEnabled val="1"/>
        </dgm:presLayoutVars>
      </dgm:prSet>
      <dgm:spPr/>
    </dgm:pt>
    <dgm:pt modelId="{1C073D24-BA81-480A-9BD1-0715594E864C}" type="pres">
      <dgm:prSet presAssocID="{580FE134-E75C-490F-A248-DC34AF3D3E83}" presName="spacer" presStyleCnt="0"/>
      <dgm:spPr/>
    </dgm:pt>
    <dgm:pt modelId="{B537D1F1-60AC-498B-945B-E06F6DA5522B}" type="pres">
      <dgm:prSet presAssocID="{6CA3611F-EA37-423D-B510-129B2D4D2D91}" presName="parentText" presStyleLbl="node1" presStyleIdx="2" presStyleCnt="4">
        <dgm:presLayoutVars>
          <dgm:chMax val="0"/>
          <dgm:bulletEnabled val="1"/>
        </dgm:presLayoutVars>
      </dgm:prSet>
      <dgm:spPr/>
    </dgm:pt>
    <dgm:pt modelId="{5E7CA115-975C-4F6E-B06A-BF1BD3A82726}" type="pres">
      <dgm:prSet presAssocID="{6CA3611F-EA37-423D-B510-129B2D4D2D91}" presName="childText" presStyleLbl="revTx" presStyleIdx="0" presStyleCnt="2">
        <dgm:presLayoutVars>
          <dgm:bulletEnabled val="1"/>
        </dgm:presLayoutVars>
      </dgm:prSet>
      <dgm:spPr/>
    </dgm:pt>
    <dgm:pt modelId="{31718F1D-C9A6-4ACD-8297-2944146DA437}" type="pres">
      <dgm:prSet presAssocID="{88130FAF-6350-4B6E-855B-2B658A236DD8}" presName="parentText" presStyleLbl="node1" presStyleIdx="3" presStyleCnt="4">
        <dgm:presLayoutVars>
          <dgm:chMax val="0"/>
          <dgm:bulletEnabled val="1"/>
        </dgm:presLayoutVars>
      </dgm:prSet>
      <dgm:spPr/>
    </dgm:pt>
    <dgm:pt modelId="{6EF7DA29-895D-47E3-A0DF-6A537076E65B}" type="pres">
      <dgm:prSet presAssocID="{88130FAF-6350-4B6E-855B-2B658A236DD8}" presName="childText" presStyleLbl="revTx" presStyleIdx="1" presStyleCnt="2">
        <dgm:presLayoutVars>
          <dgm:bulletEnabled val="1"/>
        </dgm:presLayoutVars>
      </dgm:prSet>
      <dgm:spPr/>
    </dgm:pt>
  </dgm:ptLst>
  <dgm:cxnLst>
    <dgm:cxn modelId="{6E7AA909-BA2C-4E44-A688-BCC99FE23DC2}" type="presOf" srcId="{3B20A568-B3A5-4861-AD8B-F0D84FB56E00}" destId="{6EF7DA29-895D-47E3-A0DF-6A537076E65B}" srcOrd="0" destOrd="0" presId="urn:microsoft.com/office/officeart/2005/8/layout/vList2"/>
    <dgm:cxn modelId="{73466718-CAC8-4EE9-8DC2-725DF780B029}" srcId="{6CA3611F-EA37-423D-B510-129B2D4D2D91}" destId="{4E27F64A-50FA-4B24-B552-696F4967041E}" srcOrd="1" destOrd="0" parTransId="{F95E253D-2933-4341-B76F-3F822E037607}" sibTransId="{BEE04042-E41C-47C3-A0AC-FBC82C8B0954}"/>
    <dgm:cxn modelId="{53AC292E-0532-47FB-89B3-93A1844D41B1}" srcId="{44E43F3B-BBB6-42A3-AAC3-88ECDABD625D}" destId="{88130FAF-6350-4B6E-855B-2B658A236DD8}" srcOrd="3" destOrd="0" parTransId="{D1013B8C-32B6-4809-A53D-34C74E01E526}" sibTransId="{B9D9EB9E-B601-4C27-9397-C9F18AFF0B05}"/>
    <dgm:cxn modelId="{AF372530-7A24-432F-8B78-2B3E1694D7FC}" srcId="{44E43F3B-BBB6-42A3-AAC3-88ECDABD625D}" destId="{4771AEFE-5CDD-486E-92D9-8BC48DE74F80}" srcOrd="0" destOrd="0" parTransId="{39D05B07-E7E2-4F8C-8105-EFC5571ED509}" sibTransId="{D3369F65-B14B-4AE4-9862-80498FE240F5}"/>
    <dgm:cxn modelId="{D97A1B67-E171-4797-8251-19ACD9E970D9}" type="presOf" srcId="{74C838BC-2251-4E86-8BD5-A4F24583757A}" destId="{6EF7DA29-895D-47E3-A0DF-6A537076E65B}" srcOrd="0" destOrd="2" presId="urn:microsoft.com/office/officeart/2005/8/layout/vList2"/>
    <dgm:cxn modelId="{F7DC4069-305B-48A4-A592-D9386436ADB3}" type="presOf" srcId="{88130FAF-6350-4B6E-855B-2B658A236DD8}" destId="{31718F1D-C9A6-4ACD-8297-2944146DA437}" srcOrd="0" destOrd="0" presId="urn:microsoft.com/office/officeart/2005/8/layout/vList2"/>
    <dgm:cxn modelId="{7ABA9B78-7892-4C3A-863B-67D40BDF41D3}" srcId="{88130FAF-6350-4B6E-855B-2B658A236DD8}" destId="{3B20A568-B3A5-4861-AD8B-F0D84FB56E00}" srcOrd="0" destOrd="0" parTransId="{DA84E66D-32C9-4379-A8CD-381D302B6147}" sibTransId="{E14B20D9-5912-4338-89E7-C21ABDF3AF93}"/>
    <dgm:cxn modelId="{8215B37C-6633-4073-AACC-29090190EA1B}" type="presOf" srcId="{4E27F64A-50FA-4B24-B552-696F4967041E}" destId="{5E7CA115-975C-4F6E-B06A-BF1BD3A82726}" srcOrd="0" destOrd="1" presId="urn:microsoft.com/office/officeart/2005/8/layout/vList2"/>
    <dgm:cxn modelId="{F69B079C-EBA5-4983-B4E8-4448BB4C70C5}" type="presOf" srcId="{4771AEFE-5CDD-486E-92D9-8BC48DE74F80}" destId="{A3EE039C-705B-488D-A069-570DC575A6AC}" srcOrd="0" destOrd="0" presId="urn:microsoft.com/office/officeart/2005/8/layout/vList2"/>
    <dgm:cxn modelId="{2E94C5A9-6C1B-4985-8461-1DE7A1C03B53}" srcId="{88130FAF-6350-4B6E-855B-2B658A236DD8}" destId="{74C838BC-2251-4E86-8BD5-A4F24583757A}" srcOrd="2" destOrd="0" parTransId="{0453A65F-1FDA-4398-942D-623BA818BE17}" sibTransId="{5069297F-40C6-4AF7-B35C-78FBFB887009}"/>
    <dgm:cxn modelId="{19D573B4-0226-4F78-99C2-3FC2649A1794}" srcId="{44E43F3B-BBB6-42A3-AAC3-88ECDABD625D}" destId="{BCFC6A67-882C-4FF0-B009-FE4C8A8153BA}" srcOrd="1" destOrd="0" parTransId="{A13EC108-C907-4C8F-96A7-A050F8E84BDD}" sibTransId="{580FE134-E75C-490F-A248-DC34AF3D3E83}"/>
    <dgm:cxn modelId="{3EB495BF-04E4-42EE-9234-87E4B579BF60}" type="presOf" srcId="{44E43F3B-BBB6-42A3-AAC3-88ECDABD625D}" destId="{8C363001-322E-4534-902D-50F244E64AD7}" srcOrd="0" destOrd="0" presId="urn:microsoft.com/office/officeart/2005/8/layout/vList2"/>
    <dgm:cxn modelId="{3F2A0EC3-F77B-4CD3-B3E5-6AFDA23AD37E}" srcId="{44E43F3B-BBB6-42A3-AAC3-88ECDABD625D}" destId="{6CA3611F-EA37-423D-B510-129B2D4D2D91}" srcOrd="2" destOrd="0" parTransId="{E9809DDD-302F-4A58-87DC-27CA67EDF24A}" sibTransId="{A2AB5AC4-B4BB-497F-B839-FDEE90118356}"/>
    <dgm:cxn modelId="{60C633CC-B7D4-4B44-884D-8CFFF96AAB8F}" type="presOf" srcId="{2BFBB3E8-3C1F-45F8-B5A0-AC70FF5044B0}" destId="{6EF7DA29-895D-47E3-A0DF-6A537076E65B}" srcOrd="0" destOrd="3" presId="urn:microsoft.com/office/officeart/2005/8/layout/vList2"/>
    <dgm:cxn modelId="{9FECFFCF-A267-4FD5-8CAB-7EBF34643FDD}" srcId="{88130FAF-6350-4B6E-855B-2B658A236DD8}" destId="{2BFBB3E8-3C1F-45F8-B5A0-AC70FF5044B0}" srcOrd="3" destOrd="0" parTransId="{33B538CA-D6AD-4172-BF8C-B0BE97367C39}" sibTransId="{65045ECF-E41A-46F6-B35D-33FB1E50F422}"/>
    <dgm:cxn modelId="{745C07E2-A860-49B0-8E7D-FC1D77D450BF}" srcId="{88130FAF-6350-4B6E-855B-2B658A236DD8}" destId="{9864C790-FCDB-43A1-BA5C-9EF8DED105B5}" srcOrd="1" destOrd="0" parTransId="{5CAD416B-C8D9-475B-8584-937894F2A370}" sibTransId="{E758D05D-8C20-4608-83A6-9C81F4123CFE}"/>
    <dgm:cxn modelId="{F7FA20E7-0960-4B10-BBB2-33FFFC30C5A3}" type="presOf" srcId="{955291B2-D212-45F0-86A7-CC2CABBF94D6}" destId="{5E7CA115-975C-4F6E-B06A-BF1BD3A82726}" srcOrd="0" destOrd="0" presId="urn:microsoft.com/office/officeart/2005/8/layout/vList2"/>
    <dgm:cxn modelId="{7D2541E7-2F01-412D-991A-C9DDF253A6A3}" srcId="{6CA3611F-EA37-423D-B510-129B2D4D2D91}" destId="{955291B2-D212-45F0-86A7-CC2CABBF94D6}" srcOrd="0" destOrd="0" parTransId="{B56F6245-8A93-440C-92A7-6DBDDDC49E4E}" sibTransId="{56F67831-4C6C-4CEE-B8D2-37A65AD23210}"/>
    <dgm:cxn modelId="{188ED4E7-BACA-4CA0-A42F-42236371B1C5}" type="presOf" srcId="{BCFC6A67-882C-4FF0-B009-FE4C8A8153BA}" destId="{BFBA2E84-6572-4D9B-850D-5E125584DF66}" srcOrd="0" destOrd="0" presId="urn:microsoft.com/office/officeart/2005/8/layout/vList2"/>
    <dgm:cxn modelId="{ABC875F6-3F28-4AA2-94F0-CE90630099A7}" type="presOf" srcId="{6CA3611F-EA37-423D-B510-129B2D4D2D91}" destId="{B537D1F1-60AC-498B-945B-E06F6DA5522B}" srcOrd="0" destOrd="0" presId="urn:microsoft.com/office/officeart/2005/8/layout/vList2"/>
    <dgm:cxn modelId="{ABBBA4FE-BE85-40F0-AC77-FA469C68B58E}" type="presOf" srcId="{9864C790-FCDB-43A1-BA5C-9EF8DED105B5}" destId="{6EF7DA29-895D-47E3-A0DF-6A537076E65B}" srcOrd="0" destOrd="1" presId="urn:microsoft.com/office/officeart/2005/8/layout/vList2"/>
    <dgm:cxn modelId="{1D593E07-172F-4899-8546-FEB42C24DC72}" type="presParOf" srcId="{8C363001-322E-4534-902D-50F244E64AD7}" destId="{A3EE039C-705B-488D-A069-570DC575A6AC}" srcOrd="0" destOrd="0" presId="urn:microsoft.com/office/officeart/2005/8/layout/vList2"/>
    <dgm:cxn modelId="{FD82B48B-4DD5-43B5-BA87-A4DB09C2EBF5}" type="presParOf" srcId="{8C363001-322E-4534-902D-50F244E64AD7}" destId="{23C493BF-3580-4C1F-B53C-8D638DF995AF}" srcOrd="1" destOrd="0" presId="urn:microsoft.com/office/officeart/2005/8/layout/vList2"/>
    <dgm:cxn modelId="{579E9577-F8E0-4EB0-8895-A50551DE0CDD}" type="presParOf" srcId="{8C363001-322E-4534-902D-50F244E64AD7}" destId="{BFBA2E84-6572-4D9B-850D-5E125584DF66}" srcOrd="2" destOrd="0" presId="urn:microsoft.com/office/officeart/2005/8/layout/vList2"/>
    <dgm:cxn modelId="{DAE3655D-F416-41D4-9EDF-43E5D68CFD29}" type="presParOf" srcId="{8C363001-322E-4534-902D-50F244E64AD7}" destId="{1C073D24-BA81-480A-9BD1-0715594E864C}" srcOrd="3" destOrd="0" presId="urn:microsoft.com/office/officeart/2005/8/layout/vList2"/>
    <dgm:cxn modelId="{BA4A949A-A1E4-4BC8-908A-E4141A301C07}" type="presParOf" srcId="{8C363001-322E-4534-902D-50F244E64AD7}" destId="{B537D1F1-60AC-498B-945B-E06F6DA5522B}" srcOrd="4" destOrd="0" presId="urn:microsoft.com/office/officeart/2005/8/layout/vList2"/>
    <dgm:cxn modelId="{7341E35D-FC9A-453A-BE05-892DA3490217}" type="presParOf" srcId="{8C363001-322E-4534-902D-50F244E64AD7}" destId="{5E7CA115-975C-4F6E-B06A-BF1BD3A82726}" srcOrd="5" destOrd="0" presId="urn:microsoft.com/office/officeart/2005/8/layout/vList2"/>
    <dgm:cxn modelId="{A7C2758C-8479-4195-BA91-3A914857E882}" type="presParOf" srcId="{8C363001-322E-4534-902D-50F244E64AD7}" destId="{31718F1D-C9A6-4ACD-8297-2944146DA437}" srcOrd="6" destOrd="0" presId="urn:microsoft.com/office/officeart/2005/8/layout/vList2"/>
    <dgm:cxn modelId="{DF6531D7-6C9F-4281-9192-63D7665327A9}" type="presParOf" srcId="{8C363001-322E-4534-902D-50F244E64AD7}" destId="{6EF7DA29-895D-47E3-A0DF-6A537076E65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502ABD-9D59-49CC-8955-E4CFE2BE9262}" type="doc">
      <dgm:prSet loTypeId="urn:microsoft.com/office/officeart/2016/7/layout/HorizontalActionList" loCatId="List" qsTypeId="urn:microsoft.com/office/officeart/2005/8/quickstyle/simple1" qsCatId="simple" csTypeId="urn:microsoft.com/office/officeart/2005/8/colors/colorful2" csCatId="colorful"/>
      <dgm:spPr/>
      <dgm:t>
        <a:bodyPr/>
        <a:lstStyle/>
        <a:p>
          <a:endParaRPr lang="en-US"/>
        </a:p>
      </dgm:t>
    </dgm:pt>
    <dgm:pt modelId="{F141588C-EFF1-4097-B248-73E237A7E559}">
      <dgm:prSet/>
      <dgm:spPr/>
      <dgm:t>
        <a:bodyPr/>
        <a:lstStyle/>
        <a:p>
          <a:r>
            <a:rPr lang="en-US"/>
            <a:t>Power</a:t>
          </a:r>
        </a:p>
      </dgm:t>
    </dgm:pt>
    <dgm:pt modelId="{2E2F5FD0-8E1B-4B9E-B000-3EC3774325EE}" type="parTrans" cxnId="{937CF5BA-92E2-47B7-8F52-7E5F1CAA9C1C}">
      <dgm:prSet/>
      <dgm:spPr/>
      <dgm:t>
        <a:bodyPr/>
        <a:lstStyle/>
        <a:p>
          <a:endParaRPr lang="en-US"/>
        </a:p>
      </dgm:t>
    </dgm:pt>
    <dgm:pt modelId="{37EB4473-8D59-4124-8420-EF075FC9141A}" type="sibTrans" cxnId="{937CF5BA-92E2-47B7-8F52-7E5F1CAA9C1C}">
      <dgm:prSet/>
      <dgm:spPr/>
      <dgm:t>
        <a:bodyPr/>
        <a:lstStyle/>
        <a:p>
          <a:endParaRPr lang="en-US"/>
        </a:p>
      </dgm:t>
    </dgm:pt>
    <dgm:pt modelId="{9B2DB65B-B7B4-4AB6-90F4-E017F49A9DFA}">
      <dgm:prSet/>
      <dgm:spPr/>
      <dgm:t>
        <a:bodyPr/>
        <a:lstStyle/>
        <a:p>
          <a:r>
            <a:rPr lang="en-US"/>
            <a:t>Power failure when working in the BSC  - the device is no longer operative :</a:t>
          </a:r>
        </a:p>
      </dgm:t>
    </dgm:pt>
    <dgm:pt modelId="{2A77438D-668B-424E-A379-3DC59156113D}" type="parTrans" cxnId="{FA5F614B-83C1-4E7B-B26F-E9474C104449}">
      <dgm:prSet/>
      <dgm:spPr/>
      <dgm:t>
        <a:bodyPr/>
        <a:lstStyle/>
        <a:p>
          <a:endParaRPr lang="en-US"/>
        </a:p>
      </dgm:t>
    </dgm:pt>
    <dgm:pt modelId="{A2A50D33-ECA7-4541-8521-4B9545094D8D}" type="sibTrans" cxnId="{FA5F614B-83C1-4E7B-B26F-E9474C104449}">
      <dgm:prSet/>
      <dgm:spPr/>
      <dgm:t>
        <a:bodyPr/>
        <a:lstStyle/>
        <a:p>
          <a:endParaRPr lang="en-US"/>
        </a:p>
      </dgm:t>
    </dgm:pt>
    <dgm:pt modelId="{25425B03-F8C3-41CE-8E79-1499317E9E6C}">
      <dgm:prSet/>
      <dgm:spPr/>
      <dgm:t>
        <a:bodyPr/>
        <a:lstStyle/>
        <a:p>
          <a:r>
            <a:rPr lang="en-US"/>
            <a:t>Cap</a:t>
          </a:r>
        </a:p>
      </dgm:t>
    </dgm:pt>
    <dgm:pt modelId="{BB8D3C2D-7CB8-4AFF-9B49-8B25BFD97F93}" type="parTrans" cxnId="{DD0BC597-C5AA-4A76-B70B-E6EBF025289E}">
      <dgm:prSet/>
      <dgm:spPr/>
      <dgm:t>
        <a:bodyPr/>
        <a:lstStyle/>
        <a:p>
          <a:endParaRPr lang="en-US"/>
        </a:p>
      </dgm:t>
    </dgm:pt>
    <dgm:pt modelId="{D6FCDF9B-44DF-41E1-8AFD-1A3DC7456E21}" type="sibTrans" cxnId="{DD0BC597-C5AA-4A76-B70B-E6EBF025289E}">
      <dgm:prSet/>
      <dgm:spPr/>
      <dgm:t>
        <a:bodyPr/>
        <a:lstStyle/>
        <a:p>
          <a:endParaRPr lang="en-US"/>
        </a:p>
      </dgm:t>
    </dgm:pt>
    <dgm:pt modelId="{C74A9BC3-69D6-43EA-8A56-739253FA92EC}">
      <dgm:prSet/>
      <dgm:spPr/>
      <dgm:t>
        <a:bodyPr/>
        <a:lstStyle/>
        <a:p>
          <a:r>
            <a:rPr lang="en-US"/>
            <a:t>Immediately cap all culture vessels and media bottles that have been handled in the BSC. Leave all vessels in the BSC and discontinue the experiment.</a:t>
          </a:r>
        </a:p>
      </dgm:t>
    </dgm:pt>
    <dgm:pt modelId="{AB44BFA4-DA02-4B27-9A28-135AD46B366F}" type="parTrans" cxnId="{20B43F0E-C3DF-4909-A1A9-F7E8C634EE4F}">
      <dgm:prSet/>
      <dgm:spPr/>
      <dgm:t>
        <a:bodyPr/>
        <a:lstStyle/>
        <a:p>
          <a:endParaRPr lang="en-US"/>
        </a:p>
      </dgm:t>
    </dgm:pt>
    <dgm:pt modelId="{E9D3F0A6-79A9-4E76-91F4-1E5DDBBC58F3}" type="sibTrans" cxnId="{20B43F0E-C3DF-4909-A1A9-F7E8C634EE4F}">
      <dgm:prSet/>
      <dgm:spPr/>
      <dgm:t>
        <a:bodyPr/>
        <a:lstStyle/>
        <a:p>
          <a:endParaRPr lang="en-US"/>
        </a:p>
      </dgm:t>
    </dgm:pt>
    <dgm:pt modelId="{AD0A116D-86BF-4D8F-98FB-12656C343AEA}">
      <dgm:prSet/>
      <dgm:spPr/>
      <dgm:t>
        <a:bodyPr/>
        <a:lstStyle/>
        <a:p>
          <a:r>
            <a:rPr lang="en-US"/>
            <a:t>Place</a:t>
          </a:r>
        </a:p>
      </dgm:t>
    </dgm:pt>
    <dgm:pt modelId="{4FA69461-F1CC-45A9-9C72-5A76406A9804}" type="parTrans" cxnId="{AD608587-CEEB-45FE-A3CB-2C9EDD2D9371}">
      <dgm:prSet/>
      <dgm:spPr/>
      <dgm:t>
        <a:bodyPr/>
        <a:lstStyle/>
        <a:p>
          <a:endParaRPr lang="en-US"/>
        </a:p>
      </dgm:t>
    </dgm:pt>
    <dgm:pt modelId="{50EB6D4B-BC2F-40FC-98E3-A57206BE17FA}" type="sibTrans" cxnId="{AD608587-CEEB-45FE-A3CB-2C9EDD2D9371}">
      <dgm:prSet/>
      <dgm:spPr/>
      <dgm:t>
        <a:bodyPr/>
        <a:lstStyle/>
        <a:p>
          <a:endParaRPr lang="en-US"/>
        </a:p>
      </dgm:t>
    </dgm:pt>
    <dgm:pt modelId="{A1D8E14A-3632-4ED6-B6FD-9754350DD3FF}">
      <dgm:prSet/>
      <dgm:spPr/>
      <dgm:t>
        <a:bodyPr/>
        <a:lstStyle/>
        <a:p>
          <a:r>
            <a:rPr lang="en-US"/>
            <a:t>Place a “Do Not Use” label on the BSC.</a:t>
          </a:r>
        </a:p>
      </dgm:t>
    </dgm:pt>
    <dgm:pt modelId="{87CA448B-CD26-4BA7-BECB-BFB3458FACD2}" type="parTrans" cxnId="{5EAA68CB-5F5D-4DA4-8100-E339ECF37300}">
      <dgm:prSet/>
      <dgm:spPr/>
      <dgm:t>
        <a:bodyPr/>
        <a:lstStyle/>
        <a:p>
          <a:endParaRPr lang="en-US"/>
        </a:p>
      </dgm:t>
    </dgm:pt>
    <dgm:pt modelId="{00A03F1F-8E39-438E-8387-A6727F57C08D}" type="sibTrans" cxnId="{5EAA68CB-5F5D-4DA4-8100-E339ECF37300}">
      <dgm:prSet/>
      <dgm:spPr/>
      <dgm:t>
        <a:bodyPr/>
        <a:lstStyle/>
        <a:p>
          <a:endParaRPr lang="en-US"/>
        </a:p>
      </dgm:t>
    </dgm:pt>
    <dgm:pt modelId="{37E9D80B-AA0E-4D3C-9D3B-F2664A401D2A}">
      <dgm:prSet/>
      <dgm:spPr/>
      <dgm:t>
        <a:bodyPr/>
        <a:lstStyle/>
        <a:p>
          <a:r>
            <a:rPr lang="en-US"/>
            <a:t>Leave</a:t>
          </a:r>
        </a:p>
      </dgm:t>
    </dgm:pt>
    <dgm:pt modelId="{9137E725-03C4-448E-BF22-3B48A8FFD6F5}" type="parTrans" cxnId="{7D1AE30B-755B-460B-9FB3-21F35219A00E}">
      <dgm:prSet/>
      <dgm:spPr/>
      <dgm:t>
        <a:bodyPr/>
        <a:lstStyle/>
        <a:p>
          <a:endParaRPr lang="en-US"/>
        </a:p>
      </dgm:t>
    </dgm:pt>
    <dgm:pt modelId="{129A8AB5-65DE-4208-AC4B-B90B3AA20D07}" type="sibTrans" cxnId="{7D1AE30B-755B-460B-9FB3-21F35219A00E}">
      <dgm:prSet/>
      <dgm:spPr/>
      <dgm:t>
        <a:bodyPr/>
        <a:lstStyle/>
        <a:p>
          <a:endParaRPr lang="en-US"/>
        </a:p>
      </dgm:t>
    </dgm:pt>
    <dgm:pt modelId="{715E0C0C-1BF3-462B-A5EC-CCFAF0501480}">
      <dgm:prSet/>
      <dgm:spPr/>
      <dgm:t>
        <a:bodyPr/>
        <a:lstStyle/>
        <a:p>
          <a:r>
            <a:rPr lang="en-US"/>
            <a:t>When power supply returns, leave the BSC switched on for 30 minutes before commencing any work within the cabinet.</a:t>
          </a:r>
        </a:p>
      </dgm:t>
    </dgm:pt>
    <dgm:pt modelId="{3318C8D4-0DA9-4663-AE92-ED6EF2CF32E0}" type="parTrans" cxnId="{D39B7DE3-E4C9-4677-AE1D-5FA9B4F3E5D6}">
      <dgm:prSet/>
      <dgm:spPr/>
      <dgm:t>
        <a:bodyPr/>
        <a:lstStyle/>
        <a:p>
          <a:endParaRPr lang="en-US"/>
        </a:p>
      </dgm:t>
    </dgm:pt>
    <dgm:pt modelId="{D37A69CA-DB10-4AEE-BB8F-DEF8E26F4841}" type="sibTrans" cxnId="{D39B7DE3-E4C9-4677-AE1D-5FA9B4F3E5D6}">
      <dgm:prSet/>
      <dgm:spPr/>
      <dgm:t>
        <a:bodyPr/>
        <a:lstStyle/>
        <a:p>
          <a:endParaRPr lang="en-US"/>
        </a:p>
      </dgm:t>
    </dgm:pt>
    <dgm:pt modelId="{6DA26EBD-256F-491A-BD26-4E8186E0A44F}" type="pres">
      <dgm:prSet presAssocID="{CB502ABD-9D59-49CC-8955-E4CFE2BE9262}" presName="Name0" presStyleCnt="0">
        <dgm:presLayoutVars>
          <dgm:dir/>
          <dgm:animLvl val="lvl"/>
          <dgm:resizeHandles val="exact"/>
        </dgm:presLayoutVars>
      </dgm:prSet>
      <dgm:spPr/>
    </dgm:pt>
    <dgm:pt modelId="{0793E9D0-3FC5-4439-A378-6156D4DD66DA}" type="pres">
      <dgm:prSet presAssocID="{F141588C-EFF1-4097-B248-73E237A7E559}" presName="composite" presStyleCnt="0"/>
      <dgm:spPr/>
    </dgm:pt>
    <dgm:pt modelId="{25D101BC-1F7D-4BBC-AA4C-BEE36B57EF4B}" type="pres">
      <dgm:prSet presAssocID="{F141588C-EFF1-4097-B248-73E237A7E559}" presName="parTx" presStyleLbl="alignNode1" presStyleIdx="0" presStyleCnt="4">
        <dgm:presLayoutVars>
          <dgm:chMax val="0"/>
          <dgm:chPref val="0"/>
        </dgm:presLayoutVars>
      </dgm:prSet>
      <dgm:spPr/>
    </dgm:pt>
    <dgm:pt modelId="{60E4EBFB-E216-4B80-AC9D-6A298DE9D17A}" type="pres">
      <dgm:prSet presAssocID="{F141588C-EFF1-4097-B248-73E237A7E559}" presName="desTx" presStyleLbl="alignAccFollowNode1" presStyleIdx="0" presStyleCnt="4">
        <dgm:presLayoutVars/>
      </dgm:prSet>
      <dgm:spPr/>
    </dgm:pt>
    <dgm:pt modelId="{3DEAFD7B-0F71-48EF-9227-35CD4D50E8CD}" type="pres">
      <dgm:prSet presAssocID="{37EB4473-8D59-4124-8420-EF075FC9141A}" presName="space" presStyleCnt="0"/>
      <dgm:spPr/>
    </dgm:pt>
    <dgm:pt modelId="{ED310796-F475-42C2-8CC7-232B6D67C36D}" type="pres">
      <dgm:prSet presAssocID="{25425B03-F8C3-41CE-8E79-1499317E9E6C}" presName="composite" presStyleCnt="0"/>
      <dgm:spPr/>
    </dgm:pt>
    <dgm:pt modelId="{6BD59172-0A6E-45A5-99E7-A46230E957F8}" type="pres">
      <dgm:prSet presAssocID="{25425B03-F8C3-41CE-8E79-1499317E9E6C}" presName="parTx" presStyleLbl="alignNode1" presStyleIdx="1" presStyleCnt="4">
        <dgm:presLayoutVars>
          <dgm:chMax val="0"/>
          <dgm:chPref val="0"/>
        </dgm:presLayoutVars>
      </dgm:prSet>
      <dgm:spPr/>
    </dgm:pt>
    <dgm:pt modelId="{776307D1-7441-42DD-9837-F14058F48594}" type="pres">
      <dgm:prSet presAssocID="{25425B03-F8C3-41CE-8E79-1499317E9E6C}" presName="desTx" presStyleLbl="alignAccFollowNode1" presStyleIdx="1" presStyleCnt="4">
        <dgm:presLayoutVars/>
      </dgm:prSet>
      <dgm:spPr/>
    </dgm:pt>
    <dgm:pt modelId="{43CE3185-F9F8-4683-892A-329F0F4046F3}" type="pres">
      <dgm:prSet presAssocID="{D6FCDF9B-44DF-41E1-8AFD-1A3DC7456E21}" presName="space" presStyleCnt="0"/>
      <dgm:spPr/>
    </dgm:pt>
    <dgm:pt modelId="{03676DCD-15AE-460F-9868-86E6B05B4C48}" type="pres">
      <dgm:prSet presAssocID="{AD0A116D-86BF-4D8F-98FB-12656C343AEA}" presName="composite" presStyleCnt="0"/>
      <dgm:spPr/>
    </dgm:pt>
    <dgm:pt modelId="{0839B575-6242-4286-85C4-D08794857351}" type="pres">
      <dgm:prSet presAssocID="{AD0A116D-86BF-4D8F-98FB-12656C343AEA}" presName="parTx" presStyleLbl="alignNode1" presStyleIdx="2" presStyleCnt="4">
        <dgm:presLayoutVars>
          <dgm:chMax val="0"/>
          <dgm:chPref val="0"/>
        </dgm:presLayoutVars>
      </dgm:prSet>
      <dgm:spPr/>
    </dgm:pt>
    <dgm:pt modelId="{8381D030-FA86-4149-866B-4BC11FD4504B}" type="pres">
      <dgm:prSet presAssocID="{AD0A116D-86BF-4D8F-98FB-12656C343AEA}" presName="desTx" presStyleLbl="alignAccFollowNode1" presStyleIdx="2" presStyleCnt="4">
        <dgm:presLayoutVars/>
      </dgm:prSet>
      <dgm:spPr/>
    </dgm:pt>
    <dgm:pt modelId="{748D3088-1F23-445E-93D8-2AE140C7DF9D}" type="pres">
      <dgm:prSet presAssocID="{50EB6D4B-BC2F-40FC-98E3-A57206BE17FA}" presName="space" presStyleCnt="0"/>
      <dgm:spPr/>
    </dgm:pt>
    <dgm:pt modelId="{ABD663B9-C4E7-4018-82C4-F120B941919D}" type="pres">
      <dgm:prSet presAssocID="{37E9D80B-AA0E-4D3C-9D3B-F2664A401D2A}" presName="composite" presStyleCnt="0"/>
      <dgm:spPr/>
    </dgm:pt>
    <dgm:pt modelId="{BA1A96FA-D886-42CA-B95D-E5DD868B05D7}" type="pres">
      <dgm:prSet presAssocID="{37E9D80B-AA0E-4D3C-9D3B-F2664A401D2A}" presName="parTx" presStyleLbl="alignNode1" presStyleIdx="3" presStyleCnt="4">
        <dgm:presLayoutVars>
          <dgm:chMax val="0"/>
          <dgm:chPref val="0"/>
        </dgm:presLayoutVars>
      </dgm:prSet>
      <dgm:spPr/>
    </dgm:pt>
    <dgm:pt modelId="{AF927A4B-694B-49D7-896C-84E5B9CEB5D8}" type="pres">
      <dgm:prSet presAssocID="{37E9D80B-AA0E-4D3C-9D3B-F2664A401D2A}" presName="desTx" presStyleLbl="alignAccFollowNode1" presStyleIdx="3" presStyleCnt="4">
        <dgm:presLayoutVars/>
      </dgm:prSet>
      <dgm:spPr/>
    </dgm:pt>
  </dgm:ptLst>
  <dgm:cxnLst>
    <dgm:cxn modelId="{7D1AE30B-755B-460B-9FB3-21F35219A00E}" srcId="{CB502ABD-9D59-49CC-8955-E4CFE2BE9262}" destId="{37E9D80B-AA0E-4D3C-9D3B-F2664A401D2A}" srcOrd="3" destOrd="0" parTransId="{9137E725-03C4-448E-BF22-3B48A8FFD6F5}" sibTransId="{129A8AB5-65DE-4208-AC4B-B90B3AA20D07}"/>
    <dgm:cxn modelId="{EBE79F0C-06A3-4A4C-8D0E-974F488FC1DA}" type="presOf" srcId="{25425B03-F8C3-41CE-8E79-1499317E9E6C}" destId="{6BD59172-0A6E-45A5-99E7-A46230E957F8}" srcOrd="0" destOrd="0" presId="urn:microsoft.com/office/officeart/2016/7/layout/HorizontalActionList"/>
    <dgm:cxn modelId="{20B43F0E-C3DF-4909-A1A9-F7E8C634EE4F}" srcId="{25425B03-F8C3-41CE-8E79-1499317E9E6C}" destId="{C74A9BC3-69D6-43EA-8A56-739253FA92EC}" srcOrd="0" destOrd="0" parTransId="{AB44BFA4-DA02-4B27-9A28-135AD46B366F}" sibTransId="{E9D3F0A6-79A9-4E76-91F4-1E5DDBBC58F3}"/>
    <dgm:cxn modelId="{6128DA23-6708-4A06-840D-62B4A2500F74}" type="presOf" srcId="{C74A9BC3-69D6-43EA-8A56-739253FA92EC}" destId="{776307D1-7441-42DD-9837-F14058F48594}" srcOrd="0" destOrd="0" presId="urn:microsoft.com/office/officeart/2016/7/layout/HorizontalActionList"/>
    <dgm:cxn modelId="{E2F2762B-02E0-4100-A5C2-6F0C48F9921C}" type="presOf" srcId="{AD0A116D-86BF-4D8F-98FB-12656C343AEA}" destId="{0839B575-6242-4286-85C4-D08794857351}" srcOrd="0" destOrd="0" presId="urn:microsoft.com/office/officeart/2016/7/layout/HorizontalActionList"/>
    <dgm:cxn modelId="{FA5F614B-83C1-4E7B-B26F-E9474C104449}" srcId="{F141588C-EFF1-4097-B248-73E237A7E559}" destId="{9B2DB65B-B7B4-4AB6-90F4-E017F49A9DFA}" srcOrd="0" destOrd="0" parTransId="{2A77438D-668B-424E-A379-3DC59156113D}" sibTransId="{A2A50D33-ECA7-4541-8521-4B9545094D8D}"/>
    <dgm:cxn modelId="{25658E6F-9040-44A1-B5AC-6E98D9B9EF31}" type="presOf" srcId="{37E9D80B-AA0E-4D3C-9D3B-F2664A401D2A}" destId="{BA1A96FA-D886-42CA-B95D-E5DD868B05D7}" srcOrd="0" destOrd="0" presId="urn:microsoft.com/office/officeart/2016/7/layout/HorizontalActionList"/>
    <dgm:cxn modelId="{65084C70-2E99-4F09-B52F-20703E1827A9}" type="presOf" srcId="{F141588C-EFF1-4097-B248-73E237A7E559}" destId="{25D101BC-1F7D-4BBC-AA4C-BEE36B57EF4B}" srcOrd="0" destOrd="0" presId="urn:microsoft.com/office/officeart/2016/7/layout/HorizontalActionList"/>
    <dgm:cxn modelId="{9BB50272-58DC-41A8-9A69-4935AA054EFD}" type="presOf" srcId="{9B2DB65B-B7B4-4AB6-90F4-E017F49A9DFA}" destId="{60E4EBFB-E216-4B80-AC9D-6A298DE9D17A}" srcOrd="0" destOrd="0" presId="urn:microsoft.com/office/officeart/2016/7/layout/HorizontalActionList"/>
    <dgm:cxn modelId="{1CC25E72-4493-45E8-95E4-C973DA6930B2}" type="presOf" srcId="{A1D8E14A-3632-4ED6-B6FD-9754350DD3FF}" destId="{8381D030-FA86-4149-866B-4BC11FD4504B}" srcOrd="0" destOrd="0" presId="urn:microsoft.com/office/officeart/2016/7/layout/HorizontalActionList"/>
    <dgm:cxn modelId="{80EC0758-F203-4732-BD85-685B5AF4624B}" type="presOf" srcId="{715E0C0C-1BF3-462B-A5EC-CCFAF0501480}" destId="{AF927A4B-694B-49D7-896C-84E5B9CEB5D8}" srcOrd="0" destOrd="0" presId="urn:microsoft.com/office/officeart/2016/7/layout/HorizontalActionList"/>
    <dgm:cxn modelId="{AD608587-CEEB-45FE-A3CB-2C9EDD2D9371}" srcId="{CB502ABD-9D59-49CC-8955-E4CFE2BE9262}" destId="{AD0A116D-86BF-4D8F-98FB-12656C343AEA}" srcOrd="2" destOrd="0" parTransId="{4FA69461-F1CC-45A9-9C72-5A76406A9804}" sibTransId="{50EB6D4B-BC2F-40FC-98E3-A57206BE17FA}"/>
    <dgm:cxn modelId="{DD0BC597-C5AA-4A76-B70B-E6EBF025289E}" srcId="{CB502ABD-9D59-49CC-8955-E4CFE2BE9262}" destId="{25425B03-F8C3-41CE-8E79-1499317E9E6C}" srcOrd="1" destOrd="0" parTransId="{BB8D3C2D-7CB8-4AFF-9B49-8B25BFD97F93}" sibTransId="{D6FCDF9B-44DF-41E1-8AFD-1A3DC7456E21}"/>
    <dgm:cxn modelId="{5EE99BAC-2FBC-4644-AFA0-86F82CF5E6B1}" type="presOf" srcId="{CB502ABD-9D59-49CC-8955-E4CFE2BE9262}" destId="{6DA26EBD-256F-491A-BD26-4E8186E0A44F}" srcOrd="0" destOrd="0" presId="urn:microsoft.com/office/officeart/2016/7/layout/HorizontalActionList"/>
    <dgm:cxn modelId="{937CF5BA-92E2-47B7-8F52-7E5F1CAA9C1C}" srcId="{CB502ABD-9D59-49CC-8955-E4CFE2BE9262}" destId="{F141588C-EFF1-4097-B248-73E237A7E559}" srcOrd="0" destOrd="0" parTransId="{2E2F5FD0-8E1B-4B9E-B000-3EC3774325EE}" sibTransId="{37EB4473-8D59-4124-8420-EF075FC9141A}"/>
    <dgm:cxn modelId="{5EAA68CB-5F5D-4DA4-8100-E339ECF37300}" srcId="{AD0A116D-86BF-4D8F-98FB-12656C343AEA}" destId="{A1D8E14A-3632-4ED6-B6FD-9754350DD3FF}" srcOrd="0" destOrd="0" parTransId="{87CA448B-CD26-4BA7-BECB-BFB3458FACD2}" sibTransId="{00A03F1F-8E39-438E-8387-A6727F57C08D}"/>
    <dgm:cxn modelId="{D39B7DE3-E4C9-4677-AE1D-5FA9B4F3E5D6}" srcId="{37E9D80B-AA0E-4D3C-9D3B-F2664A401D2A}" destId="{715E0C0C-1BF3-462B-A5EC-CCFAF0501480}" srcOrd="0" destOrd="0" parTransId="{3318C8D4-0DA9-4663-AE92-ED6EF2CF32E0}" sibTransId="{D37A69CA-DB10-4AEE-BB8F-DEF8E26F4841}"/>
    <dgm:cxn modelId="{C893DD50-0668-4671-9296-CEBC44B40120}" type="presParOf" srcId="{6DA26EBD-256F-491A-BD26-4E8186E0A44F}" destId="{0793E9D0-3FC5-4439-A378-6156D4DD66DA}" srcOrd="0" destOrd="0" presId="urn:microsoft.com/office/officeart/2016/7/layout/HorizontalActionList"/>
    <dgm:cxn modelId="{B130D1CF-308A-4195-B2F9-C1E60E5E64BF}" type="presParOf" srcId="{0793E9D0-3FC5-4439-A378-6156D4DD66DA}" destId="{25D101BC-1F7D-4BBC-AA4C-BEE36B57EF4B}" srcOrd="0" destOrd="0" presId="urn:microsoft.com/office/officeart/2016/7/layout/HorizontalActionList"/>
    <dgm:cxn modelId="{7E292D71-48C4-46C4-BA25-612A150F7B84}" type="presParOf" srcId="{0793E9D0-3FC5-4439-A378-6156D4DD66DA}" destId="{60E4EBFB-E216-4B80-AC9D-6A298DE9D17A}" srcOrd="1" destOrd="0" presId="urn:microsoft.com/office/officeart/2016/7/layout/HorizontalActionList"/>
    <dgm:cxn modelId="{DE5E6AB3-DEDB-41CC-9C26-083DED0A7AB4}" type="presParOf" srcId="{6DA26EBD-256F-491A-BD26-4E8186E0A44F}" destId="{3DEAFD7B-0F71-48EF-9227-35CD4D50E8CD}" srcOrd="1" destOrd="0" presId="urn:microsoft.com/office/officeart/2016/7/layout/HorizontalActionList"/>
    <dgm:cxn modelId="{E825DF15-7E88-49C1-96A6-EA7B128CD442}" type="presParOf" srcId="{6DA26EBD-256F-491A-BD26-4E8186E0A44F}" destId="{ED310796-F475-42C2-8CC7-232B6D67C36D}" srcOrd="2" destOrd="0" presId="urn:microsoft.com/office/officeart/2016/7/layout/HorizontalActionList"/>
    <dgm:cxn modelId="{DC15B541-4B8C-494A-A799-0B47E133A161}" type="presParOf" srcId="{ED310796-F475-42C2-8CC7-232B6D67C36D}" destId="{6BD59172-0A6E-45A5-99E7-A46230E957F8}" srcOrd="0" destOrd="0" presId="urn:microsoft.com/office/officeart/2016/7/layout/HorizontalActionList"/>
    <dgm:cxn modelId="{AAA85E1E-7B1D-4CD8-8143-E6B9D0B1EC2E}" type="presParOf" srcId="{ED310796-F475-42C2-8CC7-232B6D67C36D}" destId="{776307D1-7441-42DD-9837-F14058F48594}" srcOrd="1" destOrd="0" presId="urn:microsoft.com/office/officeart/2016/7/layout/HorizontalActionList"/>
    <dgm:cxn modelId="{F5C4EBE5-A7E5-41EB-B96E-AF0C1F349D34}" type="presParOf" srcId="{6DA26EBD-256F-491A-BD26-4E8186E0A44F}" destId="{43CE3185-F9F8-4683-892A-329F0F4046F3}" srcOrd="3" destOrd="0" presId="urn:microsoft.com/office/officeart/2016/7/layout/HorizontalActionList"/>
    <dgm:cxn modelId="{BC15E208-E467-48BF-AF49-65CE54871019}" type="presParOf" srcId="{6DA26EBD-256F-491A-BD26-4E8186E0A44F}" destId="{03676DCD-15AE-460F-9868-86E6B05B4C48}" srcOrd="4" destOrd="0" presId="urn:microsoft.com/office/officeart/2016/7/layout/HorizontalActionList"/>
    <dgm:cxn modelId="{019D6A76-F93A-4496-967F-BD349F0FF065}" type="presParOf" srcId="{03676DCD-15AE-460F-9868-86E6B05B4C48}" destId="{0839B575-6242-4286-85C4-D08794857351}" srcOrd="0" destOrd="0" presId="urn:microsoft.com/office/officeart/2016/7/layout/HorizontalActionList"/>
    <dgm:cxn modelId="{81EB222E-97E4-48DA-9A4C-40CE57CF4A28}" type="presParOf" srcId="{03676DCD-15AE-460F-9868-86E6B05B4C48}" destId="{8381D030-FA86-4149-866B-4BC11FD4504B}" srcOrd="1" destOrd="0" presId="urn:microsoft.com/office/officeart/2016/7/layout/HorizontalActionList"/>
    <dgm:cxn modelId="{A0C1BA2B-4A0B-424E-A1F6-D4166F43A9AD}" type="presParOf" srcId="{6DA26EBD-256F-491A-BD26-4E8186E0A44F}" destId="{748D3088-1F23-445E-93D8-2AE140C7DF9D}" srcOrd="5" destOrd="0" presId="urn:microsoft.com/office/officeart/2016/7/layout/HorizontalActionList"/>
    <dgm:cxn modelId="{01B37A50-8315-477F-8B02-8625512FF8BB}" type="presParOf" srcId="{6DA26EBD-256F-491A-BD26-4E8186E0A44F}" destId="{ABD663B9-C4E7-4018-82C4-F120B941919D}" srcOrd="6" destOrd="0" presId="urn:microsoft.com/office/officeart/2016/7/layout/HorizontalActionList"/>
    <dgm:cxn modelId="{9C08E1EB-60B8-4759-BF4F-22D1CEC94BF4}" type="presParOf" srcId="{ABD663B9-C4E7-4018-82C4-F120B941919D}" destId="{BA1A96FA-D886-42CA-B95D-E5DD868B05D7}" srcOrd="0" destOrd="0" presId="urn:microsoft.com/office/officeart/2016/7/layout/HorizontalActionList"/>
    <dgm:cxn modelId="{7C63A4D4-A760-4366-BAB9-BF62B5B834BE}" type="presParOf" srcId="{ABD663B9-C4E7-4018-82C4-F120B941919D}" destId="{AF927A4B-694B-49D7-896C-84E5B9CEB5D8}"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BA219C-9AB9-49BF-A2EA-8CCD0FE9C663}"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4AD0B32C-922D-4ADD-9A87-FBF54BD1EDC2}">
      <dgm:prSet/>
      <dgm:spPr/>
      <dgm:t>
        <a:bodyPr/>
        <a:lstStyle/>
        <a:p>
          <a:pPr>
            <a:lnSpc>
              <a:spcPct val="100000"/>
            </a:lnSpc>
          </a:pPr>
          <a:r>
            <a:rPr lang="en-GB"/>
            <a:t>A CAPA  is required to be written if a non conformity or adverse event takes place. The author should be the person who  encounters the problem.</a:t>
          </a:r>
          <a:endParaRPr lang="en-US"/>
        </a:p>
      </dgm:t>
    </dgm:pt>
    <dgm:pt modelId="{D961DB87-7593-4B6A-9E94-4300BF4EBF02}" type="parTrans" cxnId="{6CE39FE5-D138-4C25-B9BE-4AE89F975CDB}">
      <dgm:prSet/>
      <dgm:spPr/>
      <dgm:t>
        <a:bodyPr/>
        <a:lstStyle/>
        <a:p>
          <a:endParaRPr lang="en-US"/>
        </a:p>
      </dgm:t>
    </dgm:pt>
    <dgm:pt modelId="{56D2AE10-6E32-4D3C-8BAD-93D0F4986C57}" type="sibTrans" cxnId="{6CE39FE5-D138-4C25-B9BE-4AE89F975CDB}">
      <dgm:prSet/>
      <dgm:spPr/>
      <dgm:t>
        <a:bodyPr/>
        <a:lstStyle/>
        <a:p>
          <a:endParaRPr lang="en-US"/>
        </a:p>
      </dgm:t>
    </dgm:pt>
    <dgm:pt modelId="{9DCDD765-580D-4974-9CDD-F3C7FAD78C00}">
      <dgm:prSet/>
      <dgm:spPr/>
      <dgm:t>
        <a:bodyPr/>
        <a:lstStyle/>
        <a:p>
          <a:pPr>
            <a:lnSpc>
              <a:spcPct val="100000"/>
            </a:lnSpc>
          </a:pPr>
          <a:r>
            <a:rPr lang="en-GB" dirty="0"/>
            <a:t>Reasons for a CAPA might be a fire, accidental defrost of a freezer, lost samples etc.</a:t>
          </a:r>
          <a:endParaRPr lang="en-US" dirty="0"/>
        </a:p>
      </dgm:t>
    </dgm:pt>
    <dgm:pt modelId="{54A015E7-7D8B-4BF2-8F01-7DDA4A20D99A}" type="parTrans" cxnId="{515D602F-65C1-48B0-892A-54AE03E7C9B2}">
      <dgm:prSet/>
      <dgm:spPr/>
      <dgm:t>
        <a:bodyPr/>
        <a:lstStyle/>
        <a:p>
          <a:endParaRPr lang="en-US"/>
        </a:p>
      </dgm:t>
    </dgm:pt>
    <dgm:pt modelId="{00E3FD33-2910-4790-8BBE-91317E528012}" type="sibTrans" cxnId="{515D602F-65C1-48B0-892A-54AE03E7C9B2}">
      <dgm:prSet/>
      <dgm:spPr/>
      <dgm:t>
        <a:bodyPr/>
        <a:lstStyle/>
        <a:p>
          <a:endParaRPr lang="en-US"/>
        </a:p>
      </dgm:t>
    </dgm:pt>
    <dgm:pt modelId="{FF649294-8B4F-4040-A17A-CC3E397BB579}">
      <dgm:prSet/>
      <dgm:spPr/>
      <dgm:t>
        <a:bodyPr/>
        <a:lstStyle/>
        <a:p>
          <a:pPr>
            <a:lnSpc>
              <a:spcPct val="100000"/>
            </a:lnSpc>
          </a:pPr>
          <a:r>
            <a:rPr lang="en-GB"/>
            <a:t>Obtain a reference number from Quality Manager</a:t>
          </a:r>
          <a:endParaRPr lang="en-US"/>
        </a:p>
      </dgm:t>
    </dgm:pt>
    <dgm:pt modelId="{E75CFF3F-1C3A-461A-839D-695D91DD6934}" type="parTrans" cxnId="{14597CF3-4AA3-4C47-8BA0-9887BBFF826F}">
      <dgm:prSet/>
      <dgm:spPr/>
      <dgm:t>
        <a:bodyPr/>
        <a:lstStyle/>
        <a:p>
          <a:endParaRPr lang="en-US"/>
        </a:p>
      </dgm:t>
    </dgm:pt>
    <dgm:pt modelId="{0779B3F5-B4EE-4E69-BF64-D4270ADAB107}" type="sibTrans" cxnId="{14597CF3-4AA3-4C47-8BA0-9887BBFF826F}">
      <dgm:prSet/>
      <dgm:spPr/>
      <dgm:t>
        <a:bodyPr/>
        <a:lstStyle/>
        <a:p>
          <a:endParaRPr lang="en-US"/>
        </a:p>
      </dgm:t>
    </dgm:pt>
    <dgm:pt modelId="{634220D1-FB64-4B62-9A8C-27F0C26E2139}">
      <dgm:prSet/>
      <dgm:spPr/>
      <dgm:t>
        <a:bodyPr/>
        <a:lstStyle/>
        <a:p>
          <a:pPr>
            <a:lnSpc>
              <a:spcPct val="100000"/>
            </a:lnSpc>
          </a:pPr>
          <a:r>
            <a:rPr lang="en-GB"/>
            <a:t>Start the CAPA form ( form available on the CBE LEARN page ) </a:t>
          </a:r>
          <a:endParaRPr lang="en-US"/>
        </a:p>
      </dgm:t>
    </dgm:pt>
    <dgm:pt modelId="{0ABFE6D2-CDAA-4D67-9FFD-FB75473B9A14}" type="parTrans" cxnId="{EEDBCD2C-4AF5-4C95-BCDA-54E3527A180C}">
      <dgm:prSet/>
      <dgm:spPr/>
      <dgm:t>
        <a:bodyPr/>
        <a:lstStyle/>
        <a:p>
          <a:endParaRPr lang="en-US"/>
        </a:p>
      </dgm:t>
    </dgm:pt>
    <dgm:pt modelId="{3A6C4433-0C63-4414-9A7D-2FAEC793DFEA}" type="sibTrans" cxnId="{EEDBCD2C-4AF5-4C95-BCDA-54E3527A180C}">
      <dgm:prSet/>
      <dgm:spPr/>
      <dgm:t>
        <a:bodyPr/>
        <a:lstStyle/>
        <a:p>
          <a:endParaRPr lang="en-US"/>
        </a:p>
      </dgm:t>
    </dgm:pt>
    <dgm:pt modelId="{DCBD6D82-4ED9-4037-8B39-A28E13E0794F}">
      <dgm:prSet/>
      <dgm:spPr/>
      <dgm:t>
        <a:bodyPr/>
        <a:lstStyle/>
        <a:p>
          <a:pPr>
            <a:lnSpc>
              <a:spcPct val="100000"/>
            </a:lnSpc>
          </a:pPr>
          <a:r>
            <a:rPr lang="en-GB"/>
            <a:t>Identify,track &amp; investigate the problem</a:t>
          </a:r>
          <a:endParaRPr lang="en-US"/>
        </a:p>
      </dgm:t>
    </dgm:pt>
    <dgm:pt modelId="{3BF87C03-767D-4657-BA4D-8CEC6CD0F5CE}" type="parTrans" cxnId="{32F125AC-75E2-4D9B-BB5D-6C66AE6B88B4}">
      <dgm:prSet/>
      <dgm:spPr/>
      <dgm:t>
        <a:bodyPr/>
        <a:lstStyle/>
        <a:p>
          <a:endParaRPr lang="en-US"/>
        </a:p>
      </dgm:t>
    </dgm:pt>
    <dgm:pt modelId="{00795BDB-E5D2-404C-BC2A-4D2C1543D938}" type="sibTrans" cxnId="{32F125AC-75E2-4D9B-BB5D-6C66AE6B88B4}">
      <dgm:prSet/>
      <dgm:spPr/>
      <dgm:t>
        <a:bodyPr/>
        <a:lstStyle/>
        <a:p>
          <a:endParaRPr lang="en-US"/>
        </a:p>
      </dgm:t>
    </dgm:pt>
    <dgm:pt modelId="{2E07D0D0-FC60-4064-9315-79A8F4047F5C}">
      <dgm:prSet/>
      <dgm:spPr/>
      <dgm:t>
        <a:bodyPr/>
        <a:lstStyle/>
        <a:p>
          <a:pPr>
            <a:lnSpc>
              <a:spcPct val="100000"/>
            </a:lnSpc>
          </a:pPr>
          <a:r>
            <a:rPr lang="en-GB"/>
            <a:t>Submit to the quality manager </a:t>
          </a:r>
          <a:endParaRPr lang="en-US"/>
        </a:p>
      </dgm:t>
    </dgm:pt>
    <dgm:pt modelId="{26F9DB8E-1FFA-469C-BB15-82016B7403D3}" type="parTrans" cxnId="{6B792DBB-05F2-4235-AEBF-606A37FF3D8E}">
      <dgm:prSet/>
      <dgm:spPr/>
      <dgm:t>
        <a:bodyPr/>
        <a:lstStyle/>
        <a:p>
          <a:endParaRPr lang="en-US"/>
        </a:p>
      </dgm:t>
    </dgm:pt>
    <dgm:pt modelId="{0C83B7CE-624D-4F82-B0E7-2553BA6D8374}" type="sibTrans" cxnId="{6B792DBB-05F2-4235-AEBF-606A37FF3D8E}">
      <dgm:prSet/>
      <dgm:spPr/>
      <dgm:t>
        <a:bodyPr/>
        <a:lstStyle/>
        <a:p>
          <a:endParaRPr lang="en-US"/>
        </a:p>
      </dgm:t>
    </dgm:pt>
    <dgm:pt modelId="{9CDE79A9-152E-4A80-B478-A154DBDC23E1}">
      <dgm:prSet/>
      <dgm:spPr/>
      <dgm:t>
        <a:bodyPr/>
        <a:lstStyle/>
        <a:p>
          <a:pPr>
            <a:lnSpc>
              <a:spcPct val="100000"/>
            </a:lnSpc>
          </a:pPr>
          <a:r>
            <a:rPr lang="en-GB"/>
            <a:t>Cell culture contamination – complete cell culture investigation sheet and follow guidance.</a:t>
          </a:r>
          <a:endParaRPr lang="en-US"/>
        </a:p>
      </dgm:t>
    </dgm:pt>
    <dgm:pt modelId="{915DB99D-9A18-4F29-9657-CE66860E6AE5}" type="parTrans" cxnId="{1BBB4CCB-CBED-4612-AC2A-152B4A5D4252}">
      <dgm:prSet/>
      <dgm:spPr/>
      <dgm:t>
        <a:bodyPr/>
        <a:lstStyle/>
        <a:p>
          <a:endParaRPr lang="en-US"/>
        </a:p>
      </dgm:t>
    </dgm:pt>
    <dgm:pt modelId="{6AD373A6-335F-4D13-A70A-81C5CC55892F}" type="sibTrans" cxnId="{1BBB4CCB-CBED-4612-AC2A-152B4A5D4252}">
      <dgm:prSet/>
      <dgm:spPr/>
      <dgm:t>
        <a:bodyPr/>
        <a:lstStyle/>
        <a:p>
          <a:endParaRPr lang="en-US"/>
        </a:p>
      </dgm:t>
    </dgm:pt>
    <dgm:pt modelId="{E8BE44AF-B1B1-46F1-B34B-0D488F9A106E}" type="pres">
      <dgm:prSet presAssocID="{0BBA219C-9AB9-49BF-A2EA-8CCD0FE9C663}" presName="Name0" presStyleCnt="0">
        <dgm:presLayoutVars>
          <dgm:dir/>
          <dgm:animLvl val="lvl"/>
          <dgm:resizeHandles val="exact"/>
        </dgm:presLayoutVars>
      </dgm:prSet>
      <dgm:spPr/>
    </dgm:pt>
    <dgm:pt modelId="{7F522C26-6FB1-47EE-897D-BF51398219F8}" type="pres">
      <dgm:prSet presAssocID="{4AD0B32C-922D-4ADD-9A87-FBF54BD1EDC2}" presName="linNode" presStyleCnt="0"/>
      <dgm:spPr/>
    </dgm:pt>
    <dgm:pt modelId="{25FE392B-55CD-4121-8A3B-00BC3F658C70}" type="pres">
      <dgm:prSet presAssocID="{4AD0B32C-922D-4ADD-9A87-FBF54BD1EDC2}" presName="parentText" presStyleLbl="node1" presStyleIdx="0" presStyleCnt="6">
        <dgm:presLayoutVars>
          <dgm:chMax val="1"/>
          <dgm:bulletEnabled val="1"/>
        </dgm:presLayoutVars>
      </dgm:prSet>
      <dgm:spPr/>
    </dgm:pt>
    <dgm:pt modelId="{4FB72F02-3627-4396-9B59-CB4E002EBFC8}" type="pres">
      <dgm:prSet presAssocID="{4AD0B32C-922D-4ADD-9A87-FBF54BD1EDC2}" presName="descendantText" presStyleLbl="alignAccFollowNode1" presStyleIdx="0" presStyleCnt="1">
        <dgm:presLayoutVars>
          <dgm:bulletEnabled val="1"/>
        </dgm:presLayoutVars>
      </dgm:prSet>
      <dgm:spPr/>
    </dgm:pt>
    <dgm:pt modelId="{E44A8B3F-DEDC-43B9-ADE1-1F3B213EBC45}" type="pres">
      <dgm:prSet presAssocID="{56D2AE10-6E32-4D3C-8BAD-93D0F4986C57}" presName="sp" presStyleCnt="0"/>
      <dgm:spPr/>
    </dgm:pt>
    <dgm:pt modelId="{BC8099D1-D4DF-4C64-97A4-4B81235F6850}" type="pres">
      <dgm:prSet presAssocID="{FF649294-8B4F-4040-A17A-CC3E397BB579}" presName="linNode" presStyleCnt="0"/>
      <dgm:spPr/>
    </dgm:pt>
    <dgm:pt modelId="{8EF685DA-A25A-47D9-8147-77347406D32F}" type="pres">
      <dgm:prSet presAssocID="{FF649294-8B4F-4040-A17A-CC3E397BB579}" presName="parentText" presStyleLbl="node1" presStyleIdx="1" presStyleCnt="6">
        <dgm:presLayoutVars>
          <dgm:chMax val="1"/>
          <dgm:bulletEnabled val="1"/>
        </dgm:presLayoutVars>
      </dgm:prSet>
      <dgm:spPr/>
    </dgm:pt>
    <dgm:pt modelId="{140CB8F3-2B25-4810-93E9-47FE45E26388}" type="pres">
      <dgm:prSet presAssocID="{0779B3F5-B4EE-4E69-BF64-D4270ADAB107}" presName="sp" presStyleCnt="0"/>
      <dgm:spPr/>
    </dgm:pt>
    <dgm:pt modelId="{9EE22A37-5C02-4F1F-B854-A37209063C1E}" type="pres">
      <dgm:prSet presAssocID="{634220D1-FB64-4B62-9A8C-27F0C26E2139}" presName="linNode" presStyleCnt="0"/>
      <dgm:spPr/>
    </dgm:pt>
    <dgm:pt modelId="{03D76AE6-F235-46C9-88E6-07810FA04FE4}" type="pres">
      <dgm:prSet presAssocID="{634220D1-FB64-4B62-9A8C-27F0C26E2139}" presName="parentText" presStyleLbl="node1" presStyleIdx="2" presStyleCnt="6">
        <dgm:presLayoutVars>
          <dgm:chMax val="1"/>
          <dgm:bulletEnabled val="1"/>
        </dgm:presLayoutVars>
      </dgm:prSet>
      <dgm:spPr/>
    </dgm:pt>
    <dgm:pt modelId="{823A03F3-A9B3-4C5B-A4D4-AD649F9F4B67}" type="pres">
      <dgm:prSet presAssocID="{3A6C4433-0C63-4414-9A7D-2FAEC793DFEA}" presName="sp" presStyleCnt="0"/>
      <dgm:spPr/>
    </dgm:pt>
    <dgm:pt modelId="{12CA8B7D-EE0B-4870-943F-9236EB34F317}" type="pres">
      <dgm:prSet presAssocID="{DCBD6D82-4ED9-4037-8B39-A28E13E0794F}" presName="linNode" presStyleCnt="0"/>
      <dgm:spPr/>
    </dgm:pt>
    <dgm:pt modelId="{653C552D-D61C-49D5-91FD-582B1A5DAC96}" type="pres">
      <dgm:prSet presAssocID="{DCBD6D82-4ED9-4037-8B39-A28E13E0794F}" presName="parentText" presStyleLbl="node1" presStyleIdx="3" presStyleCnt="6">
        <dgm:presLayoutVars>
          <dgm:chMax val="1"/>
          <dgm:bulletEnabled val="1"/>
        </dgm:presLayoutVars>
      </dgm:prSet>
      <dgm:spPr/>
    </dgm:pt>
    <dgm:pt modelId="{1F6EAF11-EBA3-4A3C-93B2-51BBE6CAC9C4}" type="pres">
      <dgm:prSet presAssocID="{00795BDB-E5D2-404C-BC2A-4D2C1543D938}" presName="sp" presStyleCnt="0"/>
      <dgm:spPr/>
    </dgm:pt>
    <dgm:pt modelId="{D51C529D-24F1-470B-9A23-0E0D9CCC163C}" type="pres">
      <dgm:prSet presAssocID="{2E07D0D0-FC60-4064-9315-79A8F4047F5C}" presName="linNode" presStyleCnt="0"/>
      <dgm:spPr/>
    </dgm:pt>
    <dgm:pt modelId="{F11EE962-6F8C-4EA6-836D-59EB6706231B}" type="pres">
      <dgm:prSet presAssocID="{2E07D0D0-FC60-4064-9315-79A8F4047F5C}" presName="parentText" presStyleLbl="node1" presStyleIdx="4" presStyleCnt="6">
        <dgm:presLayoutVars>
          <dgm:chMax val="1"/>
          <dgm:bulletEnabled val="1"/>
        </dgm:presLayoutVars>
      </dgm:prSet>
      <dgm:spPr/>
    </dgm:pt>
    <dgm:pt modelId="{A2DD637D-92C1-42FA-AF70-08E2960FD7A5}" type="pres">
      <dgm:prSet presAssocID="{0C83B7CE-624D-4F82-B0E7-2553BA6D8374}" presName="sp" presStyleCnt="0"/>
      <dgm:spPr/>
    </dgm:pt>
    <dgm:pt modelId="{5621F6CB-9161-4954-AB57-880333BEA6F6}" type="pres">
      <dgm:prSet presAssocID="{9CDE79A9-152E-4A80-B478-A154DBDC23E1}" presName="linNode" presStyleCnt="0"/>
      <dgm:spPr/>
    </dgm:pt>
    <dgm:pt modelId="{DFB6076D-6490-4E88-8AC4-1E3C7E3922A3}" type="pres">
      <dgm:prSet presAssocID="{9CDE79A9-152E-4A80-B478-A154DBDC23E1}" presName="parentText" presStyleLbl="node1" presStyleIdx="5" presStyleCnt="6">
        <dgm:presLayoutVars>
          <dgm:chMax val="1"/>
          <dgm:bulletEnabled val="1"/>
        </dgm:presLayoutVars>
      </dgm:prSet>
      <dgm:spPr/>
    </dgm:pt>
  </dgm:ptLst>
  <dgm:cxnLst>
    <dgm:cxn modelId="{BAF3C408-20A7-42BA-AC3C-B7623DEBF9BE}" type="presOf" srcId="{9DCDD765-580D-4974-9CDD-F3C7FAD78C00}" destId="{4FB72F02-3627-4396-9B59-CB4E002EBFC8}" srcOrd="0" destOrd="0" presId="urn:microsoft.com/office/officeart/2005/8/layout/vList5"/>
    <dgm:cxn modelId="{DB86A827-7DA2-445A-996F-3C9DB4A730D9}" type="presOf" srcId="{634220D1-FB64-4B62-9A8C-27F0C26E2139}" destId="{03D76AE6-F235-46C9-88E6-07810FA04FE4}" srcOrd="0" destOrd="0" presId="urn:microsoft.com/office/officeart/2005/8/layout/vList5"/>
    <dgm:cxn modelId="{EEDBCD2C-4AF5-4C95-BCDA-54E3527A180C}" srcId="{0BBA219C-9AB9-49BF-A2EA-8CCD0FE9C663}" destId="{634220D1-FB64-4B62-9A8C-27F0C26E2139}" srcOrd="2" destOrd="0" parTransId="{0ABFE6D2-CDAA-4D67-9FFD-FB75473B9A14}" sibTransId="{3A6C4433-0C63-4414-9A7D-2FAEC793DFEA}"/>
    <dgm:cxn modelId="{515D602F-65C1-48B0-892A-54AE03E7C9B2}" srcId="{4AD0B32C-922D-4ADD-9A87-FBF54BD1EDC2}" destId="{9DCDD765-580D-4974-9CDD-F3C7FAD78C00}" srcOrd="0" destOrd="0" parTransId="{54A015E7-7D8B-4BF2-8F01-7DDA4A20D99A}" sibTransId="{00E3FD33-2910-4790-8BBE-91317E528012}"/>
    <dgm:cxn modelId="{D1CD683F-E365-413A-A29D-3D78796C3CE6}" type="presOf" srcId="{9CDE79A9-152E-4A80-B478-A154DBDC23E1}" destId="{DFB6076D-6490-4E88-8AC4-1E3C7E3922A3}" srcOrd="0" destOrd="0" presId="urn:microsoft.com/office/officeart/2005/8/layout/vList5"/>
    <dgm:cxn modelId="{E80D6C40-5657-42EC-A287-40DD957FD17A}" type="presOf" srcId="{DCBD6D82-4ED9-4037-8B39-A28E13E0794F}" destId="{653C552D-D61C-49D5-91FD-582B1A5DAC96}" srcOrd="0" destOrd="0" presId="urn:microsoft.com/office/officeart/2005/8/layout/vList5"/>
    <dgm:cxn modelId="{4DE5AB5C-1211-4844-98B5-0750F198BAC2}" type="presOf" srcId="{4AD0B32C-922D-4ADD-9A87-FBF54BD1EDC2}" destId="{25FE392B-55CD-4121-8A3B-00BC3F658C70}" srcOrd="0" destOrd="0" presId="urn:microsoft.com/office/officeart/2005/8/layout/vList5"/>
    <dgm:cxn modelId="{2666436B-F6CE-45DE-B4F3-A97E3A8E5E3F}" type="presOf" srcId="{2E07D0D0-FC60-4064-9315-79A8F4047F5C}" destId="{F11EE962-6F8C-4EA6-836D-59EB6706231B}" srcOrd="0" destOrd="0" presId="urn:microsoft.com/office/officeart/2005/8/layout/vList5"/>
    <dgm:cxn modelId="{32F125AC-75E2-4D9B-BB5D-6C66AE6B88B4}" srcId="{0BBA219C-9AB9-49BF-A2EA-8CCD0FE9C663}" destId="{DCBD6D82-4ED9-4037-8B39-A28E13E0794F}" srcOrd="3" destOrd="0" parTransId="{3BF87C03-767D-4657-BA4D-8CEC6CD0F5CE}" sibTransId="{00795BDB-E5D2-404C-BC2A-4D2C1543D938}"/>
    <dgm:cxn modelId="{A62C64B2-A5DD-48A0-ACF5-BC8C356D005B}" type="presOf" srcId="{0BBA219C-9AB9-49BF-A2EA-8CCD0FE9C663}" destId="{E8BE44AF-B1B1-46F1-B34B-0D488F9A106E}" srcOrd="0" destOrd="0" presId="urn:microsoft.com/office/officeart/2005/8/layout/vList5"/>
    <dgm:cxn modelId="{6B792DBB-05F2-4235-AEBF-606A37FF3D8E}" srcId="{0BBA219C-9AB9-49BF-A2EA-8CCD0FE9C663}" destId="{2E07D0D0-FC60-4064-9315-79A8F4047F5C}" srcOrd="4" destOrd="0" parTransId="{26F9DB8E-1FFA-469C-BB15-82016B7403D3}" sibTransId="{0C83B7CE-624D-4F82-B0E7-2553BA6D8374}"/>
    <dgm:cxn modelId="{1BBB4CCB-CBED-4612-AC2A-152B4A5D4252}" srcId="{0BBA219C-9AB9-49BF-A2EA-8CCD0FE9C663}" destId="{9CDE79A9-152E-4A80-B478-A154DBDC23E1}" srcOrd="5" destOrd="0" parTransId="{915DB99D-9A18-4F29-9657-CE66860E6AE5}" sibTransId="{6AD373A6-335F-4D13-A70A-81C5CC55892F}"/>
    <dgm:cxn modelId="{B82544E3-2AB0-4C84-9190-73CB7994272D}" type="presOf" srcId="{FF649294-8B4F-4040-A17A-CC3E397BB579}" destId="{8EF685DA-A25A-47D9-8147-77347406D32F}" srcOrd="0" destOrd="0" presId="urn:microsoft.com/office/officeart/2005/8/layout/vList5"/>
    <dgm:cxn modelId="{6CE39FE5-D138-4C25-B9BE-4AE89F975CDB}" srcId="{0BBA219C-9AB9-49BF-A2EA-8CCD0FE9C663}" destId="{4AD0B32C-922D-4ADD-9A87-FBF54BD1EDC2}" srcOrd="0" destOrd="0" parTransId="{D961DB87-7593-4B6A-9E94-4300BF4EBF02}" sibTransId="{56D2AE10-6E32-4D3C-8BAD-93D0F4986C57}"/>
    <dgm:cxn modelId="{14597CF3-4AA3-4C47-8BA0-9887BBFF826F}" srcId="{0BBA219C-9AB9-49BF-A2EA-8CCD0FE9C663}" destId="{FF649294-8B4F-4040-A17A-CC3E397BB579}" srcOrd="1" destOrd="0" parTransId="{E75CFF3F-1C3A-461A-839D-695D91DD6934}" sibTransId="{0779B3F5-B4EE-4E69-BF64-D4270ADAB107}"/>
    <dgm:cxn modelId="{30B816E4-2C8C-4183-A61C-7A37A9550B92}" type="presParOf" srcId="{E8BE44AF-B1B1-46F1-B34B-0D488F9A106E}" destId="{7F522C26-6FB1-47EE-897D-BF51398219F8}" srcOrd="0" destOrd="0" presId="urn:microsoft.com/office/officeart/2005/8/layout/vList5"/>
    <dgm:cxn modelId="{F72F924A-B440-4BBF-AFC9-E4E4DE4A8928}" type="presParOf" srcId="{7F522C26-6FB1-47EE-897D-BF51398219F8}" destId="{25FE392B-55CD-4121-8A3B-00BC3F658C70}" srcOrd="0" destOrd="0" presId="urn:microsoft.com/office/officeart/2005/8/layout/vList5"/>
    <dgm:cxn modelId="{A387E3D2-071E-407A-AA1A-046D3C47E209}" type="presParOf" srcId="{7F522C26-6FB1-47EE-897D-BF51398219F8}" destId="{4FB72F02-3627-4396-9B59-CB4E002EBFC8}" srcOrd="1" destOrd="0" presId="urn:microsoft.com/office/officeart/2005/8/layout/vList5"/>
    <dgm:cxn modelId="{841A3886-CC1C-4E7D-BEC6-1C0D5080A4F9}" type="presParOf" srcId="{E8BE44AF-B1B1-46F1-B34B-0D488F9A106E}" destId="{E44A8B3F-DEDC-43B9-ADE1-1F3B213EBC45}" srcOrd="1" destOrd="0" presId="urn:microsoft.com/office/officeart/2005/8/layout/vList5"/>
    <dgm:cxn modelId="{B87466DC-75BF-47DF-91EE-FBC6A5A66544}" type="presParOf" srcId="{E8BE44AF-B1B1-46F1-B34B-0D488F9A106E}" destId="{BC8099D1-D4DF-4C64-97A4-4B81235F6850}" srcOrd="2" destOrd="0" presId="urn:microsoft.com/office/officeart/2005/8/layout/vList5"/>
    <dgm:cxn modelId="{0C04918D-7F96-465E-9EDE-C67383D627D1}" type="presParOf" srcId="{BC8099D1-D4DF-4C64-97A4-4B81235F6850}" destId="{8EF685DA-A25A-47D9-8147-77347406D32F}" srcOrd="0" destOrd="0" presId="urn:microsoft.com/office/officeart/2005/8/layout/vList5"/>
    <dgm:cxn modelId="{0E3CA6B7-6D52-462F-AD9B-6A1D28D8E703}" type="presParOf" srcId="{E8BE44AF-B1B1-46F1-B34B-0D488F9A106E}" destId="{140CB8F3-2B25-4810-93E9-47FE45E26388}" srcOrd="3" destOrd="0" presId="urn:microsoft.com/office/officeart/2005/8/layout/vList5"/>
    <dgm:cxn modelId="{FD8EC3A2-359C-412D-8571-A0E5063DD0B2}" type="presParOf" srcId="{E8BE44AF-B1B1-46F1-B34B-0D488F9A106E}" destId="{9EE22A37-5C02-4F1F-B854-A37209063C1E}" srcOrd="4" destOrd="0" presId="urn:microsoft.com/office/officeart/2005/8/layout/vList5"/>
    <dgm:cxn modelId="{A9E4B956-0F19-46E9-AE67-7141BECA2ED1}" type="presParOf" srcId="{9EE22A37-5C02-4F1F-B854-A37209063C1E}" destId="{03D76AE6-F235-46C9-88E6-07810FA04FE4}" srcOrd="0" destOrd="0" presId="urn:microsoft.com/office/officeart/2005/8/layout/vList5"/>
    <dgm:cxn modelId="{78D4B1EF-9D2C-4A20-AD42-E7E272D378C8}" type="presParOf" srcId="{E8BE44AF-B1B1-46F1-B34B-0D488F9A106E}" destId="{823A03F3-A9B3-4C5B-A4D4-AD649F9F4B67}" srcOrd="5" destOrd="0" presId="urn:microsoft.com/office/officeart/2005/8/layout/vList5"/>
    <dgm:cxn modelId="{94703160-BBCC-40ED-9D6F-929CC1EDE717}" type="presParOf" srcId="{E8BE44AF-B1B1-46F1-B34B-0D488F9A106E}" destId="{12CA8B7D-EE0B-4870-943F-9236EB34F317}" srcOrd="6" destOrd="0" presId="urn:microsoft.com/office/officeart/2005/8/layout/vList5"/>
    <dgm:cxn modelId="{47F4D3C6-9FB4-48F8-B381-56C1A79EEDD2}" type="presParOf" srcId="{12CA8B7D-EE0B-4870-943F-9236EB34F317}" destId="{653C552D-D61C-49D5-91FD-582B1A5DAC96}" srcOrd="0" destOrd="0" presId="urn:microsoft.com/office/officeart/2005/8/layout/vList5"/>
    <dgm:cxn modelId="{24090418-6715-487A-BE2F-855662892E1D}" type="presParOf" srcId="{E8BE44AF-B1B1-46F1-B34B-0D488F9A106E}" destId="{1F6EAF11-EBA3-4A3C-93B2-51BBE6CAC9C4}" srcOrd="7" destOrd="0" presId="urn:microsoft.com/office/officeart/2005/8/layout/vList5"/>
    <dgm:cxn modelId="{67EB35B6-AA5A-4241-856D-E0CC435EC23E}" type="presParOf" srcId="{E8BE44AF-B1B1-46F1-B34B-0D488F9A106E}" destId="{D51C529D-24F1-470B-9A23-0E0D9CCC163C}" srcOrd="8" destOrd="0" presId="urn:microsoft.com/office/officeart/2005/8/layout/vList5"/>
    <dgm:cxn modelId="{E417D791-B90D-4BFF-9933-A11E39145D12}" type="presParOf" srcId="{D51C529D-24F1-470B-9A23-0E0D9CCC163C}" destId="{F11EE962-6F8C-4EA6-836D-59EB6706231B}" srcOrd="0" destOrd="0" presId="urn:microsoft.com/office/officeart/2005/8/layout/vList5"/>
    <dgm:cxn modelId="{300EDA4A-8AAF-4FFF-A116-A15436332042}" type="presParOf" srcId="{E8BE44AF-B1B1-46F1-B34B-0D488F9A106E}" destId="{A2DD637D-92C1-42FA-AF70-08E2960FD7A5}" srcOrd="9" destOrd="0" presId="urn:microsoft.com/office/officeart/2005/8/layout/vList5"/>
    <dgm:cxn modelId="{EB86DEA4-9FCE-47AB-8A56-7588B0FB96E8}" type="presParOf" srcId="{E8BE44AF-B1B1-46F1-B34B-0D488F9A106E}" destId="{5621F6CB-9161-4954-AB57-880333BEA6F6}" srcOrd="10" destOrd="0" presId="urn:microsoft.com/office/officeart/2005/8/layout/vList5"/>
    <dgm:cxn modelId="{A778259A-ED79-416A-B7DB-2357CC7D2491}" type="presParOf" srcId="{5621F6CB-9161-4954-AB57-880333BEA6F6}" destId="{DFB6076D-6490-4E88-8AC4-1E3C7E3922A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7164D2-5187-42E8-A481-B9B3ADDDC2D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36762A-7EE4-4BB9-8FDB-4DB624F53896}">
      <dgm:prSet/>
      <dgm:spPr/>
      <dgm:t>
        <a:bodyPr/>
        <a:lstStyle/>
        <a:p>
          <a:pPr>
            <a:lnSpc>
              <a:spcPct val="100000"/>
            </a:lnSpc>
          </a:pPr>
          <a:r>
            <a:rPr lang="en-GB"/>
            <a:t>The Code of Practice</a:t>
          </a:r>
          <a:endParaRPr lang="en-US"/>
        </a:p>
      </dgm:t>
    </dgm:pt>
    <dgm:pt modelId="{854862A0-2487-4C82-8FA0-FE1DE2469F6A}" type="parTrans" cxnId="{AD008938-BBE4-4C86-AB01-C4A31FD7C0CF}">
      <dgm:prSet/>
      <dgm:spPr/>
      <dgm:t>
        <a:bodyPr/>
        <a:lstStyle/>
        <a:p>
          <a:endParaRPr lang="en-US"/>
        </a:p>
      </dgm:t>
    </dgm:pt>
    <dgm:pt modelId="{AE16739B-FFD4-489D-87F6-CF2E5B0AF65B}" type="sibTrans" cxnId="{AD008938-BBE4-4C86-AB01-C4A31FD7C0CF}">
      <dgm:prSet/>
      <dgm:spPr/>
      <dgm:t>
        <a:bodyPr/>
        <a:lstStyle/>
        <a:p>
          <a:endParaRPr lang="en-US"/>
        </a:p>
      </dgm:t>
    </dgm:pt>
    <dgm:pt modelId="{A6658C60-0D29-4778-86BB-8458D3E86FC4}">
      <dgm:prSet/>
      <dgm:spPr/>
      <dgm:t>
        <a:bodyPr/>
        <a:lstStyle/>
        <a:p>
          <a:pPr>
            <a:lnSpc>
              <a:spcPct val="100000"/>
            </a:lnSpc>
          </a:pPr>
          <a:r>
            <a:rPr lang="en-GB"/>
            <a:t>SOPs</a:t>
          </a:r>
          <a:endParaRPr lang="en-US"/>
        </a:p>
      </dgm:t>
    </dgm:pt>
    <dgm:pt modelId="{7FB06361-9B50-4BD0-9C20-D5B6C7FC49D7}" type="parTrans" cxnId="{2AD8DE36-8EBC-41BA-9621-C2678A07FDFF}">
      <dgm:prSet/>
      <dgm:spPr/>
      <dgm:t>
        <a:bodyPr/>
        <a:lstStyle/>
        <a:p>
          <a:endParaRPr lang="en-US"/>
        </a:p>
      </dgm:t>
    </dgm:pt>
    <dgm:pt modelId="{2B6AAB52-770E-4B2F-9FAE-9EF13086C103}" type="sibTrans" cxnId="{2AD8DE36-8EBC-41BA-9621-C2678A07FDFF}">
      <dgm:prSet/>
      <dgm:spPr/>
      <dgm:t>
        <a:bodyPr/>
        <a:lstStyle/>
        <a:p>
          <a:endParaRPr lang="en-US"/>
        </a:p>
      </dgm:t>
    </dgm:pt>
    <dgm:pt modelId="{8C5DF741-BD05-424A-B041-AAEE0AA04699}">
      <dgm:prSet/>
      <dgm:spPr/>
      <dgm:t>
        <a:bodyPr/>
        <a:lstStyle/>
        <a:p>
          <a:pPr>
            <a:lnSpc>
              <a:spcPct val="100000"/>
            </a:lnSpc>
          </a:pPr>
          <a:r>
            <a:rPr lang="en-GB"/>
            <a:t>CBE LEARN  page</a:t>
          </a:r>
          <a:endParaRPr lang="en-US"/>
        </a:p>
      </dgm:t>
    </dgm:pt>
    <dgm:pt modelId="{718A040F-719C-4050-8247-951BCC82FFFB}" type="parTrans" cxnId="{307D7950-2217-4FC6-8F30-732D3882E629}">
      <dgm:prSet/>
      <dgm:spPr/>
      <dgm:t>
        <a:bodyPr/>
        <a:lstStyle/>
        <a:p>
          <a:endParaRPr lang="en-US"/>
        </a:p>
      </dgm:t>
    </dgm:pt>
    <dgm:pt modelId="{9B4FD9C0-2F9F-4C1F-9C65-A642EAAB6DC7}" type="sibTrans" cxnId="{307D7950-2217-4FC6-8F30-732D3882E629}">
      <dgm:prSet/>
      <dgm:spPr/>
      <dgm:t>
        <a:bodyPr/>
        <a:lstStyle/>
        <a:p>
          <a:endParaRPr lang="en-US"/>
        </a:p>
      </dgm:t>
    </dgm:pt>
    <dgm:pt modelId="{7FACCA98-12ED-4377-A5C7-E67D3FC57B3B}">
      <dgm:prSet/>
      <dgm:spPr/>
      <dgm:t>
        <a:bodyPr/>
        <a:lstStyle/>
        <a:p>
          <a:pPr>
            <a:lnSpc>
              <a:spcPct val="100000"/>
            </a:lnSpc>
          </a:pPr>
          <a:r>
            <a:rPr lang="en-GB"/>
            <a:t>Health, Safety &amp; Environmental Department.</a:t>
          </a:r>
          <a:endParaRPr lang="en-US"/>
        </a:p>
      </dgm:t>
    </dgm:pt>
    <dgm:pt modelId="{3913655B-5C18-4B8A-8100-56C016B7A307}" type="parTrans" cxnId="{1858A677-FC96-4DC6-9E6C-2CCC33449204}">
      <dgm:prSet/>
      <dgm:spPr/>
      <dgm:t>
        <a:bodyPr/>
        <a:lstStyle/>
        <a:p>
          <a:endParaRPr lang="en-US"/>
        </a:p>
      </dgm:t>
    </dgm:pt>
    <dgm:pt modelId="{15E2CBE1-9E5E-4A3D-AF31-742E26596643}" type="sibTrans" cxnId="{1858A677-FC96-4DC6-9E6C-2CCC33449204}">
      <dgm:prSet/>
      <dgm:spPr/>
      <dgm:t>
        <a:bodyPr/>
        <a:lstStyle/>
        <a:p>
          <a:endParaRPr lang="en-US"/>
        </a:p>
      </dgm:t>
    </dgm:pt>
    <dgm:pt modelId="{3F156444-7884-41EB-873A-093C742B410C}">
      <dgm:prSet/>
      <dgm:spPr/>
      <dgm:t>
        <a:bodyPr/>
        <a:lstStyle/>
        <a:p>
          <a:pPr>
            <a:lnSpc>
              <a:spcPct val="100000"/>
            </a:lnSpc>
          </a:pPr>
          <a:r>
            <a:rPr lang="en-GB" b="1">
              <a:hlinkClick xmlns:r="http://schemas.openxmlformats.org/officeDocument/2006/relationships" r:id="rId1">
                <a:extLst>
                  <a:ext uri="{A12FA001-AC4F-418D-AE19-62706E023703}">
                    <ahyp:hlinkClr xmlns:ahyp="http://schemas.microsoft.com/office/drawing/2018/hyperlinkcolor" val="tx"/>
                  </a:ext>
                </a:extLst>
              </a:hlinkClick>
            </a:rPr>
            <a:t>http://www.lboro.ac.uk/admin/hse/</a:t>
          </a:r>
          <a:endParaRPr lang="en-US"/>
        </a:p>
      </dgm:t>
    </dgm:pt>
    <dgm:pt modelId="{18827D7A-05CC-4750-9D92-65E93DEFD41C}" type="parTrans" cxnId="{19337FA7-B35A-4B87-98CB-01D4FCDC9F68}">
      <dgm:prSet/>
      <dgm:spPr/>
      <dgm:t>
        <a:bodyPr/>
        <a:lstStyle/>
        <a:p>
          <a:endParaRPr lang="en-US"/>
        </a:p>
      </dgm:t>
    </dgm:pt>
    <dgm:pt modelId="{D9A825ED-62E0-41E7-AF84-EA06739EA2CF}" type="sibTrans" cxnId="{19337FA7-B35A-4B87-98CB-01D4FCDC9F68}">
      <dgm:prSet/>
      <dgm:spPr/>
      <dgm:t>
        <a:bodyPr/>
        <a:lstStyle/>
        <a:p>
          <a:endParaRPr lang="en-US"/>
        </a:p>
      </dgm:t>
    </dgm:pt>
    <dgm:pt modelId="{732D44B6-BC47-482E-92A4-0ECC2825D1E6}">
      <dgm:prSet/>
      <dgm:spPr/>
      <dgm:t>
        <a:bodyPr/>
        <a:lstStyle/>
        <a:p>
          <a:pPr>
            <a:lnSpc>
              <a:spcPct val="100000"/>
            </a:lnSpc>
          </a:pPr>
          <a:r>
            <a:rPr lang="en-GB"/>
            <a:t>Asking questions!!</a:t>
          </a:r>
          <a:endParaRPr lang="en-US"/>
        </a:p>
      </dgm:t>
    </dgm:pt>
    <dgm:pt modelId="{C74967B5-528E-47FF-B639-1A6BD92C3BA9}" type="parTrans" cxnId="{6F57ACBD-01DD-43D2-B160-A5EC37769DBD}">
      <dgm:prSet/>
      <dgm:spPr/>
      <dgm:t>
        <a:bodyPr/>
        <a:lstStyle/>
        <a:p>
          <a:endParaRPr lang="en-US"/>
        </a:p>
      </dgm:t>
    </dgm:pt>
    <dgm:pt modelId="{436305ED-B133-44D9-AD0A-2775EA4E45E6}" type="sibTrans" cxnId="{6F57ACBD-01DD-43D2-B160-A5EC37769DBD}">
      <dgm:prSet/>
      <dgm:spPr/>
      <dgm:t>
        <a:bodyPr/>
        <a:lstStyle/>
        <a:p>
          <a:endParaRPr lang="en-US"/>
        </a:p>
      </dgm:t>
    </dgm:pt>
    <dgm:pt modelId="{50E5D674-87AA-4AC1-8E0A-99F71ADCB384}" type="pres">
      <dgm:prSet presAssocID="{977164D2-5187-42E8-A481-B9B3ADDDC2DC}" presName="root" presStyleCnt="0">
        <dgm:presLayoutVars>
          <dgm:dir/>
          <dgm:resizeHandles val="exact"/>
        </dgm:presLayoutVars>
      </dgm:prSet>
      <dgm:spPr/>
    </dgm:pt>
    <dgm:pt modelId="{B245A715-69D2-487C-9C44-B43A84B35EA5}" type="pres">
      <dgm:prSet presAssocID="{EB36762A-7EE4-4BB9-8FDB-4DB624F53896}" presName="compNode" presStyleCnt="0"/>
      <dgm:spPr/>
    </dgm:pt>
    <dgm:pt modelId="{C5095706-7994-424E-A613-779E42F040F1}" type="pres">
      <dgm:prSet presAssocID="{EB36762A-7EE4-4BB9-8FDB-4DB624F53896}" presName="bgRect" presStyleLbl="bgShp" presStyleIdx="0" presStyleCnt="6"/>
      <dgm:spPr/>
    </dgm:pt>
    <dgm:pt modelId="{5E832F18-A880-49D8-8C0B-5B0DE63D15F8}" type="pres">
      <dgm:prSet presAssocID="{EB36762A-7EE4-4BB9-8FDB-4DB624F53896}" presName="iconRect" presStyleLbl="nod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Gavel"/>
        </a:ext>
      </dgm:extLst>
    </dgm:pt>
    <dgm:pt modelId="{A209870E-ADC0-4082-BB2C-78A24E381CC8}" type="pres">
      <dgm:prSet presAssocID="{EB36762A-7EE4-4BB9-8FDB-4DB624F53896}" presName="spaceRect" presStyleCnt="0"/>
      <dgm:spPr/>
    </dgm:pt>
    <dgm:pt modelId="{F1886528-EBD6-4ED2-B436-820F66F32824}" type="pres">
      <dgm:prSet presAssocID="{EB36762A-7EE4-4BB9-8FDB-4DB624F53896}" presName="parTx" presStyleLbl="revTx" presStyleIdx="0" presStyleCnt="6">
        <dgm:presLayoutVars>
          <dgm:chMax val="0"/>
          <dgm:chPref val="0"/>
        </dgm:presLayoutVars>
      </dgm:prSet>
      <dgm:spPr/>
    </dgm:pt>
    <dgm:pt modelId="{30448A81-9105-4919-906C-940F36DE203D}" type="pres">
      <dgm:prSet presAssocID="{AE16739B-FFD4-489D-87F6-CF2E5B0AF65B}" presName="sibTrans" presStyleCnt="0"/>
      <dgm:spPr/>
    </dgm:pt>
    <dgm:pt modelId="{3E1A482C-B1AB-429B-82CF-37515BFCE9A3}" type="pres">
      <dgm:prSet presAssocID="{A6658C60-0D29-4778-86BB-8458D3E86FC4}" presName="compNode" presStyleCnt="0"/>
      <dgm:spPr/>
    </dgm:pt>
    <dgm:pt modelId="{0CE7287C-9673-40BB-96E5-EEA2719BBDDD}" type="pres">
      <dgm:prSet presAssocID="{A6658C60-0D29-4778-86BB-8458D3E86FC4}" presName="bgRect" presStyleLbl="bgShp" presStyleIdx="1" presStyleCnt="6"/>
      <dgm:spPr/>
    </dgm:pt>
    <dgm:pt modelId="{998FED7A-1A86-4D0F-B11D-EF01E8D9D43E}" type="pres">
      <dgm:prSet presAssocID="{A6658C60-0D29-4778-86BB-8458D3E86FC4}" presName="iconRect" presStyleLbl="node1" presStyleIdx="1"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mark"/>
        </a:ext>
      </dgm:extLst>
    </dgm:pt>
    <dgm:pt modelId="{97EB6C27-07EA-4334-A9AC-A0882A29A91F}" type="pres">
      <dgm:prSet presAssocID="{A6658C60-0D29-4778-86BB-8458D3E86FC4}" presName="spaceRect" presStyleCnt="0"/>
      <dgm:spPr/>
    </dgm:pt>
    <dgm:pt modelId="{7B2C1DA0-968B-4B89-B0EA-65FB3F0C5ABC}" type="pres">
      <dgm:prSet presAssocID="{A6658C60-0D29-4778-86BB-8458D3E86FC4}" presName="parTx" presStyleLbl="revTx" presStyleIdx="1" presStyleCnt="6">
        <dgm:presLayoutVars>
          <dgm:chMax val="0"/>
          <dgm:chPref val="0"/>
        </dgm:presLayoutVars>
      </dgm:prSet>
      <dgm:spPr/>
    </dgm:pt>
    <dgm:pt modelId="{9778BDEF-318D-4D35-B2D9-35F652CA244E}" type="pres">
      <dgm:prSet presAssocID="{2B6AAB52-770E-4B2F-9FAE-9EF13086C103}" presName="sibTrans" presStyleCnt="0"/>
      <dgm:spPr/>
    </dgm:pt>
    <dgm:pt modelId="{5D08AFF7-EECC-46BE-9394-2AE54C885AC5}" type="pres">
      <dgm:prSet presAssocID="{8C5DF741-BD05-424A-B041-AAEE0AA04699}" presName="compNode" presStyleCnt="0"/>
      <dgm:spPr/>
    </dgm:pt>
    <dgm:pt modelId="{BFB96145-9926-4BBF-BCB1-DF8C17EFD533}" type="pres">
      <dgm:prSet presAssocID="{8C5DF741-BD05-424A-B041-AAEE0AA04699}" presName="bgRect" presStyleLbl="bgShp" presStyleIdx="2" presStyleCnt="6"/>
      <dgm:spPr/>
    </dgm:pt>
    <dgm:pt modelId="{A0EF3A33-C532-4F5D-8280-DC208153044E}" type="pres">
      <dgm:prSet presAssocID="{8C5DF741-BD05-424A-B041-AAEE0AA04699}"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Open Book"/>
        </a:ext>
      </dgm:extLst>
    </dgm:pt>
    <dgm:pt modelId="{7AB936D4-96CB-4670-9195-822241BDD14D}" type="pres">
      <dgm:prSet presAssocID="{8C5DF741-BD05-424A-B041-AAEE0AA04699}" presName="spaceRect" presStyleCnt="0"/>
      <dgm:spPr/>
    </dgm:pt>
    <dgm:pt modelId="{B56273B2-65AF-4D1E-91EA-9C7C85FD9E9A}" type="pres">
      <dgm:prSet presAssocID="{8C5DF741-BD05-424A-B041-AAEE0AA04699}" presName="parTx" presStyleLbl="revTx" presStyleIdx="2" presStyleCnt="6">
        <dgm:presLayoutVars>
          <dgm:chMax val="0"/>
          <dgm:chPref val="0"/>
        </dgm:presLayoutVars>
      </dgm:prSet>
      <dgm:spPr/>
    </dgm:pt>
    <dgm:pt modelId="{A5CBD5C8-9551-478C-AC84-C349DF2EAE8A}" type="pres">
      <dgm:prSet presAssocID="{9B4FD9C0-2F9F-4C1F-9C65-A642EAAB6DC7}" presName="sibTrans" presStyleCnt="0"/>
      <dgm:spPr/>
    </dgm:pt>
    <dgm:pt modelId="{48C52852-BBD4-41D7-B1E4-F091D332799C}" type="pres">
      <dgm:prSet presAssocID="{7FACCA98-12ED-4377-A5C7-E67D3FC57B3B}" presName="compNode" presStyleCnt="0"/>
      <dgm:spPr/>
    </dgm:pt>
    <dgm:pt modelId="{DBE86DC1-FE61-41D1-B4BC-273FCD633B27}" type="pres">
      <dgm:prSet presAssocID="{7FACCA98-12ED-4377-A5C7-E67D3FC57B3B}" presName="bgRect" presStyleLbl="bgShp" presStyleIdx="3" presStyleCnt="6"/>
      <dgm:spPr/>
    </dgm:pt>
    <dgm:pt modelId="{51F56739-A230-439C-818D-793FA82B6981}" type="pres">
      <dgm:prSet presAssocID="{7FACCA98-12ED-4377-A5C7-E67D3FC57B3B}" presName="iconRect" presStyleLbl="node1" presStyleIdx="3"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Deciduous tree"/>
        </a:ext>
      </dgm:extLst>
    </dgm:pt>
    <dgm:pt modelId="{B09CAECE-8F8B-4642-8A40-82F674021E04}" type="pres">
      <dgm:prSet presAssocID="{7FACCA98-12ED-4377-A5C7-E67D3FC57B3B}" presName="spaceRect" presStyleCnt="0"/>
      <dgm:spPr/>
    </dgm:pt>
    <dgm:pt modelId="{7CCE4853-6109-4ECE-B4F3-FFFFAE8A91FF}" type="pres">
      <dgm:prSet presAssocID="{7FACCA98-12ED-4377-A5C7-E67D3FC57B3B}" presName="parTx" presStyleLbl="revTx" presStyleIdx="3" presStyleCnt="6">
        <dgm:presLayoutVars>
          <dgm:chMax val="0"/>
          <dgm:chPref val="0"/>
        </dgm:presLayoutVars>
      </dgm:prSet>
      <dgm:spPr/>
    </dgm:pt>
    <dgm:pt modelId="{B2440B4E-322E-4D63-94B3-16795C258559}" type="pres">
      <dgm:prSet presAssocID="{15E2CBE1-9E5E-4A3D-AF31-742E26596643}" presName="sibTrans" presStyleCnt="0"/>
      <dgm:spPr/>
    </dgm:pt>
    <dgm:pt modelId="{62B1C05D-92AB-45C0-8F5D-D66866B4B836}" type="pres">
      <dgm:prSet presAssocID="{3F156444-7884-41EB-873A-093C742B410C}" presName="compNode" presStyleCnt="0"/>
      <dgm:spPr/>
    </dgm:pt>
    <dgm:pt modelId="{C5FEF844-1418-40F8-89E2-7E772DA1B852}" type="pres">
      <dgm:prSet presAssocID="{3F156444-7884-41EB-873A-093C742B410C}" presName="bgRect" presStyleLbl="bgShp" presStyleIdx="4" presStyleCnt="6"/>
      <dgm:spPr/>
    </dgm:pt>
    <dgm:pt modelId="{4AB5D1D0-5E0D-428D-8B70-E90EA10B042C}" type="pres">
      <dgm:prSet presAssocID="{3F156444-7884-41EB-873A-093C742B410C}" presName="iconRect" presStyleLbl="node1" presStyleIdx="4"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Earth Globe Americas"/>
        </a:ext>
      </dgm:extLst>
    </dgm:pt>
    <dgm:pt modelId="{32DBAB28-D714-4A6C-BD74-AD7B0B7E60C3}" type="pres">
      <dgm:prSet presAssocID="{3F156444-7884-41EB-873A-093C742B410C}" presName="spaceRect" presStyleCnt="0"/>
      <dgm:spPr/>
    </dgm:pt>
    <dgm:pt modelId="{6CD65B3A-A780-4631-A391-CF1590FFFC93}" type="pres">
      <dgm:prSet presAssocID="{3F156444-7884-41EB-873A-093C742B410C}" presName="parTx" presStyleLbl="revTx" presStyleIdx="4" presStyleCnt="6">
        <dgm:presLayoutVars>
          <dgm:chMax val="0"/>
          <dgm:chPref val="0"/>
        </dgm:presLayoutVars>
      </dgm:prSet>
      <dgm:spPr/>
    </dgm:pt>
    <dgm:pt modelId="{80727406-4CA1-4D39-92AC-6F536619279F}" type="pres">
      <dgm:prSet presAssocID="{D9A825ED-62E0-41E7-AF84-EA06739EA2CF}" presName="sibTrans" presStyleCnt="0"/>
      <dgm:spPr/>
    </dgm:pt>
    <dgm:pt modelId="{73A22534-9346-400E-8952-0757A3CE6A71}" type="pres">
      <dgm:prSet presAssocID="{732D44B6-BC47-482E-92A4-0ECC2825D1E6}" presName="compNode" presStyleCnt="0"/>
      <dgm:spPr/>
    </dgm:pt>
    <dgm:pt modelId="{5A0FB9A6-3D6A-4516-B070-D9E88901B44C}" type="pres">
      <dgm:prSet presAssocID="{732D44B6-BC47-482E-92A4-0ECC2825D1E6}" presName="bgRect" presStyleLbl="bgShp" presStyleIdx="5" presStyleCnt="6"/>
      <dgm:spPr/>
    </dgm:pt>
    <dgm:pt modelId="{89119592-8C25-43DF-92BA-C487F295177C}" type="pres">
      <dgm:prSet presAssocID="{732D44B6-BC47-482E-92A4-0ECC2825D1E6}" presName="iconRect" presStyleLbl="node1" presStyleIdx="5" presStyleCnt="6"/>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Question mark"/>
        </a:ext>
      </dgm:extLst>
    </dgm:pt>
    <dgm:pt modelId="{F5DE2713-66F4-4042-ABAF-1381953CC93C}" type="pres">
      <dgm:prSet presAssocID="{732D44B6-BC47-482E-92A4-0ECC2825D1E6}" presName="spaceRect" presStyleCnt="0"/>
      <dgm:spPr/>
    </dgm:pt>
    <dgm:pt modelId="{BFC12DC2-0FA7-46E6-9F09-6AA13AC44AA5}" type="pres">
      <dgm:prSet presAssocID="{732D44B6-BC47-482E-92A4-0ECC2825D1E6}" presName="parTx" presStyleLbl="revTx" presStyleIdx="5" presStyleCnt="6">
        <dgm:presLayoutVars>
          <dgm:chMax val="0"/>
          <dgm:chPref val="0"/>
        </dgm:presLayoutVars>
      </dgm:prSet>
      <dgm:spPr/>
    </dgm:pt>
  </dgm:ptLst>
  <dgm:cxnLst>
    <dgm:cxn modelId="{2AD8DE36-8EBC-41BA-9621-C2678A07FDFF}" srcId="{977164D2-5187-42E8-A481-B9B3ADDDC2DC}" destId="{A6658C60-0D29-4778-86BB-8458D3E86FC4}" srcOrd="1" destOrd="0" parTransId="{7FB06361-9B50-4BD0-9C20-D5B6C7FC49D7}" sibTransId="{2B6AAB52-770E-4B2F-9FAE-9EF13086C103}"/>
    <dgm:cxn modelId="{AD008938-BBE4-4C86-AB01-C4A31FD7C0CF}" srcId="{977164D2-5187-42E8-A481-B9B3ADDDC2DC}" destId="{EB36762A-7EE4-4BB9-8FDB-4DB624F53896}" srcOrd="0" destOrd="0" parTransId="{854862A0-2487-4C82-8FA0-FE1DE2469F6A}" sibTransId="{AE16739B-FFD4-489D-87F6-CF2E5B0AF65B}"/>
    <dgm:cxn modelId="{A9C00762-2627-4BF5-BEDE-997E3F868BA2}" type="presOf" srcId="{3F156444-7884-41EB-873A-093C742B410C}" destId="{6CD65B3A-A780-4631-A391-CF1590FFFC93}" srcOrd="0" destOrd="0" presId="urn:microsoft.com/office/officeart/2018/2/layout/IconVerticalSolidList"/>
    <dgm:cxn modelId="{831ECD4E-158F-410A-A78A-840FA8111655}" type="presOf" srcId="{977164D2-5187-42E8-A481-B9B3ADDDC2DC}" destId="{50E5D674-87AA-4AC1-8E0A-99F71ADCB384}" srcOrd="0" destOrd="0" presId="urn:microsoft.com/office/officeart/2018/2/layout/IconVerticalSolidList"/>
    <dgm:cxn modelId="{307D7950-2217-4FC6-8F30-732D3882E629}" srcId="{977164D2-5187-42E8-A481-B9B3ADDDC2DC}" destId="{8C5DF741-BD05-424A-B041-AAEE0AA04699}" srcOrd="2" destOrd="0" parTransId="{718A040F-719C-4050-8247-951BCC82FFFB}" sibTransId="{9B4FD9C0-2F9F-4C1F-9C65-A642EAAB6DC7}"/>
    <dgm:cxn modelId="{1858A677-FC96-4DC6-9E6C-2CCC33449204}" srcId="{977164D2-5187-42E8-A481-B9B3ADDDC2DC}" destId="{7FACCA98-12ED-4377-A5C7-E67D3FC57B3B}" srcOrd="3" destOrd="0" parTransId="{3913655B-5C18-4B8A-8100-56C016B7A307}" sibTransId="{15E2CBE1-9E5E-4A3D-AF31-742E26596643}"/>
    <dgm:cxn modelId="{9AA3CE9F-2287-4BF2-87EF-C66295AF5735}" type="presOf" srcId="{A6658C60-0D29-4778-86BB-8458D3E86FC4}" destId="{7B2C1DA0-968B-4B89-B0EA-65FB3F0C5ABC}" srcOrd="0" destOrd="0" presId="urn:microsoft.com/office/officeart/2018/2/layout/IconVerticalSolidList"/>
    <dgm:cxn modelId="{19337FA7-B35A-4B87-98CB-01D4FCDC9F68}" srcId="{977164D2-5187-42E8-A481-B9B3ADDDC2DC}" destId="{3F156444-7884-41EB-873A-093C742B410C}" srcOrd="4" destOrd="0" parTransId="{18827D7A-05CC-4750-9D92-65E93DEFD41C}" sibTransId="{D9A825ED-62E0-41E7-AF84-EA06739EA2CF}"/>
    <dgm:cxn modelId="{2C822BAF-9454-45BF-80A6-FA2D179D4813}" type="presOf" srcId="{8C5DF741-BD05-424A-B041-AAEE0AA04699}" destId="{B56273B2-65AF-4D1E-91EA-9C7C85FD9E9A}" srcOrd="0" destOrd="0" presId="urn:microsoft.com/office/officeart/2018/2/layout/IconVerticalSolidList"/>
    <dgm:cxn modelId="{448FAAB2-0CD3-42B5-8DED-16A50027942F}" type="presOf" srcId="{732D44B6-BC47-482E-92A4-0ECC2825D1E6}" destId="{BFC12DC2-0FA7-46E6-9F09-6AA13AC44AA5}" srcOrd="0" destOrd="0" presId="urn:microsoft.com/office/officeart/2018/2/layout/IconVerticalSolidList"/>
    <dgm:cxn modelId="{6F57ACBD-01DD-43D2-B160-A5EC37769DBD}" srcId="{977164D2-5187-42E8-A481-B9B3ADDDC2DC}" destId="{732D44B6-BC47-482E-92A4-0ECC2825D1E6}" srcOrd="5" destOrd="0" parTransId="{C74967B5-528E-47FF-B639-1A6BD92C3BA9}" sibTransId="{436305ED-B133-44D9-AD0A-2775EA4E45E6}"/>
    <dgm:cxn modelId="{857EFDE5-B338-49F6-87A7-D63861587F3F}" type="presOf" srcId="{7FACCA98-12ED-4377-A5C7-E67D3FC57B3B}" destId="{7CCE4853-6109-4ECE-B4F3-FFFFAE8A91FF}" srcOrd="0" destOrd="0" presId="urn:microsoft.com/office/officeart/2018/2/layout/IconVerticalSolidList"/>
    <dgm:cxn modelId="{50CD84F1-E143-4722-A552-1B5AF5CB18F0}" type="presOf" srcId="{EB36762A-7EE4-4BB9-8FDB-4DB624F53896}" destId="{F1886528-EBD6-4ED2-B436-820F66F32824}" srcOrd="0" destOrd="0" presId="urn:microsoft.com/office/officeart/2018/2/layout/IconVerticalSolidList"/>
    <dgm:cxn modelId="{E258CCA6-F74F-460B-96E5-F6D89DBFCB89}" type="presParOf" srcId="{50E5D674-87AA-4AC1-8E0A-99F71ADCB384}" destId="{B245A715-69D2-487C-9C44-B43A84B35EA5}" srcOrd="0" destOrd="0" presId="urn:microsoft.com/office/officeart/2018/2/layout/IconVerticalSolidList"/>
    <dgm:cxn modelId="{25CE5201-8C56-493E-8986-BF420362F2F7}" type="presParOf" srcId="{B245A715-69D2-487C-9C44-B43A84B35EA5}" destId="{C5095706-7994-424E-A613-779E42F040F1}" srcOrd="0" destOrd="0" presId="urn:microsoft.com/office/officeart/2018/2/layout/IconVerticalSolidList"/>
    <dgm:cxn modelId="{A361A3BF-3215-4107-9F6E-D88D3BDC18EC}" type="presParOf" srcId="{B245A715-69D2-487C-9C44-B43A84B35EA5}" destId="{5E832F18-A880-49D8-8C0B-5B0DE63D15F8}" srcOrd="1" destOrd="0" presId="urn:microsoft.com/office/officeart/2018/2/layout/IconVerticalSolidList"/>
    <dgm:cxn modelId="{0C4942FF-D358-4CAC-B584-DCB5137D1AC1}" type="presParOf" srcId="{B245A715-69D2-487C-9C44-B43A84B35EA5}" destId="{A209870E-ADC0-4082-BB2C-78A24E381CC8}" srcOrd="2" destOrd="0" presId="urn:microsoft.com/office/officeart/2018/2/layout/IconVerticalSolidList"/>
    <dgm:cxn modelId="{DC4B49AC-E74D-435D-9D1A-468C85AC9A0F}" type="presParOf" srcId="{B245A715-69D2-487C-9C44-B43A84B35EA5}" destId="{F1886528-EBD6-4ED2-B436-820F66F32824}" srcOrd="3" destOrd="0" presId="urn:microsoft.com/office/officeart/2018/2/layout/IconVerticalSolidList"/>
    <dgm:cxn modelId="{0294408E-DD58-4CD3-BA30-F1DF5F77D000}" type="presParOf" srcId="{50E5D674-87AA-4AC1-8E0A-99F71ADCB384}" destId="{30448A81-9105-4919-906C-940F36DE203D}" srcOrd="1" destOrd="0" presId="urn:microsoft.com/office/officeart/2018/2/layout/IconVerticalSolidList"/>
    <dgm:cxn modelId="{24BFE643-9577-49D2-8C1E-AC7946BA4C5E}" type="presParOf" srcId="{50E5D674-87AA-4AC1-8E0A-99F71ADCB384}" destId="{3E1A482C-B1AB-429B-82CF-37515BFCE9A3}" srcOrd="2" destOrd="0" presId="urn:microsoft.com/office/officeart/2018/2/layout/IconVerticalSolidList"/>
    <dgm:cxn modelId="{02AE7E0A-2C80-4442-9333-7AC42A3AAAFE}" type="presParOf" srcId="{3E1A482C-B1AB-429B-82CF-37515BFCE9A3}" destId="{0CE7287C-9673-40BB-96E5-EEA2719BBDDD}" srcOrd="0" destOrd="0" presId="urn:microsoft.com/office/officeart/2018/2/layout/IconVerticalSolidList"/>
    <dgm:cxn modelId="{391AE6E9-8738-4CDD-885B-DF0BCAC785BC}" type="presParOf" srcId="{3E1A482C-B1AB-429B-82CF-37515BFCE9A3}" destId="{998FED7A-1A86-4D0F-B11D-EF01E8D9D43E}" srcOrd="1" destOrd="0" presId="urn:microsoft.com/office/officeart/2018/2/layout/IconVerticalSolidList"/>
    <dgm:cxn modelId="{4EC76D64-2050-454C-9DB3-0A2AED7AC3CE}" type="presParOf" srcId="{3E1A482C-B1AB-429B-82CF-37515BFCE9A3}" destId="{97EB6C27-07EA-4334-A9AC-A0882A29A91F}" srcOrd="2" destOrd="0" presId="urn:microsoft.com/office/officeart/2018/2/layout/IconVerticalSolidList"/>
    <dgm:cxn modelId="{F6E83EEF-56C5-41DE-92AA-98F578FE430C}" type="presParOf" srcId="{3E1A482C-B1AB-429B-82CF-37515BFCE9A3}" destId="{7B2C1DA0-968B-4B89-B0EA-65FB3F0C5ABC}" srcOrd="3" destOrd="0" presId="urn:microsoft.com/office/officeart/2018/2/layout/IconVerticalSolidList"/>
    <dgm:cxn modelId="{58561C29-453D-4442-96B7-1B5442E10D57}" type="presParOf" srcId="{50E5D674-87AA-4AC1-8E0A-99F71ADCB384}" destId="{9778BDEF-318D-4D35-B2D9-35F652CA244E}" srcOrd="3" destOrd="0" presId="urn:microsoft.com/office/officeart/2018/2/layout/IconVerticalSolidList"/>
    <dgm:cxn modelId="{B1C21145-7265-4310-ACD5-618C5CDF697D}" type="presParOf" srcId="{50E5D674-87AA-4AC1-8E0A-99F71ADCB384}" destId="{5D08AFF7-EECC-46BE-9394-2AE54C885AC5}" srcOrd="4" destOrd="0" presId="urn:microsoft.com/office/officeart/2018/2/layout/IconVerticalSolidList"/>
    <dgm:cxn modelId="{D609BFB1-1D20-4CBD-B813-3B8BFEBB7623}" type="presParOf" srcId="{5D08AFF7-EECC-46BE-9394-2AE54C885AC5}" destId="{BFB96145-9926-4BBF-BCB1-DF8C17EFD533}" srcOrd="0" destOrd="0" presId="urn:microsoft.com/office/officeart/2018/2/layout/IconVerticalSolidList"/>
    <dgm:cxn modelId="{15B9B890-1533-4827-8F25-B829A5DE4527}" type="presParOf" srcId="{5D08AFF7-EECC-46BE-9394-2AE54C885AC5}" destId="{A0EF3A33-C532-4F5D-8280-DC208153044E}" srcOrd="1" destOrd="0" presId="urn:microsoft.com/office/officeart/2018/2/layout/IconVerticalSolidList"/>
    <dgm:cxn modelId="{49E0A51C-0CC2-4656-AEE4-3D41D6124BC4}" type="presParOf" srcId="{5D08AFF7-EECC-46BE-9394-2AE54C885AC5}" destId="{7AB936D4-96CB-4670-9195-822241BDD14D}" srcOrd="2" destOrd="0" presId="urn:microsoft.com/office/officeart/2018/2/layout/IconVerticalSolidList"/>
    <dgm:cxn modelId="{E14FE6CF-1A18-4B7E-9B4B-671EBDF01046}" type="presParOf" srcId="{5D08AFF7-EECC-46BE-9394-2AE54C885AC5}" destId="{B56273B2-65AF-4D1E-91EA-9C7C85FD9E9A}" srcOrd="3" destOrd="0" presId="urn:microsoft.com/office/officeart/2018/2/layout/IconVerticalSolidList"/>
    <dgm:cxn modelId="{DAE44FAF-AC75-4364-BEC2-446B0AF26935}" type="presParOf" srcId="{50E5D674-87AA-4AC1-8E0A-99F71ADCB384}" destId="{A5CBD5C8-9551-478C-AC84-C349DF2EAE8A}" srcOrd="5" destOrd="0" presId="urn:microsoft.com/office/officeart/2018/2/layout/IconVerticalSolidList"/>
    <dgm:cxn modelId="{119A828F-E371-4CCB-BC2E-7BD77F992C1F}" type="presParOf" srcId="{50E5D674-87AA-4AC1-8E0A-99F71ADCB384}" destId="{48C52852-BBD4-41D7-B1E4-F091D332799C}" srcOrd="6" destOrd="0" presId="urn:microsoft.com/office/officeart/2018/2/layout/IconVerticalSolidList"/>
    <dgm:cxn modelId="{3ADBBB1D-9174-426B-8604-EAC873184BA6}" type="presParOf" srcId="{48C52852-BBD4-41D7-B1E4-F091D332799C}" destId="{DBE86DC1-FE61-41D1-B4BC-273FCD633B27}" srcOrd="0" destOrd="0" presId="urn:microsoft.com/office/officeart/2018/2/layout/IconVerticalSolidList"/>
    <dgm:cxn modelId="{3297F464-EEF8-4CFB-9823-C6EDECF6878E}" type="presParOf" srcId="{48C52852-BBD4-41D7-B1E4-F091D332799C}" destId="{51F56739-A230-439C-818D-793FA82B6981}" srcOrd="1" destOrd="0" presId="urn:microsoft.com/office/officeart/2018/2/layout/IconVerticalSolidList"/>
    <dgm:cxn modelId="{AC18896A-A490-465A-948F-BCCBDD29B350}" type="presParOf" srcId="{48C52852-BBD4-41D7-B1E4-F091D332799C}" destId="{B09CAECE-8F8B-4642-8A40-82F674021E04}" srcOrd="2" destOrd="0" presId="urn:microsoft.com/office/officeart/2018/2/layout/IconVerticalSolidList"/>
    <dgm:cxn modelId="{23607F99-A6D0-4B1A-801B-B077B4040BB5}" type="presParOf" srcId="{48C52852-BBD4-41D7-B1E4-F091D332799C}" destId="{7CCE4853-6109-4ECE-B4F3-FFFFAE8A91FF}" srcOrd="3" destOrd="0" presId="urn:microsoft.com/office/officeart/2018/2/layout/IconVerticalSolidList"/>
    <dgm:cxn modelId="{0F1BD76A-1528-4C21-89B6-0217F8C76C21}" type="presParOf" srcId="{50E5D674-87AA-4AC1-8E0A-99F71ADCB384}" destId="{B2440B4E-322E-4D63-94B3-16795C258559}" srcOrd="7" destOrd="0" presId="urn:microsoft.com/office/officeart/2018/2/layout/IconVerticalSolidList"/>
    <dgm:cxn modelId="{6C345D9A-EF88-417D-A5D4-627A56280253}" type="presParOf" srcId="{50E5D674-87AA-4AC1-8E0A-99F71ADCB384}" destId="{62B1C05D-92AB-45C0-8F5D-D66866B4B836}" srcOrd="8" destOrd="0" presId="urn:microsoft.com/office/officeart/2018/2/layout/IconVerticalSolidList"/>
    <dgm:cxn modelId="{43BADE9E-8C93-488E-9CC4-E72678EE13DF}" type="presParOf" srcId="{62B1C05D-92AB-45C0-8F5D-D66866B4B836}" destId="{C5FEF844-1418-40F8-89E2-7E772DA1B852}" srcOrd="0" destOrd="0" presId="urn:microsoft.com/office/officeart/2018/2/layout/IconVerticalSolidList"/>
    <dgm:cxn modelId="{6744038C-8CD0-43E9-B67C-D4F8C5C4C43A}" type="presParOf" srcId="{62B1C05D-92AB-45C0-8F5D-D66866B4B836}" destId="{4AB5D1D0-5E0D-428D-8B70-E90EA10B042C}" srcOrd="1" destOrd="0" presId="urn:microsoft.com/office/officeart/2018/2/layout/IconVerticalSolidList"/>
    <dgm:cxn modelId="{E30E36EF-E751-4089-9C11-FA3F9D11D049}" type="presParOf" srcId="{62B1C05D-92AB-45C0-8F5D-D66866B4B836}" destId="{32DBAB28-D714-4A6C-BD74-AD7B0B7E60C3}" srcOrd="2" destOrd="0" presId="urn:microsoft.com/office/officeart/2018/2/layout/IconVerticalSolidList"/>
    <dgm:cxn modelId="{F6C5845A-C3ED-4FC3-A36C-408DE05C3D58}" type="presParOf" srcId="{62B1C05D-92AB-45C0-8F5D-D66866B4B836}" destId="{6CD65B3A-A780-4631-A391-CF1590FFFC93}" srcOrd="3" destOrd="0" presId="urn:microsoft.com/office/officeart/2018/2/layout/IconVerticalSolidList"/>
    <dgm:cxn modelId="{148B729B-196A-41ED-A744-DCE9FFFDEE47}" type="presParOf" srcId="{50E5D674-87AA-4AC1-8E0A-99F71ADCB384}" destId="{80727406-4CA1-4D39-92AC-6F536619279F}" srcOrd="9" destOrd="0" presId="urn:microsoft.com/office/officeart/2018/2/layout/IconVerticalSolidList"/>
    <dgm:cxn modelId="{FBD0B651-8D95-4252-A214-B7B87CCED900}" type="presParOf" srcId="{50E5D674-87AA-4AC1-8E0A-99F71ADCB384}" destId="{73A22534-9346-400E-8952-0757A3CE6A71}" srcOrd="10" destOrd="0" presId="urn:microsoft.com/office/officeart/2018/2/layout/IconVerticalSolidList"/>
    <dgm:cxn modelId="{53D39C7E-1951-4F0C-A3B8-FEACFB4711B2}" type="presParOf" srcId="{73A22534-9346-400E-8952-0757A3CE6A71}" destId="{5A0FB9A6-3D6A-4516-B070-D9E88901B44C}" srcOrd="0" destOrd="0" presId="urn:microsoft.com/office/officeart/2018/2/layout/IconVerticalSolidList"/>
    <dgm:cxn modelId="{C1EBC300-3A9A-40E5-86A5-5BE76AA1E913}" type="presParOf" srcId="{73A22534-9346-400E-8952-0757A3CE6A71}" destId="{89119592-8C25-43DF-92BA-C487F295177C}" srcOrd="1" destOrd="0" presId="urn:microsoft.com/office/officeart/2018/2/layout/IconVerticalSolidList"/>
    <dgm:cxn modelId="{8BA21639-B044-4988-891D-D9239CB1AC84}" type="presParOf" srcId="{73A22534-9346-400E-8952-0757A3CE6A71}" destId="{F5DE2713-66F4-4042-ABAF-1381953CC93C}" srcOrd="2" destOrd="0" presId="urn:microsoft.com/office/officeart/2018/2/layout/IconVerticalSolidList"/>
    <dgm:cxn modelId="{4502E3AA-E7F7-4BA4-A04A-EF1BC849B4AC}" type="presParOf" srcId="{73A22534-9346-400E-8952-0757A3CE6A71}" destId="{BFC12DC2-0FA7-46E6-9F09-6AA13AC44A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4D2F7B-1205-4159-AA3B-AE24AABF113D}"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51F48AF2-05B6-4C55-999D-D8FE6C6325FF}">
      <dgm:prSet/>
      <dgm:spPr/>
      <dgm:t>
        <a:bodyPr/>
        <a:lstStyle/>
        <a:p>
          <a:pPr>
            <a:lnSpc>
              <a:spcPct val="100000"/>
            </a:lnSpc>
          </a:pPr>
          <a:r>
            <a:rPr lang="en-GB"/>
            <a:t>Individual Risk Assessments highlight appropriate PPE for work undertaken.</a:t>
          </a:r>
          <a:endParaRPr lang="en-US"/>
        </a:p>
      </dgm:t>
    </dgm:pt>
    <dgm:pt modelId="{A0D07ABC-C731-4457-BA02-86D8EE0E32CF}" type="parTrans" cxnId="{782F6703-A1D5-4557-B298-FDD0E14896A0}">
      <dgm:prSet/>
      <dgm:spPr/>
      <dgm:t>
        <a:bodyPr/>
        <a:lstStyle/>
        <a:p>
          <a:endParaRPr lang="en-US"/>
        </a:p>
      </dgm:t>
    </dgm:pt>
    <dgm:pt modelId="{1E68A891-2870-4FE6-A417-48B1F2BBD06E}" type="sibTrans" cxnId="{782F6703-A1D5-4557-B298-FDD0E14896A0}">
      <dgm:prSet/>
      <dgm:spPr/>
      <dgm:t>
        <a:bodyPr/>
        <a:lstStyle/>
        <a:p>
          <a:endParaRPr lang="en-US"/>
        </a:p>
      </dgm:t>
    </dgm:pt>
    <dgm:pt modelId="{C051DD77-68A0-41F5-A48A-7A13E94954FB}">
      <dgm:prSet/>
      <dgm:spPr/>
      <dgm:t>
        <a:bodyPr/>
        <a:lstStyle/>
        <a:p>
          <a:pPr>
            <a:lnSpc>
              <a:spcPct val="100000"/>
            </a:lnSpc>
          </a:pPr>
          <a:r>
            <a:rPr lang="en-GB"/>
            <a:t>Minimum PPE for CBE is Laboratory coat, gloves, enclosed shoes &amp; shoe covers.</a:t>
          </a:r>
          <a:endParaRPr lang="en-US"/>
        </a:p>
      </dgm:t>
    </dgm:pt>
    <dgm:pt modelId="{3C396A95-11C5-4244-90DB-23D58A6D4244}" type="parTrans" cxnId="{0BFEC5F2-1FEB-4AAC-8EAD-F1BFB1039C24}">
      <dgm:prSet/>
      <dgm:spPr/>
      <dgm:t>
        <a:bodyPr/>
        <a:lstStyle/>
        <a:p>
          <a:endParaRPr lang="en-US"/>
        </a:p>
      </dgm:t>
    </dgm:pt>
    <dgm:pt modelId="{225839CC-191D-424D-9D8E-DC98ABAEFF71}" type="sibTrans" cxnId="{0BFEC5F2-1FEB-4AAC-8EAD-F1BFB1039C24}">
      <dgm:prSet/>
      <dgm:spPr/>
      <dgm:t>
        <a:bodyPr/>
        <a:lstStyle/>
        <a:p>
          <a:endParaRPr lang="en-US"/>
        </a:p>
      </dgm:t>
    </dgm:pt>
    <dgm:pt modelId="{D5F1BE4A-91F3-40EE-8A4F-35F9AAF6763E}">
      <dgm:prSet/>
      <dgm:spPr/>
      <dgm:t>
        <a:bodyPr/>
        <a:lstStyle/>
        <a:p>
          <a:pPr>
            <a:lnSpc>
              <a:spcPct val="100000"/>
            </a:lnSpc>
          </a:pPr>
          <a:r>
            <a:rPr lang="en-GB"/>
            <a:t>Safety glasses are mandatory in some areas of the CBE &amp; for certain activities.</a:t>
          </a:r>
          <a:endParaRPr lang="en-US"/>
        </a:p>
      </dgm:t>
    </dgm:pt>
    <dgm:pt modelId="{C6302DB6-A4A4-4417-A4E9-5B40A56D8658}" type="parTrans" cxnId="{FFC734A1-612C-4EE2-ABA7-6DB560C464C6}">
      <dgm:prSet/>
      <dgm:spPr/>
      <dgm:t>
        <a:bodyPr/>
        <a:lstStyle/>
        <a:p>
          <a:endParaRPr lang="en-US"/>
        </a:p>
      </dgm:t>
    </dgm:pt>
    <dgm:pt modelId="{7EC7FF78-A3B2-4490-A4CF-F85A031DF4E6}" type="sibTrans" cxnId="{FFC734A1-612C-4EE2-ABA7-6DB560C464C6}">
      <dgm:prSet/>
      <dgm:spPr/>
      <dgm:t>
        <a:bodyPr/>
        <a:lstStyle/>
        <a:p>
          <a:endParaRPr lang="en-US"/>
        </a:p>
      </dgm:t>
    </dgm:pt>
    <dgm:pt modelId="{41131A2E-6293-415F-969A-4ABA4EBCE9E6}">
      <dgm:prSet/>
      <dgm:spPr/>
      <dgm:t>
        <a:bodyPr/>
        <a:lstStyle/>
        <a:p>
          <a:pPr>
            <a:lnSpc>
              <a:spcPct val="100000"/>
            </a:lnSpc>
          </a:pPr>
          <a:r>
            <a:rPr lang="en-GB"/>
            <a:t>Other PPE includes face visors, cryogenic gloves &amp; autoclave gloves.</a:t>
          </a:r>
          <a:endParaRPr lang="en-US"/>
        </a:p>
      </dgm:t>
    </dgm:pt>
    <dgm:pt modelId="{9CA024CA-3642-433C-ACA6-3A304A43846E}" type="parTrans" cxnId="{BC4A1148-D4A4-497B-998B-BBCEA3247C24}">
      <dgm:prSet/>
      <dgm:spPr/>
      <dgm:t>
        <a:bodyPr/>
        <a:lstStyle/>
        <a:p>
          <a:endParaRPr lang="en-US"/>
        </a:p>
      </dgm:t>
    </dgm:pt>
    <dgm:pt modelId="{F69C27F5-605B-4194-B90C-FB3009AC486D}" type="sibTrans" cxnId="{BC4A1148-D4A4-497B-998B-BBCEA3247C24}">
      <dgm:prSet/>
      <dgm:spPr/>
      <dgm:t>
        <a:bodyPr/>
        <a:lstStyle/>
        <a:p>
          <a:endParaRPr lang="en-US"/>
        </a:p>
      </dgm:t>
    </dgm:pt>
    <dgm:pt modelId="{0B0DA8AE-F236-4922-A37B-073C004705A5}">
      <dgm:prSet/>
      <dgm:spPr/>
      <dgm:t>
        <a:bodyPr/>
        <a:lstStyle/>
        <a:p>
          <a:pPr>
            <a:lnSpc>
              <a:spcPct val="100000"/>
            </a:lnSpc>
          </a:pPr>
          <a:r>
            <a:rPr lang="en-GB"/>
            <a:t>Remove all PPE before leaving CBE.</a:t>
          </a:r>
          <a:endParaRPr lang="en-US"/>
        </a:p>
      </dgm:t>
    </dgm:pt>
    <dgm:pt modelId="{E44201C8-4DBC-4CCF-8FFF-49E89A8A09F7}" type="parTrans" cxnId="{B4909E19-13D4-4E2E-9763-F016D9F99A16}">
      <dgm:prSet/>
      <dgm:spPr/>
      <dgm:t>
        <a:bodyPr/>
        <a:lstStyle/>
        <a:p>
          <a:endParaRPr lang="en-US"/>
        </a:p>
      </dgm:t>
    </dgm:pt>
    <dgm:pt modelId="{A12AEACA-8419-4480-9A90-BF4101DEA13F}" type="sibTrans" cxnId="{B4909E19-13D4-4E2E-9763-F016D9F99A16}">
      <dgm:prSet/>
      <dgm:spPr/>
      <dgm:t>
        <a:bodyPr/>
        <a:lstStyle/>
        <a:p>
          <a:endParaRPr lang="en-US"/>
        </a:p>
      </dgm:t>
    </dgm:pt>
    <dgm:pt modelId="{8FCC9ED7-CC6F-4EFF-A29C-0DC8D7087290}">
      <dgm:prSet/>
      <dgm:spPr/>
      <dgm:t>
        <a:bodyPr/>
        <a:lstStyle/>
        <a:p>
          <a:pPr>
            <a:lnSpc>
              <a:spcPct val="100000"/>
            </a:lnSpc>
          </a:pPr>
          <a:r>
            <a:rPr lang="en-GB"/>
            <a:t>PPE is there for your protection and should be worn as instructed.</a:t>
          </a:r>
          <a:endParaRPr lang="en-US"/>
        </a:p>
      </dgm:t>
    </dgm:pt>
    <dgm:pt modelId="{BC89181C-87B6-4DA1-8E1C-D0DF6C8E24EE}" type="parTrans" cxnId="{6457C49F-4A1C-48BF-BC29-6F70818F225C}">
      <dgm:prSet/>
      <dgm:spPr/>
      <dgm:t>
        <a:bodyPr/>
        <a:lstStyle/>
        <a:p>
          <a:endParaRPr lang="en-US"/>
        </a:p>
      </dgm:t>
    </dgm:pt>
    <dgm:pt modelId="{941E194E-AB4B-4DB0-BF41-6C3E78584F20}" type="sibTrans" cxnId="{6457C49F-4A1C-48BF-BC29-6F70818F225C}">
      <dgm:prSet/>
      <dgm:spPr/>
      <dgm:t>
        <a:bodyPr/>
        <a:lstStyle/>
        <a:p>
          <a:endParaRPr lang="en-US"/>
        </a:p>
      </dgm:t>
    </dgm:pt>
    <dgm:pt modelId="{098AB79C-2952-4F50-9961-D8587139885B}" type="pres">
      <dgm:prSet presAssocID="{094D2F7B-1205-4159-AA3B-AE24AABF113D}" presName="vert0" presStyleCnt="0">
        <dgm:presLayoutVars>
          <dgm:dir/>
          <dgm:animOne val="branch"/>
          <dgm:animLvl val="lvl"/>
        </dgm:presLayoutVars>
      </dgm:prSet>
      <dgm:spPr/>
    </dgm:pt>
    <dgm:pt modelId="{0F69C3E3-2466-4A2F-AA15-C4AA66779C06}" type="pres">
      <dgm:prSet presAssocID="{51F48AF2-05B6-4C55-999D-D8FE6C6325FF}" presName="thickLine" presStyleLbl="alignNode1" presStyleIdx="0" presStyleCnt="6"/>
      <dgm:spPr/>
    </dgm:pt>
    <dgm:pt modelId="{FDF91CEA-14B6-4D20-954C-C55BA7575F3C}" type="pres">
      <dgm:prSet presAssocID="{51F48AF2-05B6-4C55-999D-D8FE6C6325FF}" presName="horz1" presStyleCnt="0"/>
      <dgm:spPr/>
    </dgm:pt>
    <dgm:pt modelId="{20B7C11F-9BDD-4F4C-8EDE-44D83B8FB52D}" type="pres">
      <dgm:prSet presAssocID="{51F48AF2-05B6-4C55-999D-D8FE6C6325FF}" presName="tx1" presStyleLbl="revTx" presStyleIdx="0" presStyleCnt="6"/>
      <dgm:spPr/>
    </dgm:pt>
    <dgm:pt modelId="{AB45834A-CC84-4A8D-AFA4-773560A80390}" type="pres">
      <dgm:prSet presAssocID="{51F48AF2-05B6-4C55-999D-D8FE6C6325FF}" presName="vert1" presStyleCnt="0"/>
      <dgm:spPr/>
    </dgm:pt>
    <dgm:pt modelId="{BDF0CAF0-D607-4BC3-BEF6-49848234AF39}" type="pres">
      <dgm:prSet presAssocID="{C051DD77-68A0-41F5-A48A-7A13E94954FB}" presName="thickLine" presStyleLbl="alignNode1" presStyleIdx="1" presStyleCnt="6"/>
      <dgm:spPr/>
    </dgm:pt>
    <dgm:pt modelId="{ABFBEB21-F985-4CD7-BABD-C290BAF65A5E}" type="pres">
      <dgm:prSet presAssocID="{C051DD77-68A0-41F5-A48A-7A13E94954FB}" presName="horz1" presStyleCnt="0"/>
      <dgm:spPr/>
    </dgm:pt>
    <dgm:pt modelId="{BDD9EFB4-CB21-444A-BB19-542163A97F37}" type="pres">
      <dgm:prSet presAssocID="{C051DD77-68A0-41F5-A48A-7A13E94954FB}" presName="tx1" presStyleLbl="revTx" presStyleIdx="1" presStyleCnt="6"/>
      <dgm:spPr/>
    </dgm:pt>
    <dgm:pt modelId="{119C8777-0E06-41B0-8C35-A3062CC75DC1}" type="pres">
      <dgm:prSet presAssocID="{C051DD77-68A0-41F5-A48A-7A13E94954FB}" presName="vert1" presStyleCnt="0"/>
      <dgm:spPr/>
    </dgm:pt>
    <dgm:pt modelId="{69C05E83-D854-428E-9308-2BA27308AD32}" type="pres">
      <dgm:prSet presAssocID="{D5F1BE4A-91F3-40EE-8A4F-35F9AAF6763E}" presName="thickLine" presStyleLbl="alignNode1" presStyleIdx="2" presStyleCnt="6"/>
      <dgm:spPr/>
    </dgm:pt>
    <dgm:pt modelId="{192EFEF8-4808-42D1-865E-A4F9E9976520}" type="pres">
      <dgm:prSet presAssocID="{D5F1BE4A-91F3-40EE-8A4F-35F9AAF6763E}" presName="horz1" presStyleCnt="0"/>
      <dgm:spPr/>
    </dgm:pt>
    <dgm:pt modelId="{252D3EA1-E3BD-4CF3-BA5B-E829F369F155}" type="pres">
      <dgm:prSet presAssocID="{D5F1BE4A-91F3-40EE-8A4F-35F9AAF6763E}" presName="tx1" presStyleLbl="revTx" presStyleIdx="2" presStyleCnt="6"/>
      <dgm:spPr/>
    </dgm:pt>
    <dgm:pt modelId="{F5290158-5B6C-4DB0-9508-B12AC0639059}" type="pres">
      <dgm:prSet presAssocID="{D5F1BE4A-91F3-40EE-8A4F-35F9AAF6763E}" presName="vert1" presStyleCnt="0"/>
      <dgm:spPr/>
    </dgm:pt>
    <dgm:pt modelId="{3DB809CD-D7B3-4761-A8B9-BCA541CC4C48}" type="pres">
      <dgm:prSet presAssocID="{41131A2E-6293-415F-969A-4ABA4EBCE9E6}" presName="thickLine" presStyleLbl="alignNode1" presStyleIdx="3" presStyleCnt="6"/>
      <dgm:spPr/>
    </dgm:pt>
    <dgm:pt modelId="{9A32862B-7B1D-44C2-AA3A-EDA2FA2647B4}" type="pres">
      <dgm:prSet presAssocID="{41131A2E-6293-415F-969A-4ABA4EBCE9E6}" presName="horz1" presStyleCnt="0"/>
      <dgm:spPr/>
    </dgm:pt>
    <dgm:pt modelId="{61543C3C-07AA-4FA3-930E-3E621B583A4F}" type="pres">
      <dgm:prSet presAssocID="{41131A2E-6293-415F-969A-4ABA4EBCE9E6}" presName="tx1" presStyleLbl="revTx" presStyleIdx="3" presStyleCnt="6"/>
      <dgm:spPr/>
    </dgm:pt>
    <dgm:pt modelId="{0FE339C5-2182-450D-AE39-29CDEEE73813}" type="pres">
      <dgm:prSet presAssocID="{41131A2E-6293-415F-969A-4ABA4EBCE9E6}" presName="vert1" presStyleCnt="0"/>
      <dgm:spPr/>
    </dgm:pt>
    <dgm:pt modelId="{D261181E-F2E0-45AC-B58A-7F668486D6A6}" type="pres">
      <dgm:prSet presAssocID="{0B0DA8AE-F236-4922-A37B-073C004705A5}" presName="thickLine" presStyleLbl="alignNode1" presStyleIdx="4" presStyleCnt="6"/>
      <dgm:spPr/>
    </dgm:pt>
    <dgm:pt modelId="{D052AB61-C436-4FBF-B58A-99206D8B9965}" type="pres">
      <dgm:prSet presAssocID="{0B0DA8AE-F236-4922-A37B-073C004705A5}" presName="horz1" presStyleCnt="0"/>
      <dgm:spPr/>
    </dgm:pt>
    <dgm:pt modelId="{6D67288D-C2F6-4FA0-828C-7A52C8588F15}" type="pres">
      <dgm:prSet presAssocID="{0B0DA8AE-F236-4922-A37B-073C004705A5}" presName="tx1" presStyleLbl="revTx" presStyleIdx="4" presStyleCnt="6"/>
      <dgm:spPr/>
    </dgm:pt>
    <dgm:pt modelId="{67C3E59F-9528-4A60-BFA8-31C040A73FF6}" type="pres">
      <dgm:prSet presAssocID="{0B0DA8AE-F236-4922-A37B-073C004705A5}" presName="vert1" presStyleCnt="0"/>
      <dgm:spPr/>
    </dgm:pt>
    <dgm:pt modelId="{79C06C17-FB4E-4687-B68F-07ABA544F9D2}" type="pres">
      <dgm:prSet presAssocID="{8FCC9ED7-CC6F-4EFF-A29C-0DC8D7087290}" presName="thickLine" presStyleLbl="alignNode1" presStyleIdx="5" presStyleCnt="6"/>
      <dgm:spPr/>
    </dgm:pt>
    <dgm:pt modelId="{728ABAE1-252E-4D59-A927-6A6982FA6D97}" type="pres">
      <dgm:prSet presAssocID="{8FCC9ED7-CC6F-4EFF-A29C-0DC8D7087290}" presName="horz1" presStyleCnt="0"/>
      <dgm:spPr/>
    </dgm:pt>
    <dgm:pt modelId="{46C36837-E9A7-4EA7-80C4-46D162097F6F}" type="pres">
      <dgm:prSet presAssocID="{8FCC9ED7-CC6F-4EFF-A29C-0DC8D7087290}" presName="tx1" presStyleLbl="revTx" presStyleIdx="5" presStyleCnt="6"/>
      <dgm:spPr/>
    </dgm:pt>
    <dgm:pt modelId="{5C01B2BB-12F1-40EB-90EE-0F9E99BFD099}" type="pres">
      <dgm:prSet presAssocID="{8FCC9ED7-CC6F-4EFF-A29C-0DC8D7087290}" presName="vert1" presStyleCnt="0"/>
      <dgm:spPr/>
    </dgm:pt>
  </dgm:ptLst>
  <dgm:cxnLst>
    <dgm:cxn modelId="{782F6703-A1D5-4557-B298-FDD0E14896A0}" srcId="{094D2F7B-1205-4159-AA3B-AE24AABF113D}" destId="{51F48AF2-05B6-4C55-999D-D8FE6C6325FF}" srcOrd="0" destOrd="0" parTransId="{A0D07ABC-C731-4457-BA02-86D8EE0E32CF}" sibTransId="{1E68A891-2870-4FE6-A417-48B1F2BBD06E}"/>
    <dgm:cxn modelId="{3DAF230F-C8C8-4AA0-934C-3272D1E99DFA}" type="presOf" srcId="{41131A2E-6293-415F-969A-4ABA4EBCE9E6}" destId="{61543C3C-07AA-4FA3-930E-3E621B583A4F}" srcOrd="0" destOrd="0" presId="urn:microsoft.com/office/officeart/2008/layout/LinedList"/>
    <dgm:cxn modelId="{B4909E19-13D4-4E2E-9763-F016D9F99A16}" srcId="{094D2F7B-1205-4159-AA3B-AE24AABF113D}" destId="{0B0DA8AE-F236-4922-A37B-073C004705A5}" srcOrd="4" destOrd="0" parTransId="{E44201C8-4DBC-4CCF-8FFF-49E89A8A09F7}" sibTransId="{A12AEACA-8419-4480-9A90-BF4101DEA13F}"/>
    <dgm:cxn modelId="{36E02E1E-9F11-4B91-8867-42675DC7CF61}" type="presOf" srcId="{8FCC9ED7-CC6F-4EFF-A29C-0DC8D7087290}" destId="{46C36837-E9A7-4EA7-80C4-46D162097F6F}" srcOrd="0" destOrd="0" presId="urn:microsoft.com/office/officeart/2008/layout/LinedList"/>
    <dgm:cxn modelId="{87D76867-1874-40AD-83BA-3010DE047F84}" type="presOf" srcId="{0B0DA8AE-F236-4922-A37B-073C004705A5}" destId="{6D67288D-C2F6-4FA0-828C-7A52C8588F15}" srcOrd="0" destOrd="0" presId="urn:microsoft.com/office/officeart/2008/layout/LinedList"/>
    <dgm:cxn modelId="{BC4A1148-D4A4-497B-998B-BBCEA3247C24}" srcId="{094D2F7B-1205-4159-AA3B-AE24AABF113D}" destId="{41131A2E-6293-415F-969A-4ABA4EBCE9E6}" srcOrd="3" destOrd="0" parTransId="{9CA024CA-3642-433C-ACA6-3A304A43846E}" sibTransId="{F69C27F5-605B-4194-B90C-FB3009AC486D}"/>
    <dgm:cxn modelId="{C46DA188-5073-44F2-8B4A-7CCCA09637A2}" type="presOf" srcId="{C051DD77-68A0-41F5-A48A-7A13E94954FB}" destId="{BDD9EFB4-CB21-444A-BB19-542163A97F37}" srcOrd="0" destOrd="0" presId="urn:microsoft.com/office/officeart/2008/layout/LinedList"/>
    <dgm:cxn modelId="{BDB66989-460B-48B1-9355-6EE075AAC4B7}" type="presOf" srcId="{D5F1BE4A-91F3-40EE-8A4F-35F9AAF6763E}" destId="{252D3EA1-E3BD-4CF3-BA5B-E829F369F155}" srcOrd="0" destOrd="0" presId="urn:microsoft.com/office/officeart/2008/layout/LinedList"/>
    <dgm:cxn modelId="{07B3A08C-137C-47DA-A0E8-4980CFB21BBF}" type="presOf" srcId="{094D2F7B-1205-4159-AA3B-AE24AABF113D}" destId="{098AB79C-2952-4F50-9961-D8587139885B}" srcOrd="0" destOrd="0" presId="urn:microsoft.com/office/officeart/2008/layout/LinedList"/>
    <dgm:cxn modelId="{6457C49F-4A1C-48BF-BC29-6F70818F225C}" srcId="{094D2F7B-1205-4159-AA3B-AE24AABF113D}" destId="{8FCC9ED7-CC6F-4EFF-A29C-0DC8D7087290}" srcOrd="5" destOrd="0" parTransId="{BC89181C-87B6-4DA1-8E1C-D0DF6C8E24EE}" sibTransId="{941E194E-AB4B-4DB0-BF41-6C3E78584F20}"/>
    <dgm:cxn modelId="{FFC734A1-612C-4EE2-ABA7-6DB560C464C6}" srcId="{094D2F7B-1205-4159-AA3B-AE24AABF113D}" destId="{D5F1BE4A-91F3-40EE-8A4F-35F9AAF6763E}" srcOrd="2" destOrd="0" parTransId="{C6302DB6-A4A4-4417-A4E9-5B40A56D8658}" sibTransId="{7EC7FF78-A3B2-4490-A4CF-F85A031DF4E6}"/>
    <dgm:cxn modelId="{56CB2FB0-2318-4BFF-B3DB-32EE635511E3}" type="presOf" srcId="{51F48AF2-05B6-4C55-999D-D8FE6C6325FF}" destId="{20B7C11F-9BDD-4F4C-8EDE-44D83B8FB52D}" srcOrd="0" destOrd="0" presId="urn:microsoft.com/office/officeart/2008/layout/LinedList"/>
    <dgm:cxn modelId="{0BFEC5F2-1FEB-4AAC-8EAD-F1BFB1039C24}" srcId="{094D2F7B-1205-4159-AA3B-AE24AABF113D}" destId="{C051DD77-68A0-41F5-A48A-7A13E94954FB}" srcOrd="1" destOrd="0" parTransId="{3C396A95-11C5-4244-90DB-23D58A6D4244}" sibTransId="{225839CC-191D-424D-9D8E-DC98ABAEFF71}"/>
    <dgm:cxn modelId="{8755203A-C46B-45EE-B85E-8D3078A58DE3}" type="presParOf" srcId="{098AB79C-2952-4F50-9961-D8587139885B}" destId="{0F69C3E3-2466-4A2F-AA15-C4AA66779C06}" srcOrd="0" destOrd="0" presId="urn:microsoft.com/office/officeart/2008/layout/LinedList"/>
    <dgm:cxn modelId="{494EFCB4-A78A-4484-A7A4-233605E2DB91}" type="presParOf" srcId="{098AB79C-2952-4F50-9961-D8587139885B}" destId="{FDF91CEA-14B6-4D20-954C-C55BA7575F3C}" srcOrd="1" destOrd="0" presId="urn:microsoft.com/office/officeart/2008/layout/LinedList"/>
    <dgm:cxn modelId="{E388D9B1-2262-480A-A4BD-1FAED51BAB89}" type="presParOf" srcId="{FDF91CEA-14B6-4D20-954C-C55BA7575F3C}" destId="{20B7C11F-9BDD-4F4C-8EDE-44D83B8FB52D}" srcOrd="0" destOrd="0" presId="urn:microsoft.com/office/officeart/2008/layout/LinedList"/>
    <dgm:cxn modelId="{241E910F-998E-4D3F-A6AB-8E82F163CDB2}" type="presParOf" srcId="{FDF91CEA-14B6-4D20-954C-C55BA7575F3C}" destId="{AB45834A-CC84-4A8D-AFA4-773560A80390}" srcOrd="1" destOrd="0" presId="urn:microsoft.com/office/officeart/2008/layout/LinedList"/>
    <dgm:cxn modelId="{7B458BC3-FDB8-49AF-A42C-3EAACF3BCA75}" type="presParOf" srcId="{098AB79C-2952-4F50-9961-D8587139885B}" destId="{BDF0CAF0-D607-4BC3-BEF6-49848234AF39}" srcOrd="2" destOrd="0" presId="urn:microsoft.com/office/officeart/2008/layout/LinedList"/>
    <dgm:cxn modelId="{08DDF992-13C5-420D-BD2F-1FE0C4AB6D51}" type="presParOf" srcId="{098AB79C-2952-4F50-9961-D8587139885B}" destId="{ABFBEB21-F985-4CD7-BABD-C290BAF65A5E}" srcOrd="3" destOrd="0" presId="urn:microsoft.com/office/officeart/2008/layout/LinedList"/>
    <dgm:cxn modelId="{4274D352-C701-4B9A-8314-BBA51E55E574}" type="presParOf" srcId="{ABFBEB21-F985-4CD7-BABD-C290BAF65A5E}" destId="{BDD9EFB4-CB21-444A-BB19-542163A97F37}" srcOrd="0" destOrd="0" presId="urn:microsoft.com/office/officeart/2008/layout/LinedList"/>
    <dgm:cxn modelId="{2AD48DE8-7D5B-4310-B494-4C74ED3EC2C7}" type="presParOf" srcId="{ABFBEB21-F985-4CD7-BABD-C290BAF65A5E}" destId="{119C8777-0E06-41B0-8C35-A3062CC75DC1}" srcOrd="1" destOrd="0" presId="urn:microsoft.com/office/officeart/2008/layout/LinedList"/>
    <dgm:cxn modelId="{1CE70DC2-95E1-4842-999C-26673269C627}" type="presParOf" srcId="{098AB79C-2952-4F50-9961-D8587139885B}" destId="{69C05E83-D854-428E-9308-2BA27308AD32}" srcOrd="4" destOrd="0" presId="urn:microsoft.com/office/officeart/2008/layout/LinedList"/>
    <dgm:cxn modelId="{C0CDE379-8168-4941-9314-67F97166C342}" type="presParOf" srcId="{098AB79C-2952-4F50-9961-D8587139885B}" destId="{192EFEF8-4808-42D1-865E-A4F9E9976520}" srcOrd="5" destOrd="0" presId="urn:microsoft.com/office/officeart/2008/layout/LinedList"/>
    <dgm:cxn modelId="{BCB46D3C-A8F5-4936-ADE3-80F1D61F131A}" type="presParOf" srcId="{192EFEF8-4808-42D1-865E-A4F9E9976520}" destId="{252D3EA1-E3BD-4CF3-BA5B-E829F369F155}" srcOrd="0" destOrd="0" presId="urn:microsoft.com/office/officeart/2008/layout/LinedList"/>
    <dgm:cxn modelId="{F5F946A5-C500-4D75-B36B-FF3FE777CDF0}" type="presParOf" srcId="{192EFEF8-4808-42D1-865E-A4F9E9976520}" destId="{F5290158-5B6C-4DB0-9508-B12AC0639059}" srcOrd="1" destOrd="0" presId="urn:microsoft.com/office/officeart/2008/layout/LinedList"/>
    <dgm:cxn modelId="{78E4456B-7E37-4350-A2C5-8C80563B128A}" type="presParOf" srcId="{098AB79C-2952-4F50-9961-D8587139885B}" destId="{3DB809CD-D7B3-4761-A8B9-BCA541CC4C48}" srcOrd="6" destOrd="0" presId="urn:microsoft.com/office/officeart/2008/layout/LinedList"/>
    <dgm:cxn modelId="{35D326CF-085E-4E11-9B63-3DF9E04FCACB}" type="presParOf" srcId="{098AB79C-2952-4F50-9961-D8587139885B}" destId="{9A32862B-7B1D-44C2-AA3A-EDA2FA2647B4}" srcOrd="7" destOrd="0" presId="urn:microsoft.com/office/officeart/2008/layout/LinedList"/>
    <dgm:cxn modelId="{852F6F43-8CE5-4867-8069-DE1CF42F8DA0}" type="presParOf" srcId="{9A32862B-7B1D-44C2-AA3A-EDA2FA2647B4}" destId="{61543C3C-07AA-4FA3-930E-3E621B583A4F}" srcOrd="0" destOrd="0" presId="urn:microsoft.com/office/officeart/2008/layout/LinedList"/>
    <dgm:cxn modelId="{48466894-2DDA-4231-A44C-0A2F8DFFE5BA}" type="presParOf" srcId="{9A32862B-7B1D-44C2-AA3A-EDA2FA2647B4}" destId="{0FE339C5-2182-450D-AE39-29CDEEE73813}" srcOrd="1" destOrd="0" presId="urn:microsoft.com/office/officeart/2008/layout/LinedList"/>
    <dgm:cxn modelId="{389BAE70-DCCF-49DE-BBF2-352FF0673A97}" type="presParOf" srcId="{098AB79C-2952-4F50-9961-D8587139885B}" destId="{D261181E-F2E0-45AC-B58A-7F668486D6A6}" srcOrd="8" destOrd="0" presId="urn:microsoft.com/office/officeart/2008/layout/LinedList"/>
    <dgm:cxn modelId="{49C7531A-24D8-4FDD-ACAB-E0B0FD04B687}" type="presParOf" srcId="{098AB79C-2952-4F50-9961-D8587139885B}" destId="{D052AB61-C436-4FBF-B58A-99206D8B9965}" srcOrd="9" destOrd="0" presId="urn:microsoft.com/office/officeart/2008/layout/LinedList"/>
    <dgm:cxn modelId="{3EF2E546-88DE-4BA3-AEF8-3273259F1A9E}" type="presParOf" srcId="{D052AB61-C436-4FBF-B58A-99206D8B9965}" destId="{6D67288D-C2F6-4FA0-828C-7A52C8588F15}" srcOrd="0" destOrd="0" presId="urn:microsoft.com/office/officeart/2008/layout/LinedList"/>
    <dgm:cxn modelId="{5AF94BB9-826E-407E-9C03-ED5EF18501E8}" type="presParOf" srcId="{D052AB61-C436-4FBF-B58A-99206D8B9965}" destId="{67C3E59F-9528-4A60-BFA8-31C040A73FF6}" srcOrd="1" destOrd="0" presId="urn:microsoft.com/office/officeart/2008/layout/LinedList"/>
    <dgm:cxn modelId="{B6F2191B-D20B-406C-B315-130561F57B6B}" type="presParOf" srcId="{098AB79C-2952-4F50-9961-D8587139885B}" destId="{79C06C17-FB4E-4687-B68F-07ABA544F9D2}" srcOrd="10" destOrd="0" presId="urn:microsoft.com/office/officeart/2008/layout/LinedList"/>
    <dgm:cxn modelId="{5B1F2564-D411-4AB2-8B45-62F5608FAE2A}" type="presParOf" srcId="{098AB79C-2952-4F50-9961-D8587139885B}" destId="{728ABAE1-252E-4D59-A927-6A6982FA6D97}" srcOrd="11" destOrd="0" presId="urn:microsoft.com/office/officeart/2008/layout/LinedList"/>
    <dgm:cxn modelId="{F84D4BC9-A285-482D-B00A-9487B9CE3A24}" type="presParOf" srcId="{728ABAE1-252E-4D59-A927-6A6982FA6D97}" destId="{46C36837-E9A7-4EA7-80C4-46D162097F6F}" srcOrd="0" destOrd="0" presId="urn:microsoft.com/office/officeart/2008/layout/LinedList"/>
    <dgm:cxn modelId="{BE5775E6-6661-463F-BA02-E3C2685394AD}" type="presParOf" srcId="{728ABAE1-252E-4D59-A927-6A6982FA6D97}" destId="{5C01B2BB-12F1-40EB-90EE-0F9E99BFD09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8287E6-3F29-4179-8411-526E26500F9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F3061E8-E9F5-459C-B203-6413F57AA0E9}">
      <dgm:prSet/>
      <dgm:spPr/>
      <dgm:t>
        <a:bodyPr/>
        <a:lstStyle/>
        <a:p>
          <a:r>
            <a:rPr lang="en-GB" dirty="0"/>
            <a:t>CBE has 8 </a:t>
          </a:r>
          <a:r>
            <a:rPr lang="en-GB" dirty="0" err="1"/>
            <a:t>cryostorage</a:t>
          </a:r>
          <a:r>
            <a:rPr lang="en-GB" dirty="0"/>
            <a:t> Banks &amp; one Experimental Bank.</a:t>
          </a:r>
          <a:endParaRPr lang="en-US" dirty="0"/>
        </a:p>
      </dgm:t>
    </dgm:pt>
    <dgm:pt modelId="{30BEBA54-D4A3-4BC8-BA4E-9553B4DCEF3E}" type="parTrans" cxnId="{D5F51CFB-8B73-493E-AEA2-40C4C11108E6}">
      <dgm:prSet/>
      <dgm:spPr/>
      <dgm:t>
        <a:bodyPr/>
        <a:lstStyle/>
        <a:p>
          <a:endParaRPr lang="en-US"/>
        </a:p>
      </dgm:t>
    </dgm:pt>
    <dgm:pt modelId="{228B203B-59F4-4FB1-88BF-CC9BA2BA45FD}" type="sibTrans" cxnId="{D5F51CFB-8B73-493E-AEA2-40C4C11108E6}">
      <dgm:prSet/>
      <dgm:spPr/>
      <dgm:t>
        <a:bodyPr/>
        <a:lstStyle/>
        <a:p>
          <a:endParaRPr lang="en-US"/>
        </a:p>
      </dgm:t>
    </dgm:pt>
    <dgm:pt modelId="{9950F973-2C52-43F8-91F0-EEC550C36865}">
      <dgm:prSet/>
      <dgm:spPr/>
      <dgm:t>
        <a:bodyPr/>
        <a:lstStyle/>
        <a:p>
          <a:r>
            <a:rPr lang="en-GB"/>
            <a:t>Maintained by CBE technician </a:t>
          </a:r>
          <a:endParaRPr lang="en-US"/>
        </a:p>
      </dgm:t>
    </dgm:pt>
    <dgm:pt modelId="{8F8D79CA-2BA1-49A9-A138-57568E931EC4}" type="parTrans" cxnId="{69A28B52-EFC3-41E9-9082-6117A2176622}">
      <dgm:prSet/>
      <dgm:spPr/>
      <dgm:t>
        <a:bodyPr/>
        <a:lstStyle/>
        <a:p>
          <a:endParaRPr lang="en-US"/>
        </a:p>
      </dgm:t>
    </dgm:pt>
    <dgm:pt modelId="{6B4E2B41-75B1-4292-A1F9-77A7A1091DD3}" type="sibTrans" cxnId="{69A28B52-EFC3-41E9-9082-6117A2176622}">
      <dgm:prSet/>
      <dgm:spPr/>
      <dgm:t>
        <a:bodyPr/>
        <a:lstStyle/>
        <a:p>
          <a:endParaRPr lang="en-US"/>
        </a:p>
      </dgm:t>
    </dgm:pt>
    <dgm:pt modelId="{6EC06F87-EBF6-4FA9-BEC8-F4AF69C1C03D}">
      <dgm:prSet/>
      <dgm:spPr/>
      <dgm:t>
        <a:bodyPr/>
        <a:lstStyle/>
        <a:p>
          <a:r>
            <a:rPr lang="en-GB" u="sng"/>
            <a:t>Use of Cryostorage Unit</a:t>
          </a:r>
          <a:endParaRPr lang="en-US"/>
        </a:p>
      </dgm:t>
    </dgm:pt>
    <dgm:pt modelId="{C7F67E19-8D58-420F-9109-693B003B5CF7}" type="parTrans" cxnId="{F30BEDE6-9DD0-49BD-BD04-5E57642C223B}">
      <dgm:prSet/>
      <dgm:spPr/>
      <dgm:t>
        <a:bodyPr/>
        <a:lstStyle/>
        <a:p>
          <a:endParaRPr lang="en-US"/>
        </a:p>
      </dgm:t>
    </dgm:pt>
    <dgm:pt modelId="{8A907B2A-A7E7-4183-9F40-30BA82A58ED2}" type="sibTrans" cxnId="{F30BEDE6-9DD0-49BD-BD04-5E57642C223B}">
      <dgm:prSet/>
      <dgm:spPr/>
      <dgm:t>
        <a:bodyPr/>
        <a:lstStyle/>
        <a:p>
          <a:endParaRPr lang="en-US"/>
        </a:p>
      </dgm:t>
    </dgm:pt>
    <dgm:pt modelId="{D39B4821-009E-4E06-8E10-049D5CD4C8A7}">
      <dgm:prSet/>
      <dgm:spPr/>
      <dgm:t>
        <a:bodyPr/>
        <a:lstStyle/>
        <a:p>
          <a:r>
            <a:rPr lang="en-GB" dirty="0"/>
            <a:t>When removing samples from, or placing samples in, the </a:t>
          </a:r>
          <a:r>
            <a:rPr lang="en-GB" dirty="0" err="1"/>
            <a:t>cryobank</a:t>
          </a:r>
          <a:r>
            <a:rPr lang="en-GB" dirty="0"/>
            <a:t>, remove the tower completely from the </a:t>
          </a:r>
          <a:r>
            <a:rPr lang="en-GB" dirty="0" err="1"/>
            <a:t>cryobank</a:t>
          </a:r>
          <a:r>
            <a:rPr lang="en-GB" dirty="0"/>
            <a:t> &amp; place on metal tray on floor before removing the holding bar. This will remove the possibility of dropping boxes into the tank. </a:t>
          </a:r>
          <a:endParaRPr lang="en-US" dirty="0"/>
        </a:p>
      </dgm:t>
    </dgm:pt>
    <dgm:pt modelId="{8A24F5DA-5500-4BA4-9821-6917364B31C2}" type="parTrans" cxnId="{AEC540FE-BCD0-4226-B9CF-CEFAD5A8D109}">
      <dgm:prSet/>
      <dgm:spPr/>
      <dgm:t>
        <a:bodyPr/>
        <a:lstStyle/>
        <a:p>
          <a:endParaRPr lang="en-US"/>
        </a:p>
      </dgm:t>
    </dgm:pt>
    <dgm:pt modelId="{4391FBC8-511A-4D4B-99DF-593E8F4447D2}" type="sibTrans" cxnId="{AEC540FE-BCD0-4226-B9CF-CEFAD5A8D109}">
      <dgm:prSet/>
      <dgm:spPr/>
      <dgm:t>
        <a:bodyPr/>
        <a:lstStyle/>
        <a:p>
          <a:endParaRPr lang="en-US"/>
        </a:p>
      </dgm:t>
    </dgm:pt>
    <dgm:pt modelId="{CD4389B3-7E99-4135-9DB1-F84751FE2576}">
      <dgm:prSet/>
      <dgm:spPr/>
      <dgm:t>
        <a:bodyPr/>
        <a:lstStyle/>
        <a:p>
          <a:r>
            <a:rPr lang="en-GB" dirty="0"/>
            <a:t>The </a:t>
          </a:r>
          <a:r>
            <a:rPr lang="en-GB" dirty="0" err="1"/>
            <a:t>cryoracks</a:t>
          </a:r>
          <a:r>
            <a:rPr lang="en-GB" dirty="0"/>
            <a:t> should not be kept out of the bank for more than 1 minute or there is a risk of damaging the viability of cells belonging to others.       </a:t>
          </a:r>
          <a:r>
            <a:rPr lang="en-GB" b="1" dirty="0"/>
            <a:t>Please replace the holding bar!!</a:t>
          </a:r>
          <a:endParaRPr lang="en-US" b="1" dirty="0"/>
        </a:p>
      </dgm:t>
    </dgm:pt>
    <dgm:pt modelId="{1118C2BD-F234-4C31-8580-02CE7158B022}" type="parTrans" cxnId="{FEB42AE7-6F0E-4098-84E2-C38D58F3BF8C}">
      <dgm:prSet/>
      <dgm:spPr/>
      <dgm:t>
        <a:bodyPr/>
        <a:lstStyle/>
        <a:p>
          <a:endParaRPr lang="en-US"/>
        </a:p>
      </dgm:t>
    </dgm:pt>
    <dgm:pt modelId="{3590DA6F-F028-4678-AD98-934C183B8BD2}" type="sibTrans" cxnId="{FEB42AE7-6F0E-4098-84E2-C38D58F3BF8C}">
      <dgm:prSet/>
      <dgm:spPr/>
      <dgm:t>
        <a:bodyPr/>
        <a:lstStyle/>
        <a:p>
          <a:endParaRPr lang="en-US"/>
        </a:p>
      </dgm:t>
    </dgm:pt>
    <dgm:pt modelId="{EB07ACCF-90C2-47AA-9FF5-34C6ECA7B504}">
      <dgm:prSet/>
      <dgm:spPr/>
      <dgm:t>
        <a:bodyPr/>
        <a:lstStyle/>
        <a:p>
          <a:r>
            <a:rPr lang="en-GB" b="1"/>
            <a:t>Pro-Curo</a:t>
          </a:r>
          <a:r>
            <a:rPr lang="en-GB"/>
            <a:t> – </a:t>
          </a:r>
          <a:endParaRPr lang="en-US"/>
        </a:p>
      </dgm:t>
    </dgm:pt>
    <dgm:pt modelId="{F7AA9BA5-702F-47BE-8217-AB31ABDE46B5}" type="parTrans" cxnId="{332C8062-6071-4791-8788-6842FC405964}">
      <dgm:prSet/>
      <dgm:spPr/>
      <dgm:t>
        <a:bodyPr/>
        <a:lstStyle/>
        <a:p>
          <a:endParaRPr lang="en-US"/>
        </a:p>
      </dgm:t>
    </dgm:pt>
    <dgm:pt modelId="{9410E27E-96AE-4CD5-B13C-23542E8E3A1A}" type="sibTrans" cxnId="{332C8062-6071-4791-8788-6842FC405964}">
      <dgm:prSet/>
      <dgm:spPr/>
      <dgm:t>
        <a:bodyPr/>
        <a:lstStyle/>
        <a:p>
          <a:endParaRPr lang="en-US"/>
        </a:p>
      </dgm:t>
    </dgm:pt>
    <dgm:pt modelId="{9BE657D7-1FF2-403F-AF3B-19E760FC1F22}">
      <dgm:prSet/>
      <dgm:spPr/>
      <dgm:t>
        <a:bodyPr/>
        <a:lstStyle/>
        <a:p>
          <a:r>
            <a:rPr lang="en-GB" dirty="0"/>
            <a:t>This is software we use for  recording / tracking the biological material we store in the </a:t>
          </a:r>
          <a:r>
            <a:rPr lang="en-GB" dirty="0" err="1"/>
            <a:t>cryostorage</a:t>
          </a:r>
          <a:r>
            <a:rPr lang="en-GB" dirty="0"/>
            <a:t> units.  You will need to get this software installed on your computer and receive the training required.   Each person is responsible for logging their own material.</a:t>
          </a:r>
          <a:endParaRPr lang="en-US" dirty="0"/>
        </a:p>
      </dgm:t>
    </dgm:pt>
    <dgm:pt modelId="{76A448C7-C601-41ED-A64A-7F6CD96DDA1D}" type="parTrans" cxnId="{23236D55-1FDE-46A9-B2D0-622153C71101}">
      <dgm:prSet/>
      <dgm:spPr/>
      <dgm:t>
        <a:bodyPr/>
        <a:lstStyle/>
        <a:p>
          <a:endParaRPr lang="en-US"/>
        </a:p>
      </dgm:t>
    </dgm:pt>
    <dgm:pt modelId="{C6BCB0A3-926F-483E-87D5-EE8B3252D8B0}" type="sibTrans" cxnId="{23236D55-1FDE-46A9-B2D0-622153C71101}">
      <dgm:prSet/>
      <dgm:spPr/>
      <dgm:t>
        <a:bodyPr/>
        <a:lstStyle/>
        <a:p>
          <a:endParaRPr lang="en-US"/>
        </a:p>
      </dgm:t>
    </dgm:pt>
    <dgm:pt modelId="{3BABD4FC-5F6A-4ADC-B9CD-20C51D8CE2C2}">
      <dgm:prSet/>
      <dgm:spPr/>
      <dgm:t>
        <a:bodyPr/>
        <a:lstStyle/>
        <a:p>
          <a:r>
            <a:rPr lang="en-GB" dirty="0"/>
            <a:t>Designated space in </a:t>
          </a:r>
          <a:r>
            <a:rPr lang="en-GB" dirty="0" err="1"/>
            <a:t>cryostorages</a:t>
          </a:r>
          <a:r>
            <a:rPr lang="en-GB" dirty="0"/>
            <a:t> ( allocated per group) )</a:t>
          </a:r>
          <a:endParaRPr lang="en-US" dirty="0"/>
        </a:p>
      </dgm:t>
    </dgm:pt>
    <dgm:pt modelId="{BA7F03AC-BA1E-4B16-BF29-1AABCCBB2340}" type="sibTrans" cxnId="{9E20BC85-6173-4D24-8205-7D085DFFD073}">
      <dgm:prSet/>
      <dgm:spPr/>
      <dgm:t>
        <a:bodyPr/>
        <a:lstStyle/>
        <a:p>
          <a:endParaRPr lang="en-US"/>
        </a:p>
      </dgm:t>
    </dgm:pt>
    <dgm:pt modelId="{D159CFC4-72E6-43E2-B381-EDFA4F0A59A1}" type="parTrans" cxnId="{9E20BC85-6173-4D24-8205-7D085DFFD073}">
      <dgm:prSet/>
      <dgm:spPr/>
      <dgm:t>
        <a:bodyPr/>
        <a:lstStyle/>
        <a:p>
          <a:endParaRPr lang="en-US"/>
        </a:p>
      </dgm:t>
    </dgm:pt>
    <dgm:pt modelId="{215D2BC0-970B-41CE-B4FD-41DE1BA1ACDF}" type="pres">
      <dgm:prSet presAssocID="{7D8287E6-3F29-4179-8411-526E26500F96}" presName="vert0" presStyleCnt="0">
        <dgm:presLayoutVars>
          <dgm:dir/>
          <dgm:animOne val="branch"/>
          <dgm:animLvl val="lvl"/>
        </dgm:presLayoutVars>
      </dgm:prSet>
      <dgm:spPr/>
    </dgm:pt>
    <dgm:pt modelId="{B6E3AF4E-DE26-4001-934D-36F86D4471FD}" type="pres">
      <dgm:prSet presAssocID="{DF3061E8-E9F5-459C-B203-6413F57AA0E9}" presName="thickLine" presStyleLbl="alignNode1" presStyleIdx="0" presStyleCnt="8"/>
      <dgm:spPr/>
    </dgm:pt>
    <dgm:pt modelId="{D380E2FC-6071-4FDF-83B3-14C41380B40D}" type="pres">
      <dgm:prSet presAssocID="{DF3061E8-E9F5-459C-B203-6413F57AA0E9}" presName="horz1" presStyleCnt="0"/>
      <dgm:spPr/>
    </dgm:pt>
    <dgm:pt modelId="{EA5F145B-7E6D-4980-B7DE-C2FEED3D2F5D}" type="pres">
      <dgm:prSet presAssocID="{DF3061E8-E9F5-459C-B203-6413F57AA0E9}" presName="tx1" presStyleLbl="revTx" presStyleIdx="0" presStyleCnt="8"/>
      <dgm:spPr/>
    </dgm:pt>
    <dgm:pt modelId="{4410B2E1-2788-4551-96B4-88341265105F}" type="pres">
      <dgm:prSet presAssocID="{DF3061E8-E9F5-459C-B203-6413F57AA0E9}" presName="vert1" presStyleCnt="0"/>
      <dgm:spPr/>
    </dgm:pt>
    <dgm:pt modelId="{68404F17-35BF-4162-8A60-5F735F4E627C}" type="pres">
      <dgm:prSet presAssocID="{9950F973-2C52-43F8-91F0-EEC550C36865}" presName="thickLine" presStyleLbl="alignNode1" presStyleIdx="1" presStyleCnt="8"/>
      <dgm:spPr/>
    </dgm:pt>
    <dgm:pt modelId="{AF4D60FD-9ADB-481B-B2D3-7603476802C9}" type="pres">
      <dgm:prSet presAssocID="{9950F973-2C52-43F8-91F0-EEC550C36865}" presName="horz1" presStyleCnt="0"/>
      <dgm:spPr/>
    </dgm:pt>
    <dgm:pt modelId="{56A0DE34-9193-44FB-B348-9F2ADF8A53CE}" type="pres">
      <dgm:prSet presAssocID="{9950F973-2C52-43F8-91F0-EEC550C36865}" presName="tx1" presStyleLbl="revTx" presStyleIdx="1" presStyleCnt="8"/>
      <dgm:spPr/>
    </dgm:pt>
    <dgm:pt modelId="{B48FE351-BB2C-40F9-BBB8-24EB8FF4C847}" type="pres">
      <dgm:prSet presAssocID="{9950F973-2C52-43F8-91F0-EEC550C36865}" presName="vert1" presStyleCnt="0"/>
      <dgm:spPr/>
    </dgm:pt>
    <dgm:pt modelId="{A5CF12AF-DC57-4C8F-A3BC-2DF161F0ACF7}" type="pres">
      <dgm:prSet presAssocID="{3BABD4FC-5F6A-4ADC-B9CD-20C51D8CE2C2}" presName="thickLine" presStyleLbl="alignNode1" presStyleIdx="2" presStyleCnt="8"/>
      <dgm:spPr/>
    </dgm:pt>
    <dgm:pt modelId="{59085BFE-7EA4-4B20-9D6C-8C1B8E7B537E}" type="pres">
      <dgm:prSet presAssocID="{3BABD4FC-5F6A-4ADC-B9CD-20C51D8CE2C2}" presName="horz1" presStyleCnt="0"/>
      <dgm:spPr/>
    </dgm:pt>
    <dgm:pt modelId="{341124DE-0E2F-4FF9-893B-3E9A3202F070}" type="pres">
      <dgm:prSet presAssocID="{3BABD4FC-5F6A-4ADC-B9CD-20C51D8CE2C2}" presName="tx1" presStyleLbl="revTx" presStyleIdx="2" presStyleCnt="8"/>
      <dgm:spPr/>
    </dgm:pt>
    <dgm:pt modelId="{3AD73E73-5013-4719-8190-4C4F9F4847B6}" type="pres">
      <dgm:prSet presAssocID="{3BABD4FC-5F6A-4ADC-B9CD-20C51D8CE2C2}" presName="vert1" presStyleCnt="0"/>
      <dgm:spPr/>
    </dgm:pt>
    <dgm:pt modelId="{53AB7095-8DA6-4056-9A3D-E162B8FC6D43}" type="pres">
      <dgm:prSet presAssocID="{6EC06F87-EBF6-4FA9-BEC8-F4AF69C1C03D}" presName="thickLine" presStyleLbl="alignNode1" presStyleIdx="3" presStyleCnt="8"/>
      <dgm:spPr/>
    </dgm:pt>
    <dgm:pt modelId="{41262DA6-8649-40C9-BF34-014C56795EFF}" type="pres">
      <dgm:prSet presAssocID="{6EC06F87-EBF6-4FA9-BEC8-F4AF69C1C03D}" presName="horz1" presStyleCnt="0"/>
      <dgm:spPr/>
    </dgm:pt>
    <dgm:pt modelId="{59E39EE2-CAF5-46B2-99B0-656BFDB4769D}" type="pres">
      <dgm:prSet presAssocID="{6EC06F87-EBF6-4FA9-BEC8-F4AF69C1C03D}" presName="tx1" presStyleLbl="revTx" presStyleIdx="3" presStyleCnt="8"/>
      <dgm:spPr/>
    </dgm:pt>
    <dgm:pt modelId="{8ACA4CBF-B6A1-4176-9586-17EC78E3A966}" type="pres">
      <dgm:prSet presAssocID="{6EC06F87-EBF6-4FA9-BEC8-F4AF69C1C03D}" presName="vert1" presStyleCnt="0"/>
      <dgm:spPr/>
    </dgm:pt>
    <dgm:pt modelId="{240FF070-8040-4254-B45D-86D2776D1A6C}" type="pres">
      <dgm:prSet presAssocID="{D39B4821-009E-4E06-8E10-049D5CD4C8A7}" presName="thickLine" presStyleLbl="alignNode1" presStyleIdx="4" presStyleCnt="8"/>
      <dgm:spPr/>
    </dgm:pt>
    <dgm:pt modelId="{7B83A7A7-EC45-4699-83D9-BBA027872F4B}" type="pres">
      <dgm:prSet presAssocID="{D39B4821-009E-4E06-8E10-049D5CD4C8A7}" presName="horz1" presStyleCnt="0"/>
      <dgm:spPr/>
    </dgm:pt>
    <dgm:pt modelId="{784EF3A8-4D84-48FE-B957-DB34DE769DD5}" type="pres">
      <dgm:prSet presAssocID="{D39B4821-009E-4E06-8E10-049D5CD4C8A7}" presName="tx1" presStyleLbl="revTx" presStyleIdx="4" presStyleCnt="8"/>
      <dgm:spPr/>
    </dgm:pt>
    <dgm:pt modelId="{F1AF2935-C0A7-47A4-9494-EBAF75690740}" type="pres">
      <dgm:prSet presAssocID="{D39B4821-009E-4E06-8E10-049D5CD4C8A7}" presName="vert1" presStyleCnt="0"/>
      <dgm:spPr/>
    </dgm:pt>
    <dgm:pt modelId="{C6B68DAA-6911-4579-B3BE-9CECDEBC627A}" type="pres">
      <dgm:prSet presAssocID="{CD4389B3-7E99-4135-9DB1-F84751FE2576}" presName="thickLine" presStyleLbl="alignNode1" presStyleIdx="5" presStyleCnt="8"/>
      <dgm:spPr/>
    </dgm:pt>
    <dgm:pt modelId="{47340360-2E01-4044-98BB-A3E659B7392F}" type="pres">
      <dgm:prSet presAssocID="{CD4389B3-7E99-4135-9DB1-F84751FE2576}" presName="horz1" presStyleCnt="0"/>
      <dgm:spPr/>
    </dgm:pt>
    <dgm:pt modelId="{AF34A973-DB23-429E-A81F-F33A76A840E7}" type="pres">
      <dgm:prSet presAssocID="{CD4389B3-7E99-4135-9DB1-F84751FE2576}" presName="tx1" presStyleLbl="revTx" presStyleIdx="5" presStyleCnt="8"/>
      <dgm:spPr/>
    </dgm:pt>
    <dgm:pt modelId="{41EB57AE-4DBA-4EBB-A378-5C1E08584BFC}" type="pres">
      <dgm:prSet presAssocID="{CD4389B3-7E99-4135-9DB1-F84751FE2576}" presName="vert1" presStyleCnt="0"/>
      <dgm:spPr/>
    </dgm:pt>
    <dgm:pt modelId="{271EE3C8-DC95-4F8E-8E2B-04CEA85D4F7A}" type="pres">
      <dgm:prSet presAssocID="{EB07ACCF-90C2-47AA-9FF5-34C6ECA7B504}" presName="thickLine" presStyleLbl="alignNode1" presStyleIdx="6" presStyleCnt="8"/>
      <dgm:spPr/>
    </dgm:pt>
    <dgm:pt modelId="{B1665B5D-76E3-4240-A99E-741EAF604AF0}" type="pres">
      <dgm:prSet presAssocID="{EB07ACCF-90C2-47AA-9FF5-34C6ECA7B504}" presName="horz1" presStyleCnt="0"/>
      <dgm:spPr/>
    </dgm:pt>
    <dgm:pt modelId="{6F0AB214-B495-4D08-B359-7D3A1A444DA1}" type="pres">
      <dgm:prSet presAssocID="{EB07ACCF-90C2-47AA-9FF5-34C6ECA7B504}" presName="tx1" presStyleLbl="revTx" presStyleIdx="6" presStyleCnt="8"/>
      <dgm:spPr/>
    </dgm:pt>
    <dgm:pt modelId="{265E8AC9-CCFA-46F1-9F8D-FEC83ED5F170}" type="pres">
      <dgm:prSet presAssocID="{EB07ACCF-90C2-47AA-9FF5-34C6ECA7B504}" presName="vert1" presStyleCnt="0"/>
      <dgm:spPr/>
    </dgm:pt>
    <dgm:pt modelId="{625D8581-20AA-4762-BF19-4612D9D0272D}" type="pres">
      <dgm:prSet presAssocID="{9BE657D7-1FF2-403F-AF3B-19E760FC1F22}" presName="thickLine" presStyleLbl="alignNode1" presStyleIdx="7" presStyleCnt="8"/>
      <dgm:spPr/>
    </dgm:pt>
    <dgm:pt modelId="{65EA4473-D4F1-45DC-846E-DC92495ADFAD}" type="pres">
      <dgm:prSet presAssocID="{9BE657D7-1FF2-403F-AF3B-19E760FC1F22}" presName="horz1" presStyleCnt="0"/>
      <dgm:spPr/>
    </dgm:pt>
    <dgm:pt modelId="{C5C7F87B-38A9-481E-9979-1E4F52A9D210}" type="pres">
      <dgm:prSet presAssocID="{9BE657D7-1FF2-403F-AF3B-19E760FC1F22}" presName="tx1" presStyleLbl="revTx" presStyleIdx="7" presStyleCnt="8"/>
      <dgm:spPr/>
    </dgm:pt>
    <dgm:pt modelId="{31FCE9A2-EFB0-4CC9-AB0E-D3A311A993C6}" type="pres">
      <dgm:prSet presAssocID="{9BE657D7-1FF2-403F-AF3B-19E760FC1F22}" presName="vert1" presStyleCnt="0"/>
      <dgm:spPr/>
    </dgm:pt>
  </dgm:ptLst>
  <dgm:cxnLst>
    <dgm:cxn modelId="{64B9191E-D274-446E-BDE1-1E6B469BDFE2}" type="presOf" srcId="{DF3061E8-E9F5-459C-B203-6413F57AA0E9}" destId="{EA5F145B-7E6D-4980-B7DE-C2FEED3D2F5D}" srcOrd="0" destOrd="0" presId="urn:microsoft.com/office/officeart/2008/layout/LinedList"/>
    <dgm:cxn modelId="{1135E929-6E2A-4EF4-9FA0-9D64139C7B24}" type="presOf" srcId="{6EC06F87-EBF6-4FA9-BEC8-F4AF69C1C03D}" destId="{59E39EE2-CAF5-46B2-99B0-656BFDB4769D}" srcOrd="0" destOrd="0" presId="urn:microsoft.com/office/officeart/2008/layout/LinedList"/>
    <dgm:cxn modelId="{27281936-9BE1-4E92-9FF2-2E6A8DC6B0C8}" type="presOf" srcId="{7D8287E6-3F29-4179-8411-526E26500F96}" destId="{215D2BC0-970B-41CE-B4FD-41DE1BA1ACDF}" srcOrd="0" destOrd="0" presId="urn:microsoft.com/office/officeart/2008/layout/LinedList"/>
    <dgm:cxn modelId="{09CA2B3C-A152-4FB6-B406-5F4874867D9B}" type="presOf" srcId="{D39B4821-009E-4E06-8E10-049D5CD4C8A7}" destId="{784EF3A8-4D84-48FE-B957-DB34DE769DD5}" srcOrd="0" destOrd="0" presId="urn:microsoft.com/office/officeart/2008/layout/LinedList"/>
    <dgm:cxn modelId="{332C8062-6071-4791-8788-6842FC405964}" srcId="{7D8287E6-3F29-4179-8411-526E26500F96}" destId="{EB07ACCF-90C2-47AA-9FF5-34C6ECA7B504}" srcOrd="6" destOrd="0" parTransId="{F7AA9BA5-702F-47BE-8217-AB31ABDE46B5}" sibTransId="{9410E27E-96AE-4CD5-B13C-23542E8E3A1A}"/>
    <dgm:cxn modelId="{69A28B52-EFC3-41E9-9082-6117A2176622}" srcId="{7D8287E6-3F29-4179-8411-526E26500F96}" destId="{9950F973-2C52-43F8-91F0-EEC550C36865}" srcOrd="1" destOrd="0" parTransId="{8F8D79CA-2BA1-49A9-A138-57568E931EC4}" sibTransId="{6B4E2B41-75B1-4292-A1F9-77A7A1091DD3}"/>
    <dgm:cxn modelId="{23236D55-1FDE-46A9-B2D0-622153C71101}" srcId="{7D8287E6-3F29-4179-8411-526E26500F96}" destId="{9BE657D7-1FF2-403F-AF3B-19E760FC1F22}" srcOrd="7" destOrd="0" parTransId="{76A448C7-C601-41ED-A64A-7F6CD96DDA1D}" sibTransId="{C6BCB0A3-926F-483E-87D5-EE8B3252D8B0}"/>
    <dgm:cxn modelId="{9E20BC85-6173-4D24-8205-7D085DFFD073}" srcId="{7D8287E6-3F29-4179-8411-526E26500F96}" destId="{3BABD4FC-5F6A-4ADC-B9CD-20C51D8CE2C2}" srcOrd="2" destOrd="0" parTransId="{D159CFC4-72E6-43E2-B381-EDFA4F0A59A1}" sibTransId="{BA7F03AC-BA1E-4B16-BF29-1AABCCBB2340}"/>
    <dgm:cxn modelId="{7CC1148C-6E7A-48B8-905E-D62A10BF11EF}" type="presOf" srcId="{EB07ACCF-90C2-47AA-9FF5-34C6ECA7B504}" destId="{6F0AB214-B495-4D08-B359-7D3A1A444DA1}" srcOrd="0" destOrd="0" presId="urn:microsoft.com/office/officeart/2008/layout/LinedList"/>
    <dgm:cxn modelId="{520126B2-B13D-443D-932F-5BECBE04C25D}" type="presOf" srcId="{9950F973-2C52-43F8-91F0-EEC550C36865}" destId="{56A0DE34-9193-44FB-B348-9F2ADF8A53CE}" srcOrd="0" destOrd="0" presId="urn:microsoft.com/office/officeart/2008/layout/LinedList"/>
    <dgm:cxn modelId="{5D234AB5-3EA6-4B82-867F-0AD3C3EBA35B}" type="presOf" srcId="{CD4389B3-7E99-4135-9DB1-F84751FE2576}" destId="{AF34A973-DB23-429E-A81F-F33A76A840E7}" srcOrd="0" destOrd="0" presId="urn:microsoft.com/office/officeart/2008/layout/LinedList"/>
    <dgm:cxn modelId="{F30BEDE6-9DD0-49BD-BD04-5E57642C223B}" srcId="{7D8287E6-3F29-4179-8411-526E26500F96}" destId="{6EC06F87-EBF6-4FA9-BEC8-F4AF69C1C03D}" srcOrd="3" destOrd="0" parTransId="{C7F67E19-8D58-420F-9109-693B003B5CF7}" sibTransId="{8A907B2A-A7E7-4183-9F40-30BA82A58ED2}"/>
    <dgm:cxn modelId="{FEB42AE7-6F0E-4098-84E2-C38D58F3BF8C}" srcId="{7D8287E6-3F29-4179-8411-526E26500F96}" destId="{CD4389B3-7E99-4135-9DB1-F84751FE2576}" srcOrd="5" destOrd="0" parTransId="{1118C2BD-F234-4C31-8580-02CE7158B022}" sibTransId="{3590DA6F-F028-4678-AD98-934C183B8BD2}"/>
    <dgm:cxn modelId="{D5F51CFB-8B73-493E-AEA2-40C4C11108E6}" srcId="{7D8287E6-3F29-4179-8411-526E26500F96}" destId="{DF3061E8-E9F5-459C-B203-6413F57AA0E9}" srcOrd="0" destOrd="0" parTransId="{30BEBA54-D4A3-4BC8-BA4E-9553B4DCEF3E}" sibTransId="{228B203B-59F4-4FB1-88BF-CC9BA2BA45FD}"/>
    <dgm:cxn modelId="{90C688FC-4613-46F0-AF25-3990F1BE117F}" type="presOf" srcId="{3BABD4FC-5F6A-4ADC-B9CD-20C51D8CE2C2}" destId="{341124DE-0E2F-4FF9-893B-3E9A3202F070}" srcOrd="0" destOrd="0" presId="urn:microsoft.com/office/officeart/2008/layout/LinedList"/>
    <dgm:cxn modelId="{AEC540FE-BCD0-4226-B9CF-CEFAD5A8D109}" srcId="{7D8287E6-3F29-4179-8411-526E26500F96}" destId="{D39B4821-009E-4E06-8E10-049D5CD4C8A7}" srcOrd="4" destOrd="0" parTransId="{8A24F5DA-5500-4BA4-9821-6917364B31C2}" sibTransId="{4391FBC8-511A-4D4B-99DF-593E8F4447D2}"/>
    <dgm:cxn modelId="{405EC0FE-2619-4772-8602-879C003564FE}" type="presOf" srcId="{9BE657D7-1FF2-403F-AF3B-19E760FC1F22}" destId="{C5C7F87B-38A9-481E-9979-1E4F52A9D210}" srcOrd="0" destOrd="0" presId="urn:microsoft.com/office/officeart/2008/layout/LinedList"/>
    <dgm:cxn modelId="{BAE681BB-F503-4725-BEEC-899F67D67093}" type="presParOf" srcId="{215D2BC0-970B-41CE-B4FD-41DE1BA1ACDF}" destId="{B6E3AF4E-DE26-4001-934D-36F86D4471FD}" srcOrd="0" destOrd="0" presId="urn:microsoft.com/office/officeart/2008/layout/LinedList"/>
    <dgm:cxn modelId="{729335CA-ABC8-4445-9982-E8DA635B9FBE}" type="presParOf" srcId="{215D2BC0-970B-41CE-B4FD-41DE1BA1ACDF}" destId="{D380E2FC-6071-4FDF-83B3-14C41380B40D}" srcOrd="1" destOrd="0" presId="urn:microsoft.com/office/officeart/2008/layout/LinedList"/>
    <dgm:cxn modelId="{F4DFDE83-CEAD-4620-BAEF-4E3BF8F1ACF5}" type="presParOf" srcId="{D380E2FC-6071-4FDF-83B3-14C41380B40D}" destId="{EA5F145B-7E6D-4980-B7DE-C2FEED3D2F5D}" srcOrd="0" destOrd="0" presId="urn:microsoft.com/office/officeart/2008/layout/LinedList"/>
    <dgm:cxn modelId="{A606E347-F5DF-4ABF-8E12-97FAD0D00373}" type="presParOf" srcId="{D380E2FC-6071-4FDF-83B3-14C41380B40D}" destId="{4410B2E1-2788-4551-96B4-88341265105F}" srcOrd="1" destOrd="0" presId="urn:microsoft.com/office/officeart/2008/layout/LinedList"/>
    <dgm:cxn modelId="{E8CDAE4B-C603-434D-80F2-F2C2A8210E0B}" type="presParOf" srcId="{215D2BC0-970B-41CE-B4FD-41DE1BA1ACDF}" destId="{68404F17-35BF-4162-8A60-5F735F4E627C}" srcOrd="2" destOrd="0" presId="urn:microsoft.com/office/officeart/2008/layout/LinedList"/>
    <dgm:cxn modelId="{F514C975-501F-434C-8772-CBB7DE0976FD}" type="presParOf" srcId="{215D2BC0-970B-41CE-B4FD-41DE1BA1ACDF}" destId="{AF4D60FD-9ADB-481B-B2D3-7603476802C9}" srcOrd="3" destOrd="0" presId="urn:microsoft.com/office/officeart/2008/layout/LinedList"/>
    <dgm:cxn modelId="{7D147381-755E-4AD7-AFDE-9F8FA8562C7D}" type="presParOf" srcId="{AF4D60FD-9ADB-481B-B2D3-7603476802C9}" destId="{56A0DE34-9193-44FB-B348-9F2ADF8A53CE}" srcOrd="0" destOrd="0" presId="urn:microsoft.com/office/officeart/2008/layout/LinedList"/>
    <dgm:cxn modelId="{4F2685F5-DB32-4662-9124-B40AD73DBBE7}" type="presParOf" srcId="{AF4D60FD-9ADB-481B-B2D3-7603476802C9}" destId="{B48FE351-BB2C-40F9-BBB8-24EB8FF4C847}" srcOrd="1" destOrd="0" presId="urn:microsoft.com/office/officeart/2008/layout/LinedList"/>
    <dgm:cxn modelId="{6BCB3BED-645F-499B-A383-719C091D359E}" type="presParOf" srcId="{215D2BC0-970B-41CE-B4FD-41DE1BA1ACDF}" destId="{A5CF12AF-DC57-4C8F-A3BC-2DF161F0ACF7}" srcOrd="4" destOrd="0" presId="urn:microsoft.com/office/officeart/2008/layout/LinedList"/>
    <dgm:cxn modelId="{4A648BB8-9021-4BD3-BCE1-94BE9677B19C}" type="presParOf" srcId="{215D2BC0-970B-41CE-B4FD-41DE1BA1ACDF}" destId="{59085BFE-7EA4-4B20-9D6C-8C1B8E7B537E}" srcOrd="5" destOrd="0" presId="urn:microsoft.com/office/officeart/2008/layout/LinedList"/>
    <dgm:cxn modelId="{F13B72F5-B4DB-4A51-9A70-FC69A931FA09}" type="presParOf" srcId="{59085BFE-7EA4-4B20-9D6C-8C1B8E7B537E}" destId="{341124DE-0E2F-4FF9-893B-3E9A3202F070}" srcOrd="0" destOrd="0" presId="urn:microsoft.com/office/officeart/2008/layout/LinedList"/>
    <dgm:cxn modelId="{0C71E205-7730-4057-8B9F-61CB684FDBA8}" type="presParOf" srcId="{59085BFE-7EA4-4B20-9D6C-8C1B8E7B537E}" destId="{3AD73E73-5013-4719-8190-4C4F9F4847B6}" srcOrd="1" destOrd="0" presId="urn:microsoft.com/office/officeart/2008/layout/LinedList"/>
    <dgm:cxn modelId="{3D51D822-482A-4D86-A6D9-D8B077B3C55F}" type="presParOf" srcId="{215D2BC0-970B-41CE-B4FD-41DE1BA1ACDF}" destId="{53AB7095-8DA6-4056-9A3D-E162B8FC6D43}" srcOrd="6" destOrd="0" presId="urn:microsoft.com/office/officeart/2008/layout/LinedList"/>
    <dgm:cxn modelId="{D612716B-BE3C-422E-9F76-B04F264F5F8F}" type="presParOf" srcId="{215D2BC0-970B-41CE-B4FD-41DE1BA1ACDF}" destId="{41262DA6-8649-40C9-BF34-014C56795EFF}" srcOrd="7" destOrd="0" presId="urn:microsoft.com/office/officeart/2008/layout/LinedList"/>
    <dgm:cxn modelId="{CD57D007-227E-466F-A04C-5A3F27C7F5C3}" type="presParOf" srcId="{41262DA6-8649-40C9-BF34-014C56795EFF}" destId="{59E39EE2-CAF5-46B2-99B0-656BFDB4769D}" srcOrd="0" destOrd="0" presId="urn:microsoft.com/office/officeart/2008/layout/LinedList"/>
    <dgm:cxn modelId="{8AAF31E6-9936-4E13-9055-EDA6B61F3D96}" type="presParOf" srcId="{41262DA6-8649-40C9-BF34-014C56795EFF}" destId="{8ACA4CBF-B6A1-4176-9586-17EC78E3A966}" srcOrd="1" destOrd="0" presId="urn:microsoft.com/office/officeart/2008/layout/LinedList"/>
    <dgm:cxn modelId="{8D4BCCA3-AE84-41BE-8620-C5A261EDBF6B}" type="presParOf" srcId="{215D2BC0-970B-41CE-B4FD-41DE1BA1ACDF}" destId="{240FF070-8040-4254-B45D-86D2776D1A6C}" srcOrd="8" destOrd="0" presId="urn:microsoft.com/office/officeart/2008/layout/LinedList"/>
    <dgm:cxn modelId="{6B85129C-9262-4E81-B104-A88B29F3DC79}" type="presParOf" srcId="{215D2BC0-970B-41CE-B4FD-41DE1BA1ACDF}" destId="{7B83A7A7-EC45-4699-83D9-BBA027872F4B}" srcOrd="9" destOrd="0" presId="urn:microsoft.com/office/officeart/2008/layout/LinedList"/>
    <dgm:cxn modelId="{E3ABBC3A-4FA2-4686-A0A0-585E5D766961}" type="presParOf" srcId="{7B83A7A7-EC45-4699-83D9-BBA027872F4B}" destId="{784EF3A8-4D84-48FE-B957-DB34DE769DD5}" srcOrd="0" destOrd="0" presId="urn:microsoft.com/office/officeart/2008/layout/LinedList"/>
    <dgm:cxn modelId="{51538314-5F17-44C1-98D8-BF29878F32E7}" type="presParOf" srcId="{7B83A7A7-EC45-4699-83D9-BBA027872F4B}" destId="{F1AF2935-C0A7-47A4-9494-EBAF75690740}" srcOrd="1" destOrd="0" presId="urn:microsoft.com/office/officeart/2008/layout/LinedList"/>
    <dgm:cxn modelId="{831FB9C5-AD7E-4027-BA82-CB0490D88F9B}" type="presParOf" srcId="{215D2BC0-970B-41CE-B4FD-41DE1BA1ACDF}" destId="{C6B68DAA-6911-4579-B3BE-9CECDEBC627A}" srcOrd="10" destOrd="0" presId="urn:microsoft.com/office/officeart/2008/layout/LinedList"/>
    <dgm:cxn modelId="{C30386F9-F7B4-4986-978E-71B654965964}" type="presParOf" srcId="{215D2BC0-970B-41CE-B4FD-41DE1BA1ACDF}" destId="{47340360-2E01-4044-98BB-A3E659B7392F}" srcOrd="11" destOrd="0" presId="urn:microsoft.com/office/officeart/2008/layout/LinedList"/>
    <dgm:cxn modelId="{57085317-AA92-43D0-A051-BF63A870162A}" type="presParOf" srcId="{47340360-2E01-4044-98BB-A3E659B7392F}" destId="{AF34A973-DB23-429E-A81F-F33A76A840E7}" srcOrd="0" destOrd="0" presId="urn:microsoft.com/office/officeart/2008/layout/LinedList"/>
    <dgm:cxn modelId="{7C9CA5AA-0E19-47B6-AA47-C73DC4D9CC35}" type="presParOf" srcId="{47340360-2E01-4044-98BB-A3E659B7392F}" destId="{41EB57AE-4DBA-4EBB-A378-5C1E08584BFC}" srcOrd="1" destOrd="0" presId="urn:microsoft.com/office/officeart/2008/layout/LinedList"/>
    <dgm:cxn modelId="{DC9308FB-B60B-4D18-8790-351415D9000F}" type="presParOf" srcId="{215D2BC0-970B-41CE-B4FD-41DE1BA1ACDF}" destId="{271EE3C8-DC95-4F8E-8E2B-04CEA85D4F7A}" srcOrd="12" destOrd="0" presId="urn:microsoft.com/office/officeart/2008/layout/LinedList"/>
    <dgm:cxn modelId="{37FB350D-2630-49AA-A686-B3D6E027B7B5}" type="presParOf" srcId="{215D2BC0-970B-41CE-B4FD-41DE1BA1ACDF}" destId="{B1665B5D-76E3-4240-A99E-741EAF604AF0}" srcOrd="13" destOrd="0" presId="urn:microsoft.com/office/officeart/2008/layout/LinedList"/>
    <dgm:cxn modelId="{7D3F7BF8-9699-492B-86F0-D546479198E0}" type="presParOf" srcId="{B1665B5D-76E3-4240-A99E-741EAF604AF0}" destId="{6F0AB214-B495-4D08-B359-7D3A1A444DA1}" srcOrd="0" destOrd="0" presId="urn:microsoft.com/office/officeart/2008/layout/LinedList"/>
    <dgm:cxn modelId="{1FA93926-5A64-4BD1-BD60-226F56460486}" type="presParOf" srcId="{B1665B5D-76E3-4240-A99E-741EAF604AF0}" destId="{265E8AC9-CCFA-46F1-9F8D-FEC83ED5F170}" srcOrd="1" destOrd="0" presId="urn:microsoft.com/office/officeart/2008/layout/LinedList"/>
    <dgm:cxn modelId="{41BE4A43-0C80-40B8-815C-EFE301EB1683}" type="presParOf" srcId="{215D2BC0-970B-41CE-B4FD-41DE1BA1ACDF}" destId="{625D8581-20AA-4762-BF19-4612D9D0272D}" srcOrd="14" destOrd="0" presId="urn:microsoft.com/office/officeart/2008/layout/LinedList"/>
    <dgm:cxn modelId="{94E3F2A3-FBBD-4448-B443-BE16563B6CDF}" type="presParOf" srcId="{215D2BC0-970B-41CE-B4FD-41DE1BA1ACDF}" destId="{65EA4473-D4F1-45DC-846E-DC92495ADFAD}" srcOrd="15" destOrd="0" presId="urn:microsoft.com/office/officeart/2008/layout/LinedList"/>
    <dgm:cxn modelId="{FFEC47A5-A6AF-4C4E-B1A9-1D77ABC145B7}" type="presParOf" srcId="{65EA4473-D4F1-45DC-846E-DC92495ADFAD}" destId="{C5C7F87B-38A9-481E-9979-1E4F52A9D210}" srcOrd="0" destOrd="0" presId="urn:microsoft.com/office/officeart/2008/layout/LinedList"/>
    <dgm:cxn modelId="{CA44D5C4-87E4-41BC-A2A0-6B4CBD515A6F}" type="presParOf" srcId="{65EA4473-D4F1-45DC-846E-DC92495ADFAD}" destId="{31FCE9A2-EFB0-4CC9-AB0E-D3A311A993C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E3FE0D-DB00-4229-8D2E-81C5E6C2A669}"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59D7E66-49FE-4389-A779-CCEA262C8745}">
      <dgm:prSet/>
      <dgm:spPr/>
      <dgm:t>
        <a:bodyPr/>
        <a:lstStyle/>
        <a:p>
          <a:r>
            <a:rPr lang="en-GB" baseline="0"/>
            <a:t>All Biological &amp; Chemical material should be transported to other laboratories outside of the CBE using secondary containment.It must be disinfected when leaving and entering new areas.</a:t>
          </a:r>
          <a:endParaRPr lang="en-US"/>
        </a:p>
      </dgm:t>
    </dgm:pt>
    <dgm:pt modelId="{6141EAE7-1F58-4EE2-8FA7-A37F8FBB8AD8}" type="parTrans" cxnId="{C8A039D4-C791-4EB2-805D-C322707AC71F}">
      <dgm:prSet/>
      <dgm:spPr/>
      <dgm:t>
        <a:bodyPr/>
        <a:lstStyle/>
        <a:p>
          <a:endParaRPr lang="en-US"/>
        </a:p>
      </dgm:t>
    </dgm:pt>
    <dgm:pt modelId="{F790FEB5-1E75-41E6-8F59-1398F77ACE68}" type="sibTrans" cxnId="{C8A039D4-C791-4EB2-805D-C322707AC71F}">
      <dgm:prSet/>
      <dgm:spPr/>
      <dgm:t>
        <a:bodyPr/>
        <a:lstStyle/>
        <a:p>
          <a:endParaRPr lang="en-US"/>
        </a:p>
      </dgm:t>
    </dgm:pt>
    <dgm:pt modelId="{956FF797-2687-45F0-A5C0-222ECBE5AAF8}">
      <dgm:prSet/>
      <dgm:spPr/>
      <dgm:t>
        <a:bodyPr/>
        <a:lstStyle/>
        <a:p>
          <a:r>
            <a:rPr lang="en-GB" baseline="0"/>
            <a:t>All Biological &amp; chemical material MUST be exported to other laboratories using  appropriate packaging, labelling &amp; transport procedures.</a:t>
          </a:r>
          <a:endParaRPr lang="en-US"/>
        </a:p>
      </dgm:t>
    </dgm:pt>
    <dgm:pt modelId="{8E45CAA3-614E-4095-982D-CF60523F75DB}" type="parTrans" cxnId="{6C9D1383-D101-48AE-97C4-829BFC71F82B}">
      <dgm:prSet/>
      <dgm:spPr/>
      <dgm:t>
        <a:bodyPr/>
        <a:lstStyle/>
        <a:p>
          <a:endParaRPr lang="en-US"/>
        </a:p>
      </dgm:t>
    </dgm:pt>
    <dgm:pt modelId="{6D63DF94-5B68-465B-8F24-10B1DB85CC78}" type="sibTrans" cxnId="{6C9D1383-D101-48AE-97C4-829BFC71F82B}">
      <dgm:prSet/>
      <dgm:spPr/>
      <dgm:t>
        <a:bodyPr/>
        <a:lstStyle/>
        <a:p>
          <a:endParaRPr lang="en-US"/>
        </a:p>
      </dgm:t>
    </dgm:pt>
    <dgm:pt modelId="{25673114-9DA8-406E-8A74-F2C391C3FF9F}">
      <dgm:prSet/>
      <dgm:spPr/>
      <dgm:t>
        <a:bodyPr/>
        <a:lstStyle/>
        <a:p>
          <a:r>
            <a:rPr lang="en-GB" baseline="0"/>
            <a:t>Consider if a Material Transfer Agreements is required.</a:t>
          </a:r>
          <a:endParaRPr lang="en-US"/>
        </a:p>
      </dgm:t>
    </dgm:pt>
    <dgm:pt modelId="{CA514C0C-532D-42FB-AFE7-E2A483130873}" type="parTrans" cxnId="{3EFDDFE6-B631-4EC0-9AFA-4F8991F09284}">
      <dgm:prSet/>
      <dgm:spPr/>
      <dgm:t>
        <a:bodyPr/>
        <a:lstStyle/>
        <a:p>
          <a:endParaRPr lang="en-US"/>
        </a:p>
      </dgm:t>
    </dgm:pt>
    <dgm:pt modelId="{2099126B-B879-4298-B41D-D7B766D353D6}" type="sibTrans" cxnId="{3EFDDFE6-B631-4EC0-9AFA-4F8991F09284}">
      <dgm:prSet/>
      <dgm:spPr/>
      <dgm:t>
        <a:bodyPr/>
        <a:lstStyle/>
        <a:p>
          <a:endParaRPr lang="en-US"/>
        </a:p>
      </dgm:t>
    </dgm:pt>
    <dgm:pt modelId="{3FBF36FA-93E1-43FD-BDB9-C443A4257E75}">
      <dgm:prSet/>
      <dgm:spPr/>
      <dgm:t>
        <a:bodyPr/>
        <a:lstStyle/>
        <a:p>
          <a:r>
            <a:rPr lang="en-GB" baseline="0"/>
            <a:t>Please check guidelines or ask for advice.</a:t>
          </a:r>
          <a:endParaRPr lang="en-US"/>
        </a:p>
      </dgm:t>
    </dgm:pt>
    <dgm:pt modelId="{1A37B758-BE43-4733-9490-AE4FC2A0C819}" type="parTrans" cxnId="{1A3CB98E-9077-4FB7-B898-BD8FEF950F5B}">
      <dgm:prSet/>
      <dgm:spPr/>
      <dgm:t>
        <a:bodyPr/>
        <a:lstStyle/>
        <a:p>
          <a:endParaRPr lang="en-US"/>
        </a:p>
      </dgm:t>
    </dgm:pt>
    <dgm:pt modelId="{9F4A5B1B-918B-4317-98B5-F0A76EAB37A8}" type="sibTrans" cxnId="{1A3CB98E-9077-4FB7-B898-BD8FEF950F5B}">
      <dgm:prSet/>
      <dgm:spPr/>
      <dgm:t>
        <a:bodyPr/>
        <a:lstStyle/>
        <a:p>
          <a:endParaRPr lang="en-US"/>
        </a:p>
      </dgm:t>
    </dgm:pt>
    <dgm:pt modelId="{0CE1734C-B696-4A59-8960-AE3E7667BE2F}" type="pres">
      <dgm:prSet presAssocID="{AAE3FE0D-DB00-4229-8D2E-81C5E6C2A669}" presName="root" presStyleCnt="0">
        <dgm:presLayoutVars>
          <dgm:dir/>
          <dgm:resizeHandles val="exact"/>
        </dgm:presLayoutVars>
      </dgm:prSet>
      <dgm:spPr/>
    </dgm:pt>
    <dgm:pt modelId="{2B33C755-81CB-496D-8AFD-FDC5FA045B26}" type="pres">
      <dgm:prSet presAssocID="{AAE3FE0D-DB00-4229-8D2E-81C5E6C2A669}" presName="container" presStyleCnt="0">
        <dgm:presLayoutVars>
          <dgm:dir/>
          <dgm:resizeHandles val="exact"/>
        </dgm:presLayoutVars>
      </dgm:prSet>
      <dgm:spPr/>
    </dgm:pt>
    <dgm:pt modelId="{76CA2AF8-1208-4B79-91A7-649D9FCF5009}" type="pres">
      <dgm:prSet presAssocID="{059D7E66-49FE-4389-A779-CCEA262C8745}" presName="compNode" presStyleCnt="0"/>
      <dgm:spPr/>
    </dgm:pt>
    <dgm:pt modelId="{351FBC36-7BBF-4FD0-9A9A-7AC02C1E4903}" type="pres">
      <dgm:prSet presAssocID="{059D7E66-49FE-4389-A779-CCEA262C8745}" presName="iconBgRect" presStyleLbl="bgShp" presStyleIdx="0" presStyleCnt="4"/>
      <dgm:spPr/>
    </dgm:pt>
    <dgm:pt modelId="{D1E96B0A-5B2D-4809-BDC4-EF86028970ED}" type="pres">
      <dgm:prSet presAssocID="{059D7E66-49FE-4389-A779-CCEA262C874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92137F62-44D8-47C3-B016-68D8285E2DEA}" type="pres">
      <dgm:prSet presAssocID="{059D7E66-49FE-4389-A779-CCEA262C8745}" presName="spaceRect" presStyleCnt="0"/>
      <dgm:spPr/>
    </dgm:pt>
    <dgm:pt modelId="{FEBB7560-ABD6-4A5B-8E1D-34FF72F2A27E}" type="pres">
      <dgm:prSet presAssocID="{059D7E66-49FE-4389-A779-CCEA262C8745}" presName="textRect" presStyleLbl="revTx" presStyleIdx="0" presStyleCnt="4">
        <dgm:presLayoutVars>
          <dgm:chMax val="1"/>
          <dgm:chPref val="1"/>
        </dgm:presLayoutVars>
      </dgm:prSet>
      <dgm:spPr/>
    </dgm:pt>
    <dgm:pt modelId="{53D896EB-1E2A-4A34-BA73-498D90B048AB}" type="pres">
      <dgm:prSet presAssocID="{F790FEB5-1E75-41E6-8F59-1398F77ACE68}" presName="sibTrans" presStyleLbl="sibTrans2D1" presStyleIdx="0" presStyleCnt="0"/>
      <dgm:spPr/>
    </dgm:pt>
    <dgm:pt modelId="{7696BD73-07CC-414E-AC8D-256AE1CCDFBA}" type="pres">
      <dgm:prSet presAssocID="{956FF797-2687-45F0-A5C0-222ECBE5AAF8}" presName="compNode" presStyleCnt="0"/>
      <dgm:spPr/>
    </dgm:pt>
    <dgm:pt modelId="{80741EA7-A856-4A29-B740-04BEF0E14CB8}" type="pres">
      <dgm:prSet presAssocID="{956FF797-2687-45F0-A5C0-222ECBE5AAF8}" presName="iconBgRect" presStyleLbl="bgShp" presStyleIdx="1" presStyleCnt="4"/>
      <dgm:spPr/>
    </dgm:pt>
    <dgm:pt modelId="{C49C6E9A-8C19-4830-A34F-9CBDC5605305}" type="pres">
      <dgm:prSet presAssocID="{956FF797-2687-45F0-A5C0-222ECBE5AAF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sk"/>
        </a:ext>
      </dgm:extLst>
    </dgm:pt>
    <dgm:pt modelId="{E1979B93-EE32-4F36-A660-DFF50D10F924}" type="pres">
      <dgm:prSet presAssocID="{956FF797-2687-45F0-A5C0-222ECBE5AAF8}" presName="spaceRect" presStyleCnt="0"/>
      <dgm:spPr/>
    </dgm:pt>
    <dgm:pt modelId="{7532F82D-DA5C-42B5-B2D5-3B042925B3DB}" type="pres">
      <dgm:prSet presAssocID="{956FF797-2687-45F0-A5C0-222ECBE5AAF8}" presName="textRect" presStyleLbl="revTx" presStyleIdx="1" presStyleCnt="4">
        <dgm:presLayoutVars>
          <dgm:chMax val="1"/>
          <dgm:chPref val="1"/>
        </dgm:presLayoutVars>
      </dgm:prSet>
      <dgm:spPr/>
    </dgm:pt>
    <dgm:pt modelId="{5797F2B6-FF1C-408A-8DB2-DD8CB36EC66B}" type="pres">
      <dgm:prSet presAssocID="{6D63DF94-5B68-465B-8F24-10B1DB85CC78}" presName="sibTrans" presStyleLbl="sibTrans2D1" presStyleIdx="0" presStyleCnt="0"/>
      <dgm:spPr/>
    </dgm:pt>
    <dgm:pt modelId="{F72528B5-7189-40F2-AF4E-A711B5516B49}" type="pres">
      <dgm:prSet presAssocID="{25673114-9DA8-406E-8A74-F2C391C3FF9F}" presName="compNode" presStyleCnt="0"/>
      <dgm:spPr/>
    </dgm:pt>
    <dgm:pt modelId="{6067CCCD-106C-457B-AE71-C79638EB00D6}" type="pres">
      <dgm:prSet presAssocID="{25673114-9DA8-406E-8A74-F2C391C3FF9F}" presName="iconBgRect" presStyleLbl="bgShp" presStyleIdx="2" presStyleCnt="4"/>
      <dgm:spPr/>
    </dgm:pt>
    <dgm:pt modelId="{A58E62A9-AD7B-458A-89A7-4624DD9E6805}" type="pres">
      <dgm:prSet presAssocID="{25673114-9DA8-406E-8A74-F2C391C3FF9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F22E5307-366C-4E2B-A88A-1259C7B08E48}" type="pres">
      <dgm:prSet presAssocID="{25673114-9DA8-406E-8A74-F2C391C3FF9F}" presName="spaceRect" presStyleCnt="0"/>
      <dgm:spPr/>
    </dgm:pt>
    <dgm:pt modelId="{59461572-B887-440E-976C-408FEBAC025D}" type="pres">
      <dgm:prSet presAssocID="{25673114-9DA8-406E-8A74-F2C391C3FF9F}" presName="textRect" presStyleLbl="revTx" presStyleIdx="2" presStyleCnt="4">
        <dgm:presLayoutVars>
          <dgm:chMax val="1"/>
          <dgm:chPref val="1"/>
        </dgm:presLayoutVars>
      </dgm:prSet>
      <dgm:spPr/>
    </dgm:pt>
    <dgm:pt modelId="{E200BA88-798D-4095-9260-9DD38AE01C59}" type="pres">
      <dgm:prSet presAssocID="{2099126B-B879-4298-B41D-D7B766D353D6}" presName="sibTrans" presStyleLbl="sibTrans2D1" presStyleIdx="0" presStyleCnt="0"/>
      <dgm:spPr/>
    </dgm:pt>
    <dgm:pt modelId="{D25A52AE-2D4E-4368-912A-C5C9520C1289}" type="pres">
      <dgm:prSet presAssocID="{3FBF36FA-93E1-43FD-BDB9-C443A4257E75}" presName="compNode" presStyleCnt="0"/>
      <dgm:spPr/>
    </dgm:pt>
    <dgm:pt modelId="{0E899D27-D927-4CE4-B6CC-DAFD99C17D73}" type="pres">
      <dgm:prSet presAssocID="{3FBF36FA-93E1-43FD-BDB9-C443A4257E75}" presName="iconBgRect" presStyleLbl="bgShp" presStyleIdx="3" presStyleCnt="4"/>
      <dgm:spPr/>
    </dgm:pt>
    <dgm:pt modelId="{F9D8EDF2-6B67-4F29-B60A-F484DF211D83}" type="pres">
      <dgm:prSet presAssocID="{3FBF36FA-93E1-43FD-BDB9-C443A4257E7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0049B422-5A1A-4851-B047-DCA18BA77EDB}" type="pres">
      <dgm:prSet presAssocID="{3FBF36FA-93E1-43FD-BDB9-C443A4257E75}" presName="spaceRect" presStyleCnt="0"/>
      <dgm:spPr/>
    </dgm:pt>
    <dgm:pt modelId="{E7E284A7-CB4E-4339-99BF-697D0CFD0426}" type="pres">
      <dgm:prSet presAssocID="{3FBF36FA-93E1-43FD-BDB9-C443A4257E75}" presName="textRect" presStyleLbl="revTx" presStyleIdx="3" presStyleCnt="4">
        <dgm:presLayoutVars>
          <dgm:chMax val="1"/>
          <dgm:chPref val="1"/>
        </dgm:presLayoutVars>
      </dgm:prSet>
      <dgm:spPr/>
    </dgm:pt>
  </dgm:ptLst>
  <dgm:cxnLst>
    <dgm:cxn modelId="{84F7D33B-AC38-4FC6-8C2E-B507DC8EA16E}" type="presOf" srcId="{25673114-9DA8-406E-8A74-F2C391C3FF9F}" destId="{59461572-B887-440E-976C-408FEBAC025D}" srcOrd="0" destOrd="0" presId="urn:microsoft.com/office/officeart/2018/2/layout/IconCircleList"/>
    <dgm:cxn modelId="{7ADD2765-930F-4F90-B7AF-561213693F62}" type="presOf" srcId="{AAE3FE0D-DB00-4229-8D2E-81C5E6C2A669}" destId="{0CE1734C-B696-4A59-8960-AE3E7667BE2F}" srcOrd="0" destOrd="0" presId="urn:microsoft.com/office/officeart/2018/2/layout/IconCircleList"/>
    <dgm:cxn modelId="{6BAED87A-A811-4699-AE43-90F494A6281F}" type="presOf" srcId="{956FF797-2687-45F0-A5C0-222ECBE5AAF8}" destId="{7532F82D-DA5C-42B5-B2D5-3B042925B3DB}" srcOrd="0" destOrd="0" presId="urn:microsoft.com/office/officeart/2018/2/layout/IconCircleList"/>
    <dgm:cxn modelId="{6C9D1383-D101-48AE-97C4-829BFC71F82B}" srcId="{AAE3FE0D-DB00-4229-8D2E-81C5E6C2A669}" destId="{956FF797-2687-45F0-A5C0-222ECBE5AAF8}" srcOrd="1" destOrd="0" parTransId="{8E45CAA3-614E-4095-982D-CF60523F75DB}" sibTransId="{6D63DF94-5B68-465B-8F24-10B1DB85CC78}"/>
    <dgm:cxn modelId="{887CE285-0B01-45B1-A3AB-C0272F345F03}" type="presOf" srcId="{2099126B-B879-4298-B41D-D7B766D353D6}" destId="{E200BA88-798D-4095-9260-9DD38AE01C59}" srcOrd="0" destOrd="0" presId="urn:microsoft.com/office/officeart/2018/2/layout/IconCircleList"/>
    <dgm:cxn modelId="{1A3CB98E-9077-4FB7-B898-BD8FEF950F5B}" srcId="{AAE3FE0D-DB00-4229-8D2E-81C5E6C2A669}" destId="{3FBF36FA-93E1-43FD-BDB9-C443A4257E75}" srcOrd="3" destOrd="0" parTransId="{1A37B758-BE43-4733-9490-AE4FC2A0C819}" sibTransId="{9F4A5B1B-918B-4317-98B5-F0A76EAB37A8}"/>
    <dgm:cxn modelId="{DB3870A2-9FA9-48D4-85D3-79BF85DC83C4}" type="presOf" srcId="{059D7E66-49FE-4389-A779-CCEA262C8745}" destId="{FEBB7560-ABD6-4A5B-8E1D-34FF72F2A27E}" srcOrd="0" destOrd="0" presId="urn:microsoft.com/office/officeart/2018/2/layout/IconCircleList"/>
    <dgm:cxn modelId="{88D49FB5-23E5-4D63-8CA4-7ACC72D39C07}" type="presOf" srcId="{F790FEB5-1E75-41E6-8F59-1398F77ACE68}" destId="{53D896EB-1E2A-4A34-BA73-498D90B048AB}" srcOrd="0" destOrd="0" presId="urn:microsoft.com/office/officeart/2018/2/layout/IconCircleList"/>
    <dgm:cxn modelId="{C8A039D4-C791-4EB2-805D-C322707AC71F}" srcId="{AAE3FE0D-DB00-4229-8D2E-81C5E6C2A669}" destId="{059D7E66-49FE-4389-A779-CCEA262C8745}" srcOrd="0" destOrd="0" parTransId="{6141EAE7-1F58-4EE2-8FA7-A37F8FBB8AD8}" sibTransId="{F790FEB5-1E75-41E6-8F59-1398F77ACE68}"/>
    <dgm:cxn modelId="{F07BA7E4-3D05-4FAE-A62F-7B76F65D725F}" type="presOf" srcId="{6D63DF94-5B68-465B-8F24-10B1DB85CC78}" destId="{5797F2B6-FF1C-408A-8DB2-DD8CB36EC66B}" srcOrd="0" destOrd="0" presId="urn:microsoft.com/office/officeart/2018/2/layout/IconCircleList"/>
    <dgm:cxn modelId="{3EFDDFE6-B631-4EC0-9AFA-4F8991F09284}" srcId="{AAE3FE0D-DB00-4229-8D2E-81C5E6C2A669}" destId="{25673114-9DA8-406E-8A74-F2C391C3FF9F}" srcOrd="2" destOrd="0" parTransId="{CA514C0C-532D-42FB-AFE7-E2A483130873}" sibTransId="{2099126B-B879-4298-B41D-D7B766D353D6}"/>
    <dgm:cxn modelId="{F2B436EE-B568-45CC-A46C-B36A52963AE8}" type="presOf" srcId="{3FBF36FA-93E1-43FD-BDB9-C443A4257E75}" destId="{E7E284A7-CB4E-4339-99BF-697D0CFD0426}" srcOrd="0" destOrd="0" presId="urn:microsoft.com/office/officeart/2018/2/layout/IconCircleList"/>
    <dgm:cxn modelId="{D6F841B3-FF1F-4113-9AF6-03B02342F79F}" type="presParOf" srcId="{0CE1734C-B696-4A59-8960-AE3E7667BE2F}" destId="{2B33C755-81CB-496D-8AFD-FDC5FA045B26}" srcOrd="0" destOrd="0" presId="urn:microsoft.com/office/officeart/2018/2/layout/IconCircleList"/>
    <dgm:cxn modelId="{BCB69FD1-D6D4-454E-A889-8FDC50E02114}" type="presParOf" srcId="{2B33C755-81CB-496D-8AFD-FDC5FA045B26}" destId="{76CA2AF8-1208-4B79-91A7-649D9FCF5009}" srcOrd="0" destOrd="0" presId="urn:microsoft.com/office/officeart/2018/2/layout/IconCircleList"/>
    <dgm:cxn modelId="{21F0FE6D-E633-4E9A-A55E-1D105D92B4BB}" type="presParOf" srcId="{76CA2AF8-1208-4B79-91A7-649D9FCF5009}" destId="{351FBC36-7BBF-4FD0-9A9A-7AC02C1E4903}" srcOrd="0" destOrd="0" presId="urn:microsoft.com/office/officeart/2018/2/layout/IconCircleList"/>
    <dgm:cxn modelId="{95A7A9FA-B5B9-4CD8-9453-D8B962EB2C2F}" type="presParOf" srcId="{76CA2AF8-1208-4B79-91A7-649D9FCF5009}" destId="{D1E96B0A-5B2D-4809-BDC4-EF86028970ED}" srcOrd="1" destOrd="0" presId="urn:microsoft.com/office/officeart/2018/2/layout/IconCircleList"/>
    <dgm:cxn modelId="{3952C5AD-91F5-4021-B067-4549CEE2ACD1}" type="presParOf" srcId="{76CA2AF8-1208-4B79-91A7-649D9FCF5009}" destId="{92137F62-44D8-47C3-B016-68D8285E2DEA}" srcOrd="2" destOrd="0" presId="urn:microsoft.com/office/officeart/2018/2/layout/IconCircleList"/>
    <dgm:cxn modelId="{4E8361BB-CF00-44F5-917D-6F814C86CD41}" type="presParOf" srcId="{76CA2AF8-1208-4B79-91A7-649D9FCF5009}" destId="{FEBB7560-ABD6-4A5B-8E1D-34FF72F2A27E}" srcOrd="3" destOrd="0" presId="urn:microsoft.com/office/officeart/2018/2/layout/IconCircleList"/>
    <dgm:cxn modelId="{6E36A545-8920-4503-B705-19FD67D18793}" type="presParOf" srcId="{2B33C755-81CB-496D-8AFD-FDC5FA045B26}" destId="{53D896EB-1E2A-4A34-BA73-498D90B048AB}" srcOrd="1" destOrd="0" presId="urn:microsoft.com/office/officeart/2018/2/layout/IconCircleList"/>
    <dgm:cxn modelId="{8167F5C9-01B0-48A4-B8D5-EA9EBEEB8D44}" type="presParOf" srcId="{2B33C755-81CB-496D-8AFD-FDC5FA045B26}" destId="{7696BD73-07CC-414E-AC8D-256AE1CCDFBA}" srcOrd="2" destOrd="0" presId="urn:microsoft.com/office/officeart/2018/2/layout/IconCircleList"/>
    <dgm:cxn modelId="{8B8B98B0-7FD7-43FF-BD4C-6A0B8112BFDD}" type="presParOf" srcId="{7696BD73-07CC-414E-AC8D-256AE1CCDFBA}" destId="{80741EA7-A856-4A29-B740-04BEF0E14CB8}" srcOrd="0" destOrd="0" presId="urn:microsoft.com/office/officeart/2018/2/layout/IconCircleList"/>
    <dgm:cxn modelId="{C07584EA-CCCD-44FC-9C39-B2B55C58709D}" type="presParOf" srcId="{7696BD73-07CC-414E-AC8D-256AE1CCDFBA}" destId="{C49C6E9A-8C19-4830-A34F-9CBDC5605305}" srcOrd="1" destOrd="0" presId="urn:microsoft.com/office/officeart/2018/2/layout/IconCircleList"/>
    <dgm:cxn modelId="{EDB6F016-9246-452C-8236-F8615C652FB8}" type="presParOf" srcId="{7696BD73-07CC-414E-AC8D-256AE1CCDFBA}" destId="{E1979B93-EE32-4F36-A660-DFF50D10F924}" srcOrd="2" destOrd="0" presId="urn:microsoft.com/office/officeart/2018/2/layout/IconCircleList"/>
    <dgm:cxn modelId="{9438F212-50C4-4678-BF18-3C66CCCEA1CE}" type="presParOf" srcId="{7696BD73-07CC-414E-AC8D-256AE1CCDFBA}" destId="{7532F82D-DA5C-42B5-B2D5-3B042925B3DB}" srcOrd="3" destOrd="0" presId="urn:microsoft.com/office/officeart/2018/2/layout/IconCircleList"/>
    <dgm:cxn modelId="{9864D5FC-AC00-4784-9C05-A9DF131685D8}" type="presParOf" srcId="{2B33C755-81CB-496D-8AFD-FDC5FA045B26}" destId="{5797F2B6-FF1C-408A-8DB2-DD8CB36EC66B}" srcOrd="3" destOrd="0" presId="urn:microsoft.com/office/officeart/2018/2/layout/IconCircleList"/>
    <dgm:cxn modelId="{F3A4F5C2-8482-41BD-A51F-BA797040B61C}" type="presParOf" srcId="{2B33C755-81CB-496D-8AFD-FDC5FA045B26}" destId="{F72528B5-7189-40F2-AF4E-A711B5516B49}" srcOrd="4" destOrd="0" presId="urn:microsoft.com/office/officeart/2018/2/layout/IconCircleList"/>
    <dgm:cxn modelId="{12D644DF-6D3A-4D49-8352-9A7350846A5C}" type="presParOf" srcId="{F72528B5-7189-40F2-AF4E-A711B5516B49}" destId="{6067CCCD-106C-457B-AE71-C79638EB00D6}" srcOrd="0" destOrd="0" presId="urn:microsoft.com/office/officeart/2018/2/layout/IconCircleList"/>
    <dgm:cxn modelId="{539E7547-B3CC-4B8F-9454-B4C367B8C9D9}" type="presParOf" srcId="{F72528B5-7189-40F2-AF4E-A711B5516B49}" destId="{A58E62A9-AD7B-458A-89A7-4624DD9E6805}" srcOrd="1" destOrd="0" presId="urn:microsoft.com/office/officeart/2018/2/layout/IconCircleList"/>
    <dgm:cxn modelId="{ACB6E4F1-8C2B-483E-A580-6D080B02C2AE}" type="presParOf" srcId="{F72528B5-7189-40F2-AF4E-A711B5516B49}" destId="{F22E5307-366C-4E2B-A88A-1259C7B08E48}" srcOrd="2" destOrd="0" presId="urn:microsoft.com/office/officeart/2018/2/layout/IconCircleList"/>
    <dgm:cxn modelId="{B4CABE09-6EAF-4DD4-BE31-972FCBBD94F9}" type="presParOf" srcId="{F72528B5-7189-40F2-AF4E-A711B5516B49}" destId="{59461572-B887-440E-976C-408FEBAC025D}" srcOrd="3" destOrd="0" presId="urn:microsoft.com/office/officeart/2018/2/layout/IconCircleList"/>
    <dgm:cxn modelId="{A7969D34-54EB-4F91-987A-DDDE0C7B4192}" type="presParOf" srcId="{2B33C755-81CB-496D-8AFD-FDC5FA045B26}" destId="{E200BA88-798D-4095-9260-9DD38AE01C59}" srcOrd="5" destOrd="0" presId="urn:microsoft.com/office/officeart/2018/2/layout/IconCircleList"/>
    <dgm:cxn modelId="{33D40B72-D70D-4930-8B88-AFE8B0F1CAB5}" type="presParOf" srcId="{2B33C755-81CB-496D-8AFD-FDC5FA045B26}" destId="{D25A52AE-2D4E-4368-912A-C5C9520C1289}" srcOrd="6" destOrd="0" presId="urn:microsoft.com/office/officeart/2018/2/layout/IconCircleList"/>
    <dgm:cxn modelId="{314E9594-28E5-4076-81B4-077F02830A49}" type="presParOf" srcId="{D25A52AE-2D4E-4368-912A-C5C9520C1289}" destId="{0E899D27-D927-4CE4-B6CC-DAFD99C17D73}" srcOrd="0" destOrd="0" presId="urn:microsoft.com/office/officeart/2018/2/layout/IconCircleList"/>
    <dgm:cxn modelId="{80B56ED5-E9FB-4E25-AA35-8D2DCA8F0F1D}" type="presParOf" srcId="{D25A52AE-2D4E-4368-912A-C5C9520C1289}" destId="{F9D8EDF2-6B67-4F29-B60A-F484DF211D83}" srcOrd="1" destOrd="0" presId="urn:microsoft.com/office/officeart/2018/2/layout/IconCircleList"/>
    <dgm:cxn modelId="{07643C03-6525-494C-8632-38950A72B605}" type="presParOf" srcId="{D25A52AE-2D4E-4368-912A-C5C9520C1289}" destId="{0049B422-5A1A-4851-B047-DCA18BA77EDB}" srcOrd="2" destOrd="0" presId="urn:microsoft.com/office/officeart/2018/2/layout/IconCircleList"/>
    <dgm:cxn modelId="{0C8E1729-26F1-41CE-B21E-8CC4F5C05BED}" type="presParOf" srcId="{D25A52AE-2D4E-4368-912A-C5C9520C1289}" destId="{E7E284A7-CB4E-4339-99BF-697D0CFD042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F0505D-E90B-4F23-88D5-45BADB673C9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BA1A725-C703-49AC-8D2C-5C5BB640E971}">
      <dgm:prSet/>
      <dgm:spPr/>
      <dgm:t>
        <a:bodyPr/>
        <a:lstStyle/>
        <a:p>
          <a:r>
            <a:rPr lang="en-GB"/>
            <a:t>1% </a:t>
          </a:r>
          <a:r>
            <a:rPr lang="en-GB" b="1"/>
            <a:t>virkon</a:t>
          </a:r>
          <a:r>
            <a:rPr lang="en-GB"/>
            <a:t> used for spills &amp; aspiration bottles due to its broad spectrum properties.</a:t>
          </a:r>
          <a:endParaRPr lang="en-US"/>
        </a:p>
      </dgm:t>
    </dgm:pt>
    <dgm:pt modelId="{FFE042DA-73BF-41A1-B9C6-D5044E09E0F0}" type="parTrans" cxnId="{68DEF1F6-6302-41F3-9A76-859263B95C9C}">
      <dgm:prSet/>
      <dgm:spPr/>
      <dgm:t>
        <a:bodyPr/>
        <a:lstStyle/>
        <a:p>
          <a:endParaRPr lang="en-US"/>
        </a:p>
      </dgm:t>
    </dgm:pt>
    <dgm:pt modelId="{6028D441-FE87-44ED-8D2A-B75B7AC12C15}" type="sibTrans" cxnId="{68DEF1F6-6302-41F3-9A76-859263B95C9C}">
      <dgm:prSet/>
      <dgm:spPr/>
      <dgm:t>
        <a:bodyPr/>
        <a:lstStyle/>
        <a:p>
          <a:endParaRPr lang="en-US"/>
        </a:p>
      </dgm:t>
    </dgm:pt>
    <dgm:pt modelId="{9DA36617-B590-4DC1-9B0A-55362E630245}">
      <dgm:prSet/>
      <dgm:spPr/>
      <dgm:t>
        <a:bodyPr/>
        <a:lstStyle/>
        <a:p>
          <a:r>
            <a:rPr lang="en-GB"/>
            <a:t>NOTE: Virkon is not suitable for all pieces of equipment, if used on any metal surface must be removed after a </a:t>
          </a:r>
          <a:r>
            <a:rPr lang="en-GB" i="1" u="sng"/>
            <a:t>maximum 10 minutes </a:t>
          </a:r>
          <a:r>
            <a:rPr lang="en-GB"/>
            <a:t>surface contact to avoid damage to the equipment. </a:t>
          </a:r>
          <a:endParaRPr lang="en-US"/>
        </a:p>
      </dgm:t>
    </dgm:pt>
    <dgm:pt modelId="{2A31C896-9435-4843-A6AD-FDD455DB5DD0}" type="parTrans" cxnId="{C6BFEE63-E718-42ED-A912-4D8DDEA54F64}">
      <dgm:prSet/>
      <dgm:spPr/>
      <dgm:t>
        <a:bodyPr/>
        <a:lstStyle/>
        <a:p>
          <a:endParaRPr lang="en-US"/>
        </a:p>
      </dgm:t>
    </dgm:pt>
    <dgm:pt modelId="{77C5C712-188D-40F6-BDFB-8028AF89D6A1}" type="sibTrans" cxnId="{C6BFEE63-E718-42ED-A912-4D8DDEA54F64}">
      <dgm:prSet/>
      <dgm:spPr/>
      <dgm:t>
        <a:bodyPr/>
        <a:lstStyle/>
        <a:p>
          <a:endParaRPr lang="en-US"/>
        </a:p>
      </dgm:t>
    </dgm:pt>
    <dgm:pt modelId="{42EFCBF1-7AA5-4F6E-8085-6EC32233D5E9}">
      <dgm:prSet/>
      <dgm:spPr/>
      <dgm:t>
        <a:bodyPr/>
        <a:lstStyle/>
        <a:p>
          <a:endParaRPr lang="en-US" dirty="0"/>
        </a:p>
      </dgm:t>
    </dgm:pt>
    <dgm:pt modelId="{797C3690-B928-46A4-B368-60DBF437A6E0}" type="parTrans" cxnId="{905CC709-114B-454B-86A6-0DD7A3CF9F16}">
      <dgm:prSet/>
      <dgm:spPr/>
      <dgm:t>
        <a:bodyPr/>
        <a:lstStyle/>
        <a:p>
          <a:endParaRPr lang="en-US"/>
        </a:p>
      </dgm:t>
    </dgm:pt>
    <dgm:pt modelId="{6C1ED4F3-8C7E-4E70-9C04-7AF765F8A4CE}" type="sibTrans" cxnId="{905CC709-114B-454B-86A6-0DD7A3CF9F16}">
      <dgm:prSet/>
      <dgm:spPr/>
      <dgm:t>
        <a:bodyPr/>
        <a:lstStyle/>
        <a:p>
          <a:endParaRPr lang="en-US"/>
        </a:p>
      </dgm:t>
    </dgm:pt>
    <dgm:pt modelId="{B3A6515C-BC44-4708-88BF-1DFBF16FD664}">
      <dgm:prSet/>
      <dgm:spPr/>
      <dgm:t>
        <a:bodyPr/>
        <a:lstStyle/>
        <a:p>
          <a:r>
            <a:rPr lang="en-GB" b="1" dirty="0"/>
            <a:t>1:50 </a:t>
          </a:r>
          <a:r>
            <a:rPr lang="en-GB" b="1" dirty="0" err="1"/>
            <a:t>ChemGene</a:t>
          </a:r>
          <a:r>
            <a:rPr lang="en-GB" b="1" dirty="0"/>
            <a:t> </a:t>
          </a:r>
          <a:r>
            <a:rPr lang="en-GB" dirty="0"/>
            <a:t>– spray onto paper towels</a:t>
          </a:r>
          <a:endParaRPr lang="en-US" dirty="0"/>
        </a:p>
      </dgm:t>
    </dgm:pt>
    <dgm:pt modelId="{34DD1106-70C6-4076-975F-556868406EA2}" type="parTrans" cxnId="{072BFE71-D827-47BC-A7CA-3FB1D854112F}">
      <dgm:prSet/>
      <dgm:spPr/>
      <dgm:t>
        <a:bodyPr/>
        <a:lstStyle/>
        <a:p>
          <a:endParaRPr lang="en-US"/>
        </a:p>
      </dgm:t>
    </dgm:pt>
    <dgm:pt modelId="{BA5BB2EC-068A-4EDC-9DE5-FF104627FD19}" type="sibTrans" cxnId="{072BFE71-D827-47BC-A7CA-3FB1D854112F}">
      <dgm:prSet/>
      <dgm:spPr/>
      <dgm:t>
        <a:bodyPr/>
        <a:lstStyle/>
        <a:p>
          <a:endParaRPr lang="en-US"/>
        </a:p>
      </dgm:t>
    </dgm:pt>
    <dgm:pt modelId="{6FBD4991-21E7-4FDF-BC8E-9F1700B5EFBA}">
      <dgm:prSet/>
      <dgm:spPr/>
      <dgm:t>
        <a:bodyPr/>
        <a:lstStyle/>
        <a:p>
          <a:r>
            <a:rPr lang="en-GB" b="1"/>
            <a:t>1:20 ChemGene </a:t>
          </a:r>
          <a:r>
            <a:rPr lang="en-GB"/>
            <a:t>– Weekly/monthly decontamination of equipment.</a:t>
          </a:r>
          <a:endParaRPr lang="en-US"/>
        </a:p>
      </dgm:t>
    </dgm:pt>
    <dgm:pt modelId="{4F323D2F-5837-4B7D-ADF6-63A78A43294E}" type="parTrans" cxnId="{08ACD8A6-8A53-4643-A431-20E5DE1D04CF}">
      <dgm:prSet/>
      <dgm:spPr/>
      <dgm:t>
        <a:bodyPr/>
        <a:lstStyle/>
        <a:p>
          <a:endParaRPr lang="en-US"/>
        </a:p>
      </dgm:t>
    </dgm:pt>
    <dgm:pt modelId="{9764B5C9-5A1C-4C62-88EC-B564DB652DAB}" type="sibTrans" cxnId="{08ACD8A6-8A53-4643-A431-20E5DE1D04CF}">
      <dgm:prSet/>
      <dgm:spPr/>
      <dgm:t>
        <a:bodyPr/>
        <a:lstStyle/>
        <a:p>
          <a:endParaRPr lang="en-US"/>
        </a:p>
      </dgm:t>
    </dgm:pt>
    <dgm:pt modelId="{DD853E64-E1AD-4CF8-ABE1-F3647542D830}">
      <dgm:prSet/>
      <dgm:spPr/>
      <dgm:t>
        <a:bodyPr/>
        <a:lstStyle/>
        <a:p>
          <a:r>
            <a:rPr lang="en-GB"/>
            <a:t>Ensure Chemgene is left to dry</a:t>
          </a:r>
          <a:endParaRPr lang="en-US"/>
        </a:p>
      </dgm:t>
    </dgm:pt>
    <dgm:pt modelId="{C2CD89EE-4178-43D7-8F7E-506524ACC669}" type="parTrans" cxnId="{8DB438BE-7560-4867-A2FA-27B5CA37DE40}">
      <dgm:prSet/>
      <dgm:spPr/>
      <dgm:t>
        <a:bodyPr/>
        <a:lstStyle/>
        <a:p>
          <a:endParaRPr lang="en-US"/>
        </a:p>
      </dgm:t>
    </dgm:pt>
    <dgm:pt modelId="{0EF5EFCE-463E-438A-8918-57C772124EBD}" type="sibTrans" cxnId="{8DB438BE-7560-4867-A2FA-27B5CA37DE40}">
      <dgm:prSet/>
      <dgm:spPr/>
      <dgm:t>
        <a:bodyPr/>
        <a:lstStyle/>
        <a:p>
          <a:endParaRPr lang="en-US"/>
        </a:p>
      </dgm:t>
    </dgm:pt>
    <dgm:pt modelId="{CE626559-F3CD-4C5A-93D5-07A68BD56C4A}">
      <dgm:prSet/>
      <dgm:spPr/>
      <dgm:t>
        <a:bodyPr/>
        <a:lstStyle/>
        <a:p>
          <a:r>
            <a:rPr lang="en-GB" b="1"/>
            <a:t>70% IMS </a:t>
          </a:r>
          <a:r>
            <a:rPr lang="en-GB"/>
            <a:t>– Secondary ‘rinsing’ stage following Chemgene</a:t>
          </a:r>
          <a:endParaRPr lang="en-US"/>
        </a:p>
      </dgm:t>
    </dgm:pt>
    <dgm:pt modelId="{16F0DF76-7564-4979-B9FA-C2F6FF9DC6CC}" type="parTrans" cxnId="{D43BCFC6-A0A1-454F-B5D4-FA07CF6CF70D}">
      <dgm:prSet/>
      <dgm:spPr/>
      <dgm:t>
        <a:bodyPr/>
        <a:lstStyle/>
        <a:p>
          <a:endParaRPr lang="en-US"/>
        </a:p>
      </dgm:t>
    </dgm:pt>
    <dgm:pt modelId="{BD4F5B9C-A4F2-4D6C-BDBB-1B5CE14F1E84}" type="sibTrans" cxnId="{D43BCFC6-A0A1-454F-B5D4-FA07CF6CF70D}">
      <dgm:prSet/>
      <dgm:spPr/>
      <dgm:t>
        <a:bodyPr/>
        <a:lstStyle/>
        <a:p>
          <a:endParaRPr lang="en-US"/>
        </a:p>
      </dgm:t>
    </dgm:pt>
    <dgm:pt modelId="{A0215B41-CE6E-49BC-A8BE-370B54964217}">
      <dgm:prSet/>
      <dgm:spPr/>
      <dgm:t>
        <a:bodyPr/>
        <a:lstStyle/>
        <a:p>
          <a:r>
            <a:rPr lang="en-GB" b="1"/>
            <a:t>Ultraviolet cleaner </a:t>
          </a:r>
          <a:r>
            <a:rPr lang="en-GB"/>
            <a:t>is used for cleaning the floor only.</a:t>
          </a:r>
          <a:endParaRPr lang="en-US"/>
        </a:p>
      </dgm:t>
    </dgm:pt>
    <dgm:pt modelId="{B2F6BBA5-258F-4128-B44D-D9C2A478FAA7}" type="parTrans" cxnId="{6F7947D7-399A-4315-AD46-1D8779E79B74}">
      <dgm:prSet/>
      <dgm:spPr/>
      <dgm:t>
        <a:bodyPr/>
        <a:lstStyle/>
        <a:p>
          <a:endParaRPr lang="en-US"/>
        </a:p>
      </dgm:t>
    </dgm:pt>
    <dgm:pt modelId="{D866989C-E4D8-4DF8-83EC-A992D1D5692E}" type="sibTrans" cxnId="{6F7947D7-399A-4315-AD46-1D8779E79B74}">
      <dgm:prSet/>
      <dgm:spPr/>
      <dgm:t>
        <a:bodyPr/>
        <a:lstStyle/>
        <a:p>
          <a:endParaRPr lang="en-US"/>
        </a:p>
      </dgm:t>
    </dgm:pt>
    <dgm:pt modelId="{3D223AAD-E2C6-4A64-9BD7-6A59E435BE1E}">
      <dgm:prSet/>
      <dgm:spPr/>
      <dgm:t>
        <a:bodyPr/>
        <a:lstStyle/>
        <a:p>
          <a:r>
            <a:rPr lang="en-GB"/>
            <a:t>SOP160 &amp; Posters throughout the lab detail disinfectant to be used.</a:t>
          </a:r>
          <a:endParaRPr lang="en-US"/>
        </a:p>
      </dgm:t>
    </dgm:pt>
    <dgm:pt modelId="{A83C91FE-C5BD-4210-A292-4443CE0A4077}" type="parTrans" cxnId="{00C43AE0-1007-48C0-B55B-80AEC5273AAC}">
      <dgm:prSet/>
      <dgm:spPr/>
      <dgm:t>
        <a:bodyPr/>
        <a:lstStyle/>
        <a:p>
          <a:endParaRPr lang="en-US"/>
        </a:p>
      </dgm:t>
    </dgm:pt>
    <dgm:pt modelId="{CABAA948-F6C6-496B-BEC0-422038CA418A}" type="sibTrans" cxnId="{00C43AE0-1007-48C0-B55B-80AEC5273AAC}">
      <dgm:prSet/>
      <dgm:spPr/>
      <dgm:t>
        <a:bodyPr/>
        <a:lstStyle/>
        <a:p>
          <a:endParaRPr lang="en-US"/>
        </a:p>
      </dgm:t>
    </dgm:pt>
    <dgm:pt modelId="{485DCC97-954F-4F6B-BD8E-933AEB1AE61E}" type="pres">
      <dgm:prSet presAssocID="{2BF0505D-E90B-4F23-88D5-45BADB673C9E}" presName="vert0" presStyleCnt="0">
        <dgm:presLayoutVars>
          <dgm:dir/>
          <dgm:animOne val="branch"/>
          <dgm:animLvl val="lvl"/>
        </dgm:presLayoutVars>
      </dgm:prSet>
      <dgm:spPr/>
    </dgm:pt>
    <dgm:pt modelId="{E780D1FB-AB55-47C4-A292-71755322CDDB}" type="pres">
      <dgm:prSet presAssocID="{2BA1A725-C703-49AC-8D2C-5C5BB640E971}" presName="thickLine" presStyleLbl="alignNode1" presStyleIdx="0" presStyleCnt="9"/>
      <dgm:spPr/>
    </dgm:pt>
    <dgm:pt modelId="{E74966C9-8833-496F-8635-E1D42716E725}" type="pres">
      <dgm:prSet presAssocID="{2BA1A725-C703-49AC-8D2C-5C5BB640E971}" presName="horz1" presStyleCnt="0"/>
      <dgm:spPr/>
    </dgm:pt>
    <dgm:pt modelId="{2026AE8E-0803-4E67-8A50-EE628F867430}" type="pres">
      <dgm:prSet presAssocID="{2BA1A725-C703-49AC-8D2C-5C5BB640E971}" presName="tx1" presStyleLbl="revTx" presStyleIdx="0" presStyleCnt="9"/>
      <dgm:spPr/>
    </dgm:pt>
    <dgm:pt modelId="{8F0E1947-2A01-4AA0-B431-171ABE19962D}" type="pres">
      <dgm:prSet presAssocID="{2BA1A725-C703-49AC-8D2C-5C5BB640E971}" presName="vert1" presStyleCnt="0"/>
      <dgm:spPr/>
    </dgm:pt>
    <dgm:pt modelId="{3686BBB1-F6D0-41FA-BB11-EEBAD3206A7C}" type="pres">
      <dgm:prSet presAssocID="{9DA36617-B590-4DC1-9B0A-55362E630245}" presName="thickLine" presStyleLbl="alignNode1" presStyleIdx="1" presStyleCnt="9"/>
      <dgm:spPr/>
    </dgm:pt>
    <dgm:pt modelId="{626D474A-06DB-4F0A-B1EC-FAE6252F1B61}" type="pres">
      <dgm:prSet presAssocID="{9DA36617-B590-4DC1-9B0A-55362E630245}" presName="horz1" presStyleCnt="0"/>
      <dgm:spPr/>
    </dgm:pt>
    <dgm:pt modelId="{1DE5A076-FFDD-4F0F-B6F5-93B1EBE7F289}" type="pres">
      <dgm:prSet presAssocID="{9DA36617-B590-4DC1-9B0A-55362E630245}" presName="tx1" presStyleLbl="revTx" presStyleIdx="1" presStyleCnt="9"/>
      <dgm:spPr/>
    </dgm:pt>
    <dgm:pt modelId="{55EE7E2A-9C72-488F-BFDB-B5BD46FC4342}" type="pres">
      <dgm:prSet presAssocID="{9DA36617-B590-4DC1-9B0A-55362E630245}" presName="vert1" presStyleCnt="0"/>
      <dgm:spPr/>
    </dgm:pt>
    <dgm:pt modelId="{67EC48BD-2058-4F02-A191-A85F0A64A6BF}" type="pres">
      <dgm:prSet presAssocID="{42EFCBF1-7AA5-4F6E-8085-6EC32233D5E9}" presName="thickLine" presStyleLbl="alignNode1" presStyleIdx="2" presStyleCnt="9"/>
      <dgm:spPr/>
    </dgm:pt>
    <dgm:pt modelId="{59C0E32A-79B0-415B-8401-AB937CCF859B}" type="pres">
      <dgm:prSet presAssocID="{42EFCBF1-7AA5-4F6E-8085-6EC32233D5E9}" presName="horz1" presStyleCnt="0"/>
      <dgm:spPr/>
    </dgm:pt>
    <dgm:pt modelId="{30DFC813-DFCC-4B3A-B883-88EA49CF9812}" type="pres">
      <dgm:prSet presAssocID="{42EFCBF1-7AA5-4F6E-8085-6EC32233D5E9}" presName="tx1" presStyleLbl="revTx" presStyleIdx="2" presStyleCnt="9"/>
      <dgm:spPr/>
    </dgm:pt>
    <dgm:pt modelId="{B77ACD0B-FE98-4B19-BDE7-D7AFE105D823}" type="pres">
      <dgm:prSet presAssocID="{42EFCBF1-7AA5-4F6E-8085-6EC32233D5E9}" presName="vert1" presStyleCnt="0"/>
      <dgm:spPr/>
    </dgm:pt>
    <dgm:pt modelId="{FC9557B1-C13C-4631-873E-969CB3A15BB1}" type="pres">
      <dgm:prSet presAssocID="{B3A6515C-BC44-4708-88BF-1DFBF16FD664}" presName="thickLine" presStyleLbl="alignNode1" presStyleIdx="3" presStyleCnt="9"/>
      <dgm:spPr/>
    </dgm:pt>
    <dgm:pt modelId="{E6F42491-DD62-4DBC-904C-AA0DF73F7907}" type="pres">
      <dgm:prSet presAssocID="{B3A6515C-BC44-4708-88BF-1DFBF16FD664}" presName="horz1" presStyleCnt="0"/>
      <dgm:spPr/>
    </dgm:pt>
    <dgm:pt modelId="{735C7233-3BE2-492E-B580-B33DD9FA2EA1}" type="pres">
      <dgm:prSet presAssocID="{B3A6515C-BC44-4708-88BF-1DFBF16FD664}" presName="tx1" presStyleLbl="revTx" presStyleIdx="3" presStyleCnt="9"/>
      <dgm:spPr/>
    </dgm:pt>
    <dgm:pt modelId="{BCB9CF61-DD6C-4ECB-BF86-A4A9E2DF3192}" type="pres">
      <dgm:prSet presAssocID="{B3A6515C-BC44-4708-88BF-1DFBF16FD664}" presName="vert1" presStyleCnt="0"/>
      <dgm:spPr/>
    </dgm:pt>
    <dgm:pt modelId="{2B908B31-15AA-432D-A50C-5266E71F6B5E}" type="pres">
      <dgm:prSet presAssocID="{6FBD4991-21E7-4FDF-BC8E-9F1700B5EFBA}" presName="thickLine" presStyleLbl="alignNode1" presStyleIdx="4" presStyleCnt="9"/>
      <dgm:spPr/>
    </dgm:pt>
    <dgm:pt modelId="{9E00887F-6FD7-4C37-B8F8-8BBE512C058A}" type="pres">
      <dgm:prSet presAssocID="{6FBD4991-21E7-4FDF-BC8E-9F1700B5EFBA}" presName="horz1" presStyleCnt="0"/>
      <dgm:spPr/>
    </dgm:pt>
    <dgm:pt modelId="{4050EBE0-5D2D-408C-8C43-6A90FA43C5DB}" type="pres">
      <dgm:prSet presAssocID="{6FBD4991-21E7-4FDF-BC8E-9F1700B5EFBA}" presName="tx1" presStyleLbl="revTx" presStyleIdx="4" presStyleCnt="9"/>
      <dgm:spPr/>
    </dgm:pt>
    <dgm:pt modelId="{8D8340DA-8524-40FC-9610-DC46ACFA2D2D}" type="pres">
      <dgm:prSet presAssocID="{6FBD4991-21E7-4FDF-BC8E-9F1700B5EFBA}" presName="vert1" presStyleCnt="0"/>
      <dgm:spPr/>
    </dgm:pt>
    <dgm:pt modelId="{1B4E6890-A556-496F-8780-2DE2459AF5F0}" type="pres">
      <dgm:prSet presAssocID="{DD853E64-E1AD-4CF8-ABE1-F3647542D830}" presName="thickLine" presStyleLbl="alignNode1" presStyleIdx="5" presStyleCnt="9"/>
      <dgm:spPr/>
    </dgm:pt>
    <dgm:pt modelId="{E3C5DF5E-83E8-479F-AE31-889419DA25C4}" type="pres">
      <dgm:prSet presAssocID="{DD853E64-E1AD-4CF8-ABE1-F3647542D830}" presName="horz1" presStyleCnt="0"/>
      <dgm:spPr/>
    </dgm:pt>
    <dgm:pt modelId="{73768228-B998-4CD1-A936-76F66438452A}" type="pres">
      <dgm:prSet presAssocID="{DD853E64-E1AD-4CF8-ABE1-F3647542D830}" presName="tx1" presStyleLbl="revTx" presStyleIdx="5" presStyleCnt="9"/>
      <dgm:spPr/>
    </dgm:pt>
    <dgm:pt modelId="{0B9F3DE3-6371-4A27-93ED-5C726CFC4452}" type="pres">
      <dgm:prSet presAssocID="{DD853E64-E1AD-4CF8-ABE1-F3647542D830}" presName="vert1" presStyleCnt="0"/>
      <dgm:spPr/>
    </dgm:pt>
    <dgm:pt modelId="{E4F5B128-0F4E-48FC-86E4-D873FC57A86A}" type="pres">
      <dgm:prSet presAssocID="{CE626559-F3CD-4C5A-93D5-07A68BD56C4A}" presName="thickLine" presStyleLbl="alignNode1" presStyleIdx="6" presStyleCnt="9"/>
      <dgm:spPr/>
    </dgm:pt>
    <dgm:pt modelId="{F3A3EF96-6100-409D-8A6C-C0B4A0AB9E05}" type="pres">
      <dgm:prSet presAssocID="{CE626559-F3CD-4C5A-93D5-07A68BD56C4A}" presName="horz1" presStyleCnt="0"/>
      <dgm:spPr/>
    </dgm:pt>
    <dgm:pt modelId="{D304663E-5C54-4FB1-A542-D2CE3A173091}" type="pres">
      <dgm:prSet presAssocID="{CE626559-F3CD-4C5A-93D5-07A68BD56C4A}" presName="tx1" presStyleLbl="revTx" presStyleIdx="6" presStyleCnt="9"/>
      <dgm:spPr/>
    </dgm:pt>
    <dgm:pt modelId="{13AF16C7-AE79-4B28-ADA6-A06960D4F3FF}" type="pres">
      <dgm:prSet presAssocID="{CE626559-F3CD-4C5A-93D5-07A68BD56C4A}" presName="vert1" presStyleCnt="0"/>
      <dgm:spPr/>
    </dgm:pt>
    <dgm:pt modelId="{AD530ECC-57A1-40D8-8B6C-0F405CC7F9C7}" type="pres">
      <dgm:prSet presAssocID="{A0215B41-CE6E-49BC-A8BE-370B54964217}" presName="thickLine" presStyleLbl="alignNode1" presStyleIdx="7" presStyleCnt="9"/>
      <dgm:spPr/>
    </dgm:pt>
    <dgm:pt modelId="{9E1C3A99-3592-4F35-8DAB-74380663608A}" type="pres">
      <dgm:prSet presAssocID="{A0215B41-CE6E-49BC-A8BE-370B54964217}" presName="horz1" presStyleCnt="0"/>
      <dgm:spPr/>
    </dgm:pt>
    <dgm:pt modelId="{895F9677-3A1A-4C28-8DCA-6FD058069570}" type="pres">
      <dgm:prSet presAssocID="{A0215B41-CE6E-49BC-A8BE-370B54964217}" presName="tx1" presStyleLbl="revTx" presStyleIdx="7" presStyleCnt="9"/>
      <dgm:spPr/>
    </dgm:pt>
    <dgm:pt modelId="{956C665C-F727-46F0-BD48-136C979EA383}" type="pres">
      <dgm:prSet presAssocID="{A0215B41-CE6E-49BC-A8BE-370B54964217}" presName="vert1" presStyleCnt="0"/>
      <dgm:spPr/>
    </dgm:pt>
    <dgm:pt modelId="{ABB88E1B-DEB0-411D-BB16-49FEBA087BA7}" type="pres">
      <dgm:prSet presAssocID="{3D223AAD-E2C6-4A64-9BD7-6A59E435BE1E}" presName="thickLine" presStyleLbl="alignNode1" presStyleIdx="8" presStyleCnt="9"/>
      <dgm:spPr/>
    </dgm:pt>
    <dgm:pt modelId="{9E40F8A7-AEB4-40E8-8319-2BCB5AF0F269}" type="pres">
      <dgm:prSet presAssocID="{3D223AAD-E2C6-4A64-9BD7-6A59E435BE1E}" presName="horz1" presStyleCnt="0"/>
      <dgm:spPr/>
    </dgm:pt>
    <dgm:pt modelId="{6D308899-5063-4EDB-BB12-03B3FF3A53BB}" type="pres">
      <dgm:prSet presAssocID="{3D223AAD-E2C6-4A64-9BD7-6A59E435BE1E}" presName="tx1" presStyleLbl="revTx" presStyleIdx="8" presStyleCnt="9"/>
      <dgm:spPr/>
    </dgm:pt>
    <dgm:pt modelId="{F60BD239-44F4-4914-90CC-E962FAEA14E5}" type="pres">
      <dgm:prSet presAssocID="{3D223AAD-E2C6-4A64-9BD7-6A59E435BE1E}" presName="vert1" presStyleCnt="0"/>
      <dgm:spPr/>
    </dgm:pt>
  </dgm:ptLst>
  <dgm:cxnLst>
    <dgm:cxn modelId="{CB9A4700-0F79-4654-82B3-583189BC7949}" type="presOf" srcId="{CE626559-F3CD-4C5A-93D5-07A68BD56C4A}" destId="{D304663E-5C54-4FB1-A542-D2CE3A173091}" srcOrd="0" destOrd="0" presId="urn:microsoft.com/office/officeart/2008/layout/LinedList"/>
    <dgm:cxn modelId="{905CC709-114B-454B-86A6-0DD7A3CF9F16}" srcId="{2BF0505D-E90B-4F23-88D5-45BADB673C9E}" destId="{42EFCBF1-7AA5-4F6E-8085-6EC32233D5E9}" srcOrd="2" destOrd="0" parTransId="{797C3690-B928-46A4-B368-60DBF437A6E0}" sibTransId="{6C1ED4F3-8C7E-4E70-9C04-7AF765F8A4CE}"/>
    <dgm:cxn modelId="{E7C9442E-A391-46F5-9516-925D44CD7348}" type="presOf" srcId="{42EFCBF1-7AA5-4F6E-8085-6EC32233D5E9}" destId="{30DFC813-DFCC-4B3A-B883-88EA49CF9812}" srcOrd="0" destOrd="0" presId="urn:microsoft.com/office/officeart/2008/layout/LinedList"/>
    <dgm:cxn modelId="{84C49C2E-0B94-4537-BEFB-4970226ED6FA}" type="presOf" srcId="{DD853E64-E1AD-4CF8-ABE1-F3647542D830}" destId="{73768228-B998-4CD1-A936-76F66438452A}" srcOrd="0" destOrd="0" presId="urn:microsoft.com/office/officeart/2008/layout/LinedList"/>
    <dgm:cxn modelId="{E8E46C30-9AD2-4F7E-9B1C-4C2D9E639921}" type="presOf" srcId="{3D223AAD-E2C6-4A64-9BD7-6A59E435BE1E}" destId="{6D308899-5063-4EDB-BB12-03B3FF3A53BB}" srcOrd="0" destOrd="0" presId="urn:microsoft.com/office/officeart/2008/layout/LinedList"/>
    <dgm:cxn modelId="{C6BFEE63-E718-42ED-A912-4D8DDEA54F64}" srcId="{2BF0505D-E90B-4F23-88D5-45BADB673C9E}" destId="{9DA36617-B590-4DC1-9B0A-55362E630245}" srcOrd="1" destOrd="0" parTransId="{2A31C896-9435-4843-A6AD-FDD455DB5DD0}" sibTransId="{77C5C712-188D-40F6-BDFB-8028AF89D6A1}"/>
    <dgm:cxn modelId="{072BFE71-D827-47BC-A7CA-3FB1D854112F}" srcId="{2BF0505D-E90B-4F23-88D5-45BADB673C9E}" destId="{B3A6515C-BC44-4708-88BF-1DFBF16FD664}" srcOrd="3" destOrd="0" parTransId="{34DD1106-70C6-4076-975F-556868406EA2}" sibTransId="{BA5BB2EC-068A-4EDC-9DE5-FF104627FD19}"/>
    <dgm:cxn modelId="{37D2D179-A88C-45D3-83BD-26DD43ABB561}" type="presOf" srcId="{B3A6515C-BC44-4708-88BF-1DFBF16FD664}" destId="{735C7233-3BE2-492E-B580-B33DD9FA2EA1}" srcOrd="0" destOrd="0" presId="urn:microsoft.com/office/officeart/2008/layout/LinedList"/>
    <dgm:cxn modelId="{0311D77C-3A2F-42EA-9B5B-DD67A572F4D4}" type="presOf" srcId="{A0215B41-CE6E-49BC-A8BE-370B54964217}" destId="{895F9677-3A1A-4C28-8DCA-6FD058069570}" srcOrd="0" destOrd="0" presId="urn:microsoft.com/office/officeart/2008/layout/LinedList"/>
    <dgm:cxn modelId="{E5F6EB8F-443A-4F28-9F71-947A5347EA47}" type="presOf" srcId="{6FBD4991-21E7-4FDF-BC8E-9F1700B5EFBA}" destId="{4050EBE0-5D2D-408C-8C43-6A90FA43C5DB}" srcOrd="0" destOrd="0" presId="urn:microsoft.com/office/officeart/2008/layout/LinedList"/>
    <dgm:cxn modelId="{7463E9A3-ED52-4050-BBDA-B50978948B88}" type="presOf" srcId="{2BA1A725-C703-49AC-8D2C-5C5BB640E971}" destId="{2026AE8E-0803-4E67-8A50-EE628F867430}" srcOrd="0" destOrd="0" presId="urn:microsoft.com/office/officeart/2008/layout/LinedList"/>
    <dgm:cxn modelId="{08ACD8A6-8A53-4643-A431-20E5DE1D04CF}" srcId="{2BF0505D-E90B-4F23-88D5-45BADB673C9E}" destId="{6FBD4991-21E7-4FDF-BC8E-9F1700B5EFBA}" srcOrd="4" destOrd="0" parTransId="{4F323D2F-5837-4B7D-ADF6-63A78A43294E}" sibTransId="{9764B5C9-5A1C-4C62-88EC-B564DB652DAB}"/>
    <dgm:cxn modelId="{A4EFEEA7-F590-4EB0-B31C-D05421543DFF}" type="presOf" srcId="{2BF0505D-E90B-4F23-88D5-45BADB673C9E}" destId="{485DCC97-954F-4F6B-BD8E-933AEB1AE61E}" srcOrd="0" destOrd="0" presId="urn:microsoft.com/office/officeart/2008/layout/LinedList"/>
    <dgm:cxn modelId="{683112B8-7BCA-4656-9015-A55A40C7661B}" type="presOf" srcId="{9DA36617-B590-4DC1-9B0A-55362E630245}" destId="{1DE5A076-FFDD-4F0F-B6F5-93B1EBE7F289}" srcOrd="0" destOrd="0" presId="urn:microsoft.com/office/officeart/2008/layout/LinedList"/>
    <dgm:cxn modelId="{8DB438BE-7560-4867-A2FA-27B5CA37DE40}" srcId="{2BF0505D-E90B-4F23-88D5-45BADB673C9E}" destId="{DD853E64-E1AD-4CF8-ABE1-F3647542D830}" srcOrd="5" destOrd="0" parTransId="{C2CD89EE-4178-43D7-8F7E-506524ACC669}" sibTransId="{0EF5EFCE-463E-438A-8918-57C772124EBD}"/>
    <dgm:cxn modelId="{D43BCFC6-A0A1-454F-B5D4-FA07CF6CF70D}" srcId="{2BF0505D-E90B-4F23-88D5-45BADB673C9E}" destId="{CE626559-F3CD-4C5A-93D5-07A68BD56C4A}" srcOrd="6" destOrd="0" parTransId="{16F0DF76-7564-4979-B9FA-C2F6FF9DC6CC}" sibTransId="{BD4F5B9C-A4F2-4D6C-BDBB-1B5CE14F1E84}"/>
    <dgm:cxn modelId="{6F7947D7-399A-4315-AD46-1D8779E79B74}" srcId="{2BF0505D-E90B-4F23-88D5-45BADB673C9E}" destId="{A0215B41-CE6E-49BC-A8BE-370B54964217}" srcOrd="7" destOrd="0" parTransId="{B2F6BBA5-258F-4128-B44D-D9C2A478FAA7}" sibTransId="{D866989C-E4D8-4DF8-83EC-A992D1D5692E}"/>
    <dgm:cxn modelId="{00C43AE0-1007-48C0-B55B-80AEC5273AAC}" srcId="{2BF0505D-E90B-4F23-88D5-45BADB673C9E}" destId="{3D223AAD-E2C6-4A64-9BD7-6A59E435BE1E}" srcOrd="8" destOrd="0" parTransId="{A83C91FE-C5BD-4210-A292-4443CE0A4077}" sibTransId="{CABAA948-F6C6-496B-BEC0-422038CA418A}"/>
    <dgm:cxn modelId="{68DEF1F6-6302-41F3-9A76-859263B95C9C}" srcId="{2BF0505D-E90B-4F23-88D5-45BADB673C9E}" destId="{2BA1A725-C703-49AC-8D2C-5C5BB640E971}" srcOrd="0" destOrd="0" parTransId="{FFE042DA-73BF-41A1-B9C6-D5044E09E0F0}" sibTransId="{6028D441-FE87-44ED-8D2A-B75B7AC12C15}"/>
    <dgm:cxn modelId="{694545FB-3EC7-42B5-8600-B73B42884007}" type="presParOf" srcId="{485DCC97-954F-4F6B-BD8E-933AEB1AE61E}" destId="{E780D1FB-AB55-47C4-A292-71755322CDDB}" srcOrd="0" destOrd="0" presId="urn:microsoft.com/office/officeart/2008/layout/LinedList"/>
    <dgm:cxn modelId="{AEE151EE-08FE-4321-870D-3A28086E12FF}" type="presParOf" srcId="{485DCC97-954F-4F6B-BD8E-933AEB1AE61E}" destId="{E74966C9-8833-496F-8635-E1D42716E725}" srcOrd="1" destOrd="0" presId="urn:microsoft.com/office/officeart/2008/layout/LinedList"/>
    <dgm:cxn modelId="{0EDFA399-1350-48C8-A36A-EAE2272612D9}" type="presParOf" srcId="{E74966C9-8833-496F-8635-E1D42716E725}" destId="{2026AE8E-0803-4E67-8A50-EE628F867430}" srcOrd="0" destOrd="0" presId="urn:microsoft.com/office/officeart/2008/layout/LinedList"/>
    <dgm:cxn modelId="{6D11A46B-EE62-4EF8-B1D2-A78F24DACE3E}" type="presParOf" srcId="{E74966C9-8833-496F-8635-E1D42716E725}" destId="{8F0E1947-2A01-4AA0-B431-171ABE19962D}" srcOrd="1" destOrd="0" presId="urn:microsoft.com/office/officeart/2008/layout/LinedList"/>
    <dgm:cxn modelId="{B21FD597-0500-4D7C-9E74-9B3743D1C1A2}" type="presParOf" srcId="{485DCC97-954F-4F6B-BD8E-933AEB1AE61E}" destId="{3686BBB1-F6D0-41FA-BB11-EEBAD3206A7C}" srcOrd="2" destOrd="0" presId="urn:microsoft.com/office/officeart/2008/layout/LinedList"/>
    <dgm:cxn modelId="{670C3E35-0242-45AC-9F28-941091110082}" type="presParOf" srcId="{485DCC97-954F-4F6B-BD8E-933AEB1AE61E}" destId="{626D474A-06DB-4F0A-B1EC-FAE6252F1B61}" srcOrd="3" destOrd="0" presId="urn:microsoft.com/office/officeart/2008/layout/LinedList"/>
    <dgm:cxn modelId="{79BE88C1-5413-4DCD-8D2E-A5E144EF8AF8}" type="presParOf" srcId="{626D474A-06DB-4F0A-B1EC-FAE6252F1B61}" destId="{1DE5A076-FFDD-4F0F-B6F5-93B1EBE7F289}" srcOrd="0" destOrd="0" presId="urn:microsoft.com/office/officeart/2008/layout/LinedList"/>
    <dgm:cxn modelId="{F2621E0B-48DE-43CD-83FB-0F0E3C2F54A5}" type="presParOf" srcId="{626D474A-06DB-4F0A-B1EC-FAE6252F1B61}" destId="{55EE7E2A-9C72-488F-BFDB-B5BD46FC4342}" srcOrd="1" destOrd="0" presId="urn:microsoft.com/office/officeart/2008/layout/LinedList"/>
    <dgm:cxn modelId="{7445CC8E-774F-4CC9-9B31-6356472133E9}" type="presParOf" srcId="{485DCC97-954F-4F6B-BD8E-933AEB1AE61E}" destId="{67EC48BD-2058-4F02-A191-A85F0A64A6BF}" srcOrd="4" destOrd="0" presId="urn:microsoft.com/office/officeart/2008/layout/LinedList"/>
    <dgm:cxn modelId="{8DEC6467-298D-41CC-A96B-A1898770D7C9}" type="presParOf" srcId="{485DCC97-954F-4F6B-BD8E-933AEB1AE61E}" destId="{59C0E32A-79B0-415B-8401-AB937CCF859B}" srcOrd="5" destOrd="0" presId="urn:microsoft.com/office/officeart/2008/layout/LinedList"/>
    <dgm:cxn modelId="{09E54F45-9D90-4D95-B4D6-80D857F6EB9D}" type="presParOf" srcId="{59C0E32A-79B0-415B-8401-AB937CCF859B}" destId="{30DFC813-DFCC-4B3A-B883-88EA49CF9812}" srcOrd="0" destOrd="0" presId="urn:microsoft.com/office/officeart/2008/layout/LinedList"/>
    <dgm:cxn modelId="{CE34A52C-DD0E-48AD-ADB3-644812BFE08C}" type="presParOf" srcId="{59C0E32A-79B0-415B-8401-AB937CCF859B}" destId="{B77ACD0B-FE98-4B19-BDE7-D7AFE105D823}" srcOrd="1" destOrd="0" presId="urn:microsoft.com/office/officeart/2008/layout/LinedList"/>
    <dgm:cxn modelId="{A9605EE4-B7C6-4432-BA93-B7E5C8C9BE9C}" type="presParOf" srcId="{485DCC97-954F-4F6B-BD8E-933AEB1AE61E}" destId="{FC9557B1-C13C-4631-873E-969CB3A15BB1}" srcOrd="6" destOrd="0" presId="urn:microsoft.com/office/officeart/2008/layout/LinedList"/>
    <dgm:cxn modelId="{6B1C14EE-378B-4AAF-AD2C-E93C7E9006AD}" type="presParOf" srcId="{485DCC97-954F-4F6B-BD8E-933AEB1AE61E}" destId="{E6F42491-DD62-4DBC-904C-AA0DF73F7907}" srcOrd="7" destOrd="0" presId="urn:microsoft.com/office/officeart/2008/layout/LinedList"/>
    <dgm:cxn modelId="{9ECD6D61-AF18-4B37-BA80-016AB5D7D1AE}" type="presParOf" srcId="{E6F42491-DD62-4DBC-904C-AA0DF73F7907}" destId="{735C7233-3BE2-492E-B580-B33DD9FA2EA1}" srcOrd="0" destOrd="0" presId="urn:microsoft.com/office/officeart/2008/layout/LinedList"/>
    <dgm:cxn modelId="{6087EC9D-6B1F-4345-A348-989D92FE6725}" type="presParOf" srcId="{E6F42491-DD62-4DBC-904C-AA0DF73F7907}" destId="{BCB9CF61-DD6C-4ECB-BF86-A4A9E2DF3192}" srcOrd="1" destOrd="0" presId="urn:microsoft.com/office/officeart/2008/layout/LinedList"/>
    <dgm:cxn modelId="{95AC46C6-FCAD-4E9B-91E8-FDFDD6FF725C}" type="presParOf" srcId="{485DCC97-954F-4F6B-BD8E-933AEB1AE61E}" destId="{2B908B31-15AA-432D-A50C-5266E71F6B5E}" srcOrd="8" destOrd="0" presId="urn:microsoft.com/office/officeart/2008/layout/LinedList"/>
    <dgm:cxn modelId="{CE4FCD49-D550-4E04-A2A4-92581935F670}" type="presParOf" srcId="{485DCC97-954F-4F6B-BD8E-933AEB1AE61E}" destId="{9E00887F-6FD7-4C37-B8F8-8BBE512C058A}" srcOrd="9" destOrd="0" presId="urn:microsoft.com/office/officeart/2008/layout/LinedList"/>
    <dgm:cxn modelId="{42BF9172-C5C8-4F8B-B57B-5D7E2CEDE04A}" type="presParOf" srcId="{9E00887F-6FD7-4C37-B8F8-8BBE512C058A}" destId="{4050EBE0-5D2D-408C-8C43-6A90FA43C5DB}" srcOrd="0" destOrd="0" presId="urn:microsoft.com/office/officeart/2008/layout/LinedList"/>
    <dgm:cxn modelId="{443B9F8F-C8E4-4ABC-819A-144712ECE6B2}" type="presParOf" srcId="{9E00887F-6FD7-4C37-B8F8-8BBE512C058A}" destId="{8D8340DA-8524-40FC-9610-DC46ACFA2D2D}" srcOrd="1" destOrd="0" presId="urn:microsoft.com/office/officeart/2008/layout/LinedList"/>
    <dgm:cxn modelId="{84B510A7-6DF5-4740-9819-12B384D51A4B}" type="presParOf" srcId="{485DCC97-954F-4F6B-BD8E-933AEB1AE61E}" destId="{1B4E6890-A556-496F-8780-2DE2459AF5F0}" srcOrd="10" destOrd="0" presId="urn:microsoft.com/office/officeart/2008/layout/LinedList"/>
    <dgm:cxn modelId="{E9E29676-C0C3-4B5C-BCC4-35C97AA87DA0}" type="presParOf" srcId="{485DCC97-954F-4F6B-BD8E-933AEB1AE61E}" destId="{E3C5DF5E-83E8-479F-AE31-889419DA25C4}" srcOrd="11" destOrd="0" presId="urn:microsoft.com/office/officeart/2008/layout/LinedList"/>
    <dgm:cxn modelId="{D8F47D40-4BD9-49FC-A91E-6ED58821E26C}" type="presParOf" srcId="{E3C5DF5E-83E8-479F-AE31-889419DA25C4}" destId="{73768228-B998-4CD1-A936-76F66438452A}" srcOrd="0" destOrd="0" presId="urn:microsoft.com/office/officeart/2008/layout/LinedList"/>
    <dgm:cxn modelId="{A890CE84-A0EE-45A6-95F7-314791BB9E6C}" type="presParOf" srcId="{E3C5DF5E-83E8-479F-AE31-889419DA25C4}" destId="{0B9F3DE3-6371-4A27-93ED-5C726CFC4452}" srcOrd="1" destOrd="0" presId="urn:microsoft.com/office/officeart/2008/layout/LinedList"/>
    <dgm:cxn modelId="{36C7DBC0-6976-46FB-8376-2F3A563E36C9}" type="presParOf" srcId="{485DCC97-954F-4F6B-BD8E-933AEB1AE61E}" destId="{E4F5B128-0F4E-48FC-86E4-D873FC57A86A}" srcOrd="12" destOrd="0" presId="urn:microsoft.com/office/officeart/2008/layout/LinedList"/>
    <dgm:cxn modelId="{FE9E6115-D2D4-459B-A42F-EF0435E01EB7}" type="presParOf" srcId="{485DCC97-954F-4F6B-BD8E-933AEB1AE61E}" destId="{F3A3EF96-6100-409D-8A6C-C0B4A0AB9E05}" srcOrd="13" destOrd="0" presId="urn:microsoft.com/office/officeart/2008/layout/LinedList"/>
    <dgm:cxn modelId="{EC62D872-7A29-4FB7-A8C6-1A7FF0121422}" type="presParOf" srcId="{F3A3EF96-6100-409D-8A6C-C0B4A0AB9E05}" destId="{D304663E-5C54-4FB1-A542-D2CE3A173091}" srcOrd="0" destOrd="0" presId="urn:microsoft.com/office/officeart/2008/layout/LinedList"/>
    <dgm:cxn modelId="{59550FD1-2443-4492-8096-ED5000F6E0C6}" type="presParOf" srcId="{F3A3EF96-6100-409D-8A6C-C0B4A0AB9E05}" destId="{13AF16C7-AE79-4B28-ADA6-A06960D4F3FF}" srcOrd="1" destOrd="0" presId="urn:microsoft.com/office/officeart/2008/layout/LinedList"/>
    <dgm:cxn modelId="{9BF30D64-CBBD-4927-BF6F-BC5E4CF7582E}" type="presParOf" srcId="{485DCC97-954F-4F6B-BD8E-933AEB1AE61E}" destId="{AD530ECC-57A1-40D8-8B6C-0F405CC7F9C7}" srcOrd="14" destOrd="0" presId="urn:microsoft.com/office/officeart/2008/layout/LinedList"/>
    <dgm:cxn modelId="{FC980E61-B113-4333-8711-B51F9428D3A3}" type="presParOf" srcId="{485DCC97-954F-4F6B-BD8E-933AEB1AE61E}" destId="{9E1C3A99-3592-4F35-8DAB-74380663608A}" srcOrd="15" destOrd="0" presId="urn:microsoft.com/office/officeart/2008/layout/LinedList"/>
    <dgm:cxn modelId="{B830DF47-3057-42C7-B10B-28FE7465003C}" type="presParOf" srcId="{9E1C3A99-3592-4F35-8DAB-74380663608A}" destId="{895F9677-3A1A-4C28-8DCA-6FD058069570}" srcOrd="0" destOrd="0" presId="urn:microsoft.com/office/officeart/2008/layout/LinedList"/>
    <dgm:cxn modelId="{CDE513A2-522A-44A8-B65A-E686751BEF86}" type="presParOf" srcId="{9E1C3A99-3592-4F35-8DAB-74380663608A}" destId="{956C665C-F727-46F0-BD48-136C979EA383}" srcOrd="1" destOrd="0" presId="urn:microsoft.com/office/officeart/2008/layout/LinedList"/>
    <dgm:cxn modelId="{3E917F91-30E9-4B62-898E-B98EC33686C4}" type="presParOf" srcId="{485DCC97-954F-4F6B-BD8E-933AEB1AE61E}" destId="{ABB88E1B-DEB0-411D-BB16-49FEBA087BA7}" srcOrd="16" destOrd="0" presId="urn:microsoft.com/office/officeart/2008/layout/LinedList"/>
    <dgm:cxn modelId="{65A71091-1141-45AD-A001-84103838AB6B}" type="presParOf" srcId="{485DCC97-954F-4F6B-BD8E-933AEB1AE61E}" destId="{9E40F8A7-AEB4-40E8-8319-2BCB5AF0F269}" srcOrd="17" destOrd="0" presId="urn:microsoft.com/office/officeart/2008/layout/LinedList"/>
    <dgm:cxn modelId="{0F7DFCFE-9E42-4DC3-B77E-EDFB150D11E0}" type="presParOf" srcId="{9E40F8A7-AEB4-40E8-8319-2BCB5AF0F269}" destId="{6D308899-5063-4EDB-BB12-03B3FF3A53BB}" srcOrd="0" destOrd="0" presId="urn:microsoft.com/office/officeart/2008/layout/LinedList"/>
    <dgm:cxn modelId="{EC2A4B92-B553-45FE-BD86-130BEDF7C3DA}" type="presParOf" srcId="{9E40F8A7-AEB4-40E8-8319-2BCB5AF0F269}" destId="{F60BD239-44F4-4914-90CC-E962FAEA14E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323E7E-93F2-45B5-806B-19973C9547A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29A5B9A-AE82-43CC-A17F-8840590B02B8}">
      <dgm:prSet/>
      <dgm:spPr/>
      <dgm:t>
        <a:bodyPr/>
        <a:lstStyle/>
        <a:p>
          <a:r>
            <a:rPr lang="en-GB"/>
            <a:t>University procedure is to </a:t>
          </a:r>
          <a:r>
            <a:rPr lang="en-GB" b="1"/>
            <a:t>always</a:t>
          </a:r>
          <a:r>
            <a:rPr lang="en-GB"/>
            <a:t> </a:t>
          </a:r>
          <a:r>
            <a:rPr lang="en-GB" b="1"/>
            <a:t>render waste </a:t>
          </a:r>
          <a:r>
            <a:rPr lang="en-GB" b="1" u="sng"/>
            <a:t>safe</a:t>
          </a:r>
          <a:r>
            <a:rPr lang="en-GB"/>
            <a:t> </a:t>
          </a:r>
          <a:r>
            <a:rPr lang="en-GB" b="1"/>
            <a:t>before it leaves the lab.</a:t>
          </a:r>
          <a:endParaRPr lang="en-US"/>
        </a:p>
      </dgm:t>
    </dgm:pt>
    <dgm:pt modelId="{4391386F-8667-4468-8480-1F6FC7D38867}" type="parTrans" cxnId="{1FBDDA7F-4ED9-4AF7-8FCF-4AF93B4A84F6}">
      <dgm:prSet/>
      <dgm:spPr/>
      <dgm:t>
        <a:bodyPr/>
        <a:lstStyle/>
        <a:p>
          <a:endParaRPr lang="en-US"/>
        </a:p>
      </dgm:t>
    </dgm:pt>
    <dgm:pt modelId="{C6D7F122-87EC-4473-B1FC-8683526C2D3A}" type="sibTrans" cxnId="{1FBDDA7F-4ED9-4AF7-8FCF-4AF93B4A84F6}">
      <dgm:prSet/>
      <dgm:spPr/>
      <dgm:t>
        <a:bodyPr/>
        <a:lstStyle/>
        <a:p>
          <a:endParaRPr lang="en-US"/>
        </a:p>
      </dgm:t>
    </dgm:pt>
    <dgm:pt modelId="{6FF246CC-451E-4701-8DD6-74D103C4DAE0}">
      <dgm:prSet/>
      <dgm:spPr/>
      <dgm:t>
        <a:bodyPr/>
        <a:lstStyle/>
        <a:p>
          <a:r>
            <a:rPr lang="en-GB"/>
            <a:t>The  safe disposal of waste is an important aspect of safeguarding the H &amp; S of employees.</a:t>
          </a:r>
          <a:endParaRPr lang="en-US"/>
        </a:p>
      </dgm:t>
    </dgm:pt>
    <dgm:pt modelId="{E0518F6D-48EE-4CB3-8DA3-42D93BD1EC3E}" type="parTrans" cxnId="{DC6E526D-5CB9-4C3F-89B5-C630C59ADF69}">
      <dgm:prSet/>
      <dgm:spPr/>
      <dgm:t>
        <a:bodyPr/>
        <a:lstStyle/>
        <a:p>
          <a:endParaRPr lang="en-US"/>
        </a:p>
      </dgm:t>
    </dgm:pt>
    <dgm:pt modelId="{BFBC7AE0-CE3A-4E80-A02B-79B31B1B84CA}" type="sibTrans" cxnId="{DC6E526D-5CB9-4C3F-89B5-C630C59ADF69}">
      <dgm:prSet/>
      <dgm:spPr/>
      <dgm:t>
        <a:bodyPr/>
        <a:lstStyle/>
        <a:p>
          <a:endParaRPr lang="en-US"/>
        </a:p>
      </dgm:t>
    </dgm:pt>
    <dgm:pt modelId="{F480C206-9907-4776-A596-9EBE135D5192}">
      <dgm:prSet/>
      <dgm:spPr/>
      <dgm:t>
        <a:bodyPr/>
        <a:lstStyle/>
        <a:p>
          <a:r>
            <a:rPr lang="en-GB"/>
            <a:t>Each worker in the CBE has a duty of care imposed under the environmental Protection Act to ensure that waste is managed properly and disposed of safely.</a:t>
          </a:r>
          <a:endParaRPr lang="en-US"/>
        </a:p>
      </dgm:t>
    </dgm:pt>
    <dgm:pt modelId="{50BCE2BA-CD98-44FA-868E-EE19F0C10C1C}" type="parTrans" cxnId="{E95EA6D2-2630-4607-9FE0-9EFC0C386DBF}">
      <dgm:prSet/>
      <dgm:spPr/>
      <dgm:t>
        <a:bodyPr/>
        <a:lstStyle/>
        <a:p>
          <a:endParaRPr lang="en-US"/>
        </a:p>
      </dgm:t>
    </dgm:pt>
    <dgm:pt modelId="{A6756EED-14BE-4062-88CA-35281E079598}" type="sibTrans" cxnId="{E95EA6D2-2630-4607-9FE0-9EFC0C386DBF}">
      <dgm:prSet/>
      <dgm:spPr/>
      <dgm:t>
        <a:bodyPr/>
        <a:lstStyle/>
        <a:p>
          <a:endParaRPr lang="en-US"/>
        </a:p>
      </dgm:t>
    </dgm:pt>
    <dgm:pt modelId="{49AF6E27-E330-4FB2-9739-1BC21C70A778}">
      <dgm:prSet/>
      <dgm:spPr/>
      <dgm:t>
        <a:bodyPr/>
        <a:lstStyle/>
        <a:p>
          <a:r>
            <a:rPr lang="en-GB"/>
            <a:t>All waste that has been in direct contact with the living biological agent must be inactivated. Either by autoclaving or disinfection (virkon).</a:t>
          </a:r>
          <a:endParaRPr lang="en-US"/>
        </a:p>
      </dgm:t>
    </dgm:pt>
    <dgm:pt modelId="{AAD662E6-D38B-4AAB-88C2-3D6CC170D225}" type="parTrans" cxnId="{9D14A238-8B63-45D7-96FE-BAEE9067AB73}">
      <dgm:prSet/>
      <dgm:spPr/>
      <dgm:t>
        <a:bodyPr/>
        <a:lstStyle/>
        <a:p>
          <a:endParaRPr lang="en-US"/>
        </a:p>
      </dgm:t>
    </dgm:pt>
    <dgm:pt modelId="{2AD72209-537A-4A76-B7B5-FCC04B347E88}" type="sibTrans" cxnId="{9D14A238-8B63-45D7-96FE-BAEE9067AB73}">
      <dgm:prSet/>
      <dgm:spPr/>
      <dgm:t>
        <a:bodyPr/>
        <a:lstStyle/>
        <a:p>
          <a:endParaRPr lang="en-US"/>
        </a:p>
      </dgm:t>
    </dgm:pt>
    <dgm:pt modelId="{A17FD8F9-19B6-4393-9186-81891719F766}" type="pres">
      <dgm:prSet presAssocID="{5F323E7E-93F2-45B5-806B-19973C9547A7}" presName="diagram" presStyleCnt="0">
        <dgm:presLayoutVars>
          <dgm:dir/>
          <dgm:resizeHandles val="exact"/>
        </dgm:presLayoutVars>
      </dgm:prSet>
      <dgm:spPr/>
    </dgm:pt>
    <dgm:pt modelId="{A40C9B6A-690C-44AD-8BB5-CAE8CBF7A8CA}" type="pres">
      <dgm:prSet presAssocID="{429A5B9A-AE82-43CC-A17F-8840590B02B8}" presName="node" presStyleLbl="node1" presStyleIdx="0" presStyleCnt="4">
        <dgm:presLayoutVars>
          <dgm:bulletEnabled val="1"/>
        </dgm:presLayoutVars>
      </dgm:prSet>
      <dgm:spPr/>
    </dgm:pt>
    <dgm:pt modelId="{648526C0-D968-4F15-AD16-9B00AA28E65F}" type="pres">
      <dgm:prSet presAssocID="{C6D7F122-87EC-4473-B1FC-8683526C2D3A}" presName="sibTrans" presStyleCnt="0"/>
      <dgm:spPr/>
    </dgm:pt>
    <dgm:pt modelId="{6D36E71D-C80F-4198-83CD-E1474563BD88}" type="pres">
      <dgm:prSet presAssocID="{6FF246CC-451E-4701-8DD6-74D103C4DAE0}" presName="node" presStyleLbl="node1" presStyleIdx="1" presStyleCnt="4">
        <dgm:presLayoutVars>
          <dgm:bulletEnabled val="1"/>
        </dgm:presLayoutVars>
      </dgm:prSet>
      <dgm:spPr/>
    </dgm:pt>
    <dgm:pt modelId="{E6A8DD60-E700-4A5A-98EB-6D3B6B428B7A}" type="pres">
      <dgm:prSet presAssocID="{BFBC7AE0-CE3A-4E80-A02B-79B31B1B84CA}" presName="sibTrans" presStyleCnt="0"/>
      <dgm:spPr/>
    </dgm:pt>
    <dgm:pt modelId="{C326F342-8877-4EA1-81A2-09B4096F3583}" type="pres">
      <dgm:prSet presAssocID="{F480C206-9907-4776-A596-9EBE135D5192}" presName="node" presStyleLbl="node1" presStyleIdx="2" presStyleCnt="4">
        <dgm:presLayoutVars>
          <dgm:bulletEnabled val="1"/>
        </dgm:presLayoutVars>
      </dgm:prSet>
      <dgm:spPr/>
    </dgm:pt>
    <dgm:pt modelId="{3609537B-48CC-4B41-A242-0AF0D33B7B74}" type="pres">
      <dgm:prSet presAssocID="{A6756EED-14BE-4062-88CA-35281E079598}" presName="sibTrans" presStyleCnt="0"/>
      <dgm:spPr/>
    </dgm:pt>
    <dgm:pt modelId="{35101E41-7508-41DB-829E-5807AD5CC732}" type="pres">
      <dgm:prSet presAssocID="{49AF6E27-E330-4FB2-9739-1BC21C70A778}" presName="node" presStyleLbl="node1" presStyleIdx="3" presStyleCnt="4">
        <dgm:presLayoutVars>
          <dgm:bulletEnabled val="1"/>
        </dgm:presLayoutVars>
      </dgm:prSet>
      <dgm:spPr/>
    </dgm:pt>
  </dgm:ptLst>
  <dgm:cxnLst>
    <dgm:cxn modelId="{3118FE00-7F9B-466D-BD6F-0C88084CE9BE}" type="presOf" srcId="{6FF246CC-451E-4701-8DD6-74D103C4DAE0}" destId="{6D36E71D-C80F-4198-83CD-E1474563BD88}" srcOrd="0" destOrd="0" presId="urn:microsoft.com/office/officeart/2005/8/layout/default"/>
    <dgm:cxn modelId="{F10F3523-CBCA-4AD2-8F18-A5580F5A3177}" type="presOf" srcId="{F480C206-9907-4776-A596-9EBE135D5192}" destId="{C326F342-8877-4EA1-81A2-09B4096F3583}" srcOrd="0" destOrd="0" presId="urn:microsoft.com/office/officeart/2005/8/layout/default"/>
    <dgm:cxn modelId="{9D14A238-8B63-45D7-96FE-BAEE9067AB73}" srcId="{5F323E7E-93F2-45B5-806B-19973C9547A7}" destId="{49AF6E27-E330-4FB2-9739-1BC21C70A778}" srcOrd="3" destOrd="0" parTransId="{AAD662E6-D38B-4AAB-88C2-3D6CC170D225}" sibTransId="{2AD72209-537A-4A76-B7B5-FCC04B347E88}"/>
    <dgm:cxn modelId="{DC6E526D-5CB9-4C3F-89B5-C630C59ADF69}" srcId="{5F323E7E-93F2-45B5-806B-19973C9547A7}" destId="{6FF246CC-451E-4701-8DD6-74D103C4DAE0}" srcOrd="1" destOrd="0" parTransId="{E0518F6D-48EE-4CB3-8DA3-42D93BD1EC3E}" sibTransId="{BFBC7AE0-CE3A-4E80-A02B-79B31B1B84CA}"/>
    <dgm:cxn modelId="{AE71C070-EA40-42EF-9B3B-A3A81CFB34CC}" type="presOf" srcId="{429A5B9A-AE82-43CC-A17F-8840590B02B8}" destId="{A40C9B6A-690C-44AD-8BB5-CAE8CBF7A8CA}" srcOrd="0" destOrd="0" presId="urn:microsoft.com/office/officeart/2005/8/layout/default"/>
    <dgm:cxn modelId="{69522A53-C8BC-4ABB-9CDD-89AA36D72A9C}" type="presOf" srcId="{5F323E7E-93F2-45B5-806B-19973C9547A7}" destId="{A17FD8F9-19B6-4393-9186-81891719F766}" srcOrd="0" destOrd="0" presId="urn:microsoft.com/office/officeart/2005/8/layout/default"/>
    <dgm:cxn modelId="{1FBDDA7F-4ED9-4AF7-8FCF-4AF93B4A84F6}" srcId="{5F323E7E-93F2-45B5-806B-19973C9547A7}" destId="{429A5B9A-AE82-43CC-A17F-8840590B02B8}" srcOrd="0" destOrd="0" parTransId="{4391386F-8667-4468-8480-1F6FC7D38867}" sibTransId="{C6D7F122-87EC-4473-B1FC-8683526C2D3A}"/>
    <dgm:cxn modelId="{D68FF0B8-82CE-4788-BD20-E9A40206A305}" type="presOf" srcId="{49AF6E27-E330-4FB2-9739-1BC21C70A778}" destId="{35101E41-7508-41DB-829E-5807AD5CC732}" srcOrd="0" destOrd="0" presId="urn:microsoft.com/office/officeart/2005/8/layout/default"/>
    <dgm:cxn modelId="{E95EA6D2-2630-4607-9FE0-9EFC0C386DBF}" srcId="{5F323E7E-93F2-45B5-806B-19973C9547A7}" destId="{F480C206-9907-4776-A596-9EBE135D5192}" srcOrd="2" destOrd="0" parTransId="{50BCE2BA-CD98-44FA-868E-EE19F0C10C1C}" sibTransId="{A6756EED-14BE-4062-88CA-35281E079598}"/>
    <dgm:cxn modelId="{3A11B4F7-44F4-4EB1-A90D-02C069862739}" type="presParOf" srcId="{A17FD8F9-19B6-4393-9186-81891719F766}" destId="{A40C9B6A-690C-44AD-8BB5-CAE8CBF7A8CA}" srcOrd="0" destOrd="0" presId="urn:microsoft.com/office/officeart/2005/8/layout/default"/>
    <dgm:cxn modelId="{7C1C77D8-0AAA-41CB-9807-E8AA5DC5A985}" type="presParOf" srcId="{A17FD8F9-19B6-4393-9186-81891719F766}" destId="{648526C0-D968-4F15-AD16-9B00AA28E65F}" srcOrd="1" destOrd="0" presId="urn:microsoft.com/office/officeart/2005/8/layout/default"/>
    <dgm:cxn modelId="{A1F43716-CDBB-4CC2-893E-EE909C9C2C75}" type="presParOf" srcId="{A17FD8F9-19B6-4393-9186-81891719F766}" destId="{6D36E71D-C80F-4198-83CD-E1474563BD88}" srcOrd="2" destOrd="0" presId="urn:microsoft.com/office/officeart/2005/8/layout/default"/>
    <dgm:cxn modelId="{82E2A658-511F-4EB6-967F-B8FE82AA5014}" type="presParOf" srcId="{A17FD8F9-19B6-4393-9186-81891719F766}" destId="{E6A8DD60-E700-4A5A-98EB-6D3B6B428B7A}" srcOrd="3" destOrd="0" presId="urn:microsoft.com/office/officeart/2005/8/layout/default"/>
    <dgm:cxn modelId="{79AEAAEA-D72B-4D50-A7F9-21DCA5C012B9}" type="presParOf" srcId="{A17FD8F9-19B6-4393-9186-81891719F766}" destId="{C326F342-8877-4EA1-81A2-09B4096F3583}" srcOrd="4" destOrd="0" presId="urn:microsoft.com/office/officeart/2005/8/layout/default"/>
    <dgm:cxn modelId="{54698D5C-4FBE-476F-9166-0C25F2B1D234}" type="presParOf" srcId="{A17FD8F9-19B6-4393-9186-81891719F766}" destId="{3609537B-48CC-4B41-A242-0AF0D33B7B74}" srcOrd="5" destOrd="0" presId="urn:microsoft.com/office/officeart/2005/8/layout/default"/>
    <dgm:cxn modelId="{CA858943-2E9C-4A41-957D-18AB9407FACD}" type="presParOf" srcId="{A17FD8F9-19B6-4393-9186-81891719F766}" destId="{35101E41-7508-41DB-829E-5807AD5CC73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1917AA-B12F-46EB-9B31-EF8CFAFB317F}"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6EDC3994-DC92-4D65-91C6-95D2B52B8FB2}">
      <dgm:prSet/>
      <dgm:spPr/>
      <dgm:t>
        <a:bodyPr/>
        <a:lstStyle/>
        <a:p>
          <a:r>
            <a:rPr lang="en-GB"/>
            <a:t>Residual liquid in flasks,tubes ( from cell culture while working in the BSC) should be aspirated into the waste bottle containing virkon ( attached to BSC).</a:t>
          </a:r>
          <a:endParaRPr lang="en-US"/>
        </a:p>
      </dgm:t>
    </dgm:pt>
    <dgm:pt modelId="{224E987C-1789-412D-84E3-D1FD0D6A9C57}" type="parTrans" cxnId="{5B74A644-3AEC-47B1-A4C1-6D489CA22B89}">
      <dgm:prSet/>
      <dgm:spPr/>
      <dgm:t>
        <a:bodyPr/>
        <a:lstStyle/>
        <a:p>
          <a:endParaRPr lang="en-US"/>
        </a:p>
      </dgm:t>
    </dgm:pt>
    <dgm:pt modelId="{4D5A5D30-C804-4233-BC4B-585033EA6710}" type="sibTrans" cxnId="{5B74A644-3AEC-47B1-A4C1-6D489CA22B89}">
      <dgm:prSet/>
      <dgm:spPr/>
      <dgm:t>
        <a:bodyPr/>
        <a:lstStyle/>
        <a:p>
          <a:endParaRPr lang="en-US"/>
        </a:p>
      </dgm:t>
    </dgm:pt>
    <dgm:pt modelId="{C0C6836B-EA4E-409A-A16F-4E323F897C4F}">
      <dgm:prSet/>
      <dgm:spPr/>
      <dgm:t>
        <a:bodyPr/>
        <a:lstStyle/>
        <a:p>
          <a:r>
            <a:rPr lang="en-GB"/>
            <a:t>Liquid waste can be decontaminated with Virkon for 24hrs before being discarded down the sink with plenty of water.</a:t>
          </a:r>
          <a:endParaRPr lang="en-US"/>
        </a:p>
      </dgm:t>
    </dgm:pt>
    <dgm:pt modelId="{85D74555-E7FC-4AD3-9428-57E899D563F3}" type="parTrans" cxnId="{D880C742-C83A-430F-B025-291B13FC1C84}">
      <dgm:prSet/>
      <dgm:spPr/>
      <dgm:t>
        <a:bodyPr/>
        <a:lstStyle/>
        <a:p>
          <a:endParaRPr lang="en-US"/>
        </a:p>
      </dgm:t>
    </dgm:pt>
    <dgm:pt modelId="{B9EC0C8E-23D0-454F-B12D-76B0F35F2CF7}" type="sibTrans" cxnId="{D880C742-C83A-430F-B025-291B13FC1C84}">
      <dgm:prSet/>
      <dgm:spPr/>
      <dgm:t>
        <a:bodyPr/>
        <a:lstStyle/>
        <a:p>
          <a:endParaRPr lang="en-US"/>
        </a:p>
      </dgm:t>
    </dgm:pt>
    <dgm:pt modelId="{22715E53-9F2C-41B6-9193-F746CAF04961}">
      <dgm:prSet/>
      <dgm:spPr/>
      <dgm:t>
        <a:bodyPr/>
        <a:lstStyle/>
        <a:p>
          <a:r>
            <a:rPr lang="en-GB"/>
            <a:t>Large volumes of liquid waste can also be autoclaved ( must be validated).</a:t>
          </a:r>
          <a:endParaRPr lang="en-US"/>
        </a:p>
      </dgm:t>
    </dgm:pt>
    <dgm:pt modelId="{99C23CA1-7533-459A-B48B-0704A476A6C7}" type="parTrans" cxnId="{7F49F9F9-26CB-4C37-91F9-19B12BA12D50}">
      <dgm:prSet/>
      <dgm:spPr/>
      <dgm:t>
        <a:bodyPr/>
        <a:lstStyle/>
        <a:p>
          <a:endParaRPr lang="en-US"/>
        </a:p>
      </dgm:t>
    </dgm:pt>
    <dgm:pt modelId="{730E9579-C4EC-454C-A957-2E586E4CD1FB}" type="sibTrans" cxnId="{7F49F9F9-26CB-4C37-91F9-19B12BA12D50}">
      <dgm:prSet/>
      <dgm:spPr/>
      <dgm:t>
        <a:bodyPr/>
        <a:lstStyle/>
        <a:p>
          <a:endParaRPr lang="en-US"/>
        </a:p>
      </dgm:t>
    </dgm:pt>
    <dgm:pt modelId="{62CA1087-97C8-4000-8D53-984D5EB766E7}">
      <dgm:prSet/>
      <dgm:spPr/>
      <dgm:t>
        <a:bodyPr/>
        <a:lstStyle/>
        <a:p>
          <a:r>
            <a:rPr lang="en-GB"/>
            <a:t>Disposal of Cytotoxic Liquid Waste – Refer to COSHH &amp; contact Departmental Safety Officer for Advice.</a:t>
          </a:r>
          <a:endParaRPr lang="en-US"/>
        </a:p>
      </dgm:t>
    </dgm:pt>
    <dgm:pt modelId="{7F1C2799-B23C-4A7E-9798-C8EAA3C34A2B}" type="parTrans" cxnId="{E3159645-3C20-4B00-9ED6-E140B9C52C5D}">
      <dgm:prSet/>
      <dgm:spPr/>
      <dgm:t>
        <a:bodyPr/>
        <a:lstStyle/>
        <a:p>
          <a:endParaRPr lang="en-US"/>
        </a:p>
      </dgm:t>
    </dgm:pt>
    <dgm:pt modelId="{F737C529-2DFF-41CC-97D5-2EA5B3384043}" type="sibTrans" cxnId="{E3159645-3C20-4B00-9ED6-E140B9C52C5D}">
      <dgm:prSet/>
      <dgm:spPr/>
      <dgm:t>
        <a:bodyPr/>
        <a:lstStyle/>
        <a:p>
          <a:endParaRPr lang="en-US"/>
        </a:p>
      </dgm:t>
    </dgm:pt>
    <dgm:pt modelId="{401FEF28-A6D4-41ED-8D0B-7865FF89999E}" type="pres">
      <dgm:prSet presAssocID="{241917AA-B12F-46EB-9B31-EF8CFAFB317F}" presName="outerComposite" presStyleCnt="0">
        <dgm:presLayoutVars>
          <dgm:chMax val="5"/>
          <dgm:dir/>
          <dgm:resizeHandles val="exact"/>
        </dgm:presLayoutVars>
      </dgm:prSet>
      <dgm:spPr/>
    </dgm:pt>
    <dgm:pt modelId="{11E3B214-53D9-4076-B8D2-857454886E98}" type="pres">
      <dgm:prSet presAssocID="{241917AA-B12F-46EB-9B31-EF8CFAFB317F}" presName="dummyMaxCanvas" presStyleCnt="0">
        <dgm:presLayoutVars/>
      </dgm:prSet>
      <dgm:spPr/>
    </dgm:pt>
    <dgm:pt modelId="{B8842BE8-BB68-47F9-A890-D502A6858611}" type="pres">
      <dgm:prSet presAssocID="{241917AA-B12F-46EB-9B31-EF8CFAFB317F}" presName="FourNodes_1" presStyleLbl="node1" presStyleIdx="0" presStyleCnt="4">
        <dgm:presLayoutVars>
          <dgm:bulletEnabled val="1"/>
        </dgm:presLayoutVars>
      </dgm:prSet>
      <dgm:spPr/>
    </dgm:pt>
    <dgm:pt modelId="{80BAE7C3-390A-4F3C-BFC6-23E959182849}" type="pres">
      <dgm:prSet presAssocID="{241917AA-B12F-46EB-9B31-EF8CFAFB317F}" presName="FourNodes_2" presStyleLbl="node1" presStyleIdx="1" presStyleCnt="4">
        <dgm:presLayoutVars>
          <dgm:bulletEnabled val="1"/>
        </dgm:presLayoutVars>
      </dgm:prSet>
      <dgm:spPr/>
    </dgm:pt>
    <dgm:pt modelId="{96259E0B-EAD3-4FA1-9A7F-13E26925EB08}" type="pres">
      <dgm:prSet presAssocID="{241917AA-B12F-46EB-9B31-EF8CFAFB317F}" presName="FourNodes_3" presStyleLbl="node1" presStyleIdx="2" presStyleCnt="4">
        <dgm:presLayoutVars>
          <dgm:bulletEnabled val="1"/>
        </dgm:presLayoutVars>
      </dgm:prSet>
      <dgm:spPr/>
    </dgm:pt>
    <dgm:pt modelId="{495E21FD-2116-4866-B88B-2881AC27D58F}" type="pres">
      <dgm:prSet presAssocID="{241917AA-B12F-46EB-9B31-EF8CFAFB317F}" presName="FourNodes_4" presStyleLbl="node1" presStyleIdx="3" presStyleCnt="4">
        <dgm:presLayoutVars>
          <dgm:bulletEnabled val="1"/>
        </dgm:presLayoutVars>
      </dgm:prSet>
      <dgm:spPr/>
    </dgm:pt>
    <dgm:pt modelId="{3A004503-8A16-4125-AF91-B90F2CFAAE9D}" type="pres">
      <dgm:prSet presAssocID="{241917AA-B12F-46EB-9B31-EF8CFAFB317F}" presName="FourConn_1-2" presStyleLbl="fgAccFollowNode1" presStyleIdx="0" presStyleCnt="3">
        <dgm:presLayoutVars>
          <dgm:bulletEnabled val="1"/>
        </dgm:presLayoutVars>
      </dgm:prSet>
      <dgm:spPr/>
    </dgm:pt>
    <dgm:pt modelId="{E5A7A30E-A2BF-4D2A-893B-E64E2296C769}" type="pres">
      <dgm:prSet presAssocID="{241917AA-B12F-46EB-9B31-EF8CFAFB317F}" presName="FourConn_2-3" presStyleLbl="fgAccFollowNode1" presStyleIdx="1" presStyleCnt="3">
        <dgm:presLayoutVars>
          <dgm:bulletEnabled val="1"/>
        </dgm:presLayoutVars>
      </dgm:prSet>
      <dgm:spPr/>
    </dgm:pt>
    <dgm:pt modelId="{D4F67E68-E67F-46F6-9AF7-141BEF9812E1}" type="pres">
      <dgm:prSet presAssocID="{241917AA-B12F-46EB-9B31-EF8CFAFB317F}" presName="FourConn_3-4" presStyleLbl="fgAccFollowNode1" presStyleIdx="2" presStyleCnt="3">
        <dgm:presLayoutVars>
          <dgm:bulletEnabled val="1"/>
        </dgm:presLayoutVars>
      </dgm:prSet>
      <dgm:spPr/>
    </dgm:pt>
    <dgm:pt modelId="{A1BBB472-7513-4576-A8DA-1D40D05555DE}" type="pres">
      <dgm:prSet presAssocID="{241917AA-B12F-46EB-9B31-EF8CFAFB317F}" presName="FourNodes_1_text" presStyleLbl="node1" presStyleIdx="3" presStyleCnt="4">
        <dgm:presLayoutVars>
          <dgm:bulletEnabled val="1"/>
        </dgm:presLayoutVars>
      </dgm:prSet>
      <dgm:spPr/>
    </dgm:pt>
    <dgm:pt modelId="{4B4B35D9-BAF3-45E8-A675-C11CA7488FC6}" type="pres">
      <dgm:prSet presAssocID="{241917AA-B12F-46EB-9B31-EF8CFAFB317F}" presName="FourNodes_2_text" presStyleLbl="node1" presStyleIdx="3" presStyleCnt="4">
        <dgm:presLayoutVars>
          <dgm:bulletEnabled val="1"/>
        </dgm:presLayoutVars>
      </dgm:prSet>
      <dgm:spPr/>
    </dgm:pt>
    <dgm:pt modelId="{AC5BBB3C-0875-42CA-B56B-DCDD3308D3F6}" type="pres">
      <dgm:prSet presAssocID="{241917AA-B12F-46EB-9B31-EF8CFAFB317F}" presName="FourNodes_3_text" presStyleLbl="node1" presStyleIdx="3" presStyleCnt="4">
        <dgm:presLayoutVars>
          <dgm:bulletEnabled val="1"/>
        </dgm:presLayoutVars>
      </dgm:prSet>
      <dgm:spPr/>
    </dgm:pt>
    <dgm:pt modelId="{1B6DD4D4-67F2-4161-8AFF-3E16EC5EFAE6}" type="pres">
      <dgm:prSet presAssocID="{241917AA-B12F-46EB-9B31-EF8CFAFB317F}" presName="FourNodes_4_text" presStyleLbl="node1" presStyleIdx="3" presStyleCnt="4">
        <dgm:presLayoutVars>
          <dgm:bulletEnabled val="1"/>
        </dgm:presLayoutVars>
      </dgm:prSet>
      <dgm:spPr/>
    </dgm:pt>
  </dgm:ptLst>
  <dgm:cxnLst>
    <dgm:cxn modelId="{ABD51A2E-D088-4401-BE87-6CA82955D7C8}" type="presOf" srcId="{22715E53-9F2C-41B6-9193-F746CAF04961}" destId="{AC5BBB3C-0875-42CA-B56B-DCDD3308D3F6}" srcOrd="1" destOrd="0" presId="urn:microsoft.com/office/officeart/2005/8/layout/vProcess5"/>
    <dgm:cxn modelId="{E84D1331-4253-4D07-A73C-0BAE6C6FC9DA}" type="presOf" srcId="{B9EC0C8E-23D0-454F-B12D-76B0F35F2CF7}" destId="{E5A7A30E-A2BF-4D2A-893B-E64E2296C769}" srcOrd="0" destOrd="0" presId="urn:microsoft.com/office/officeart/2005/8/layout/vProcess5"/>
    <dgm:cxn modelId="{EF64735B-128F-492F-B7DA-74563CEC7F2C}" type="presOf" srcId="{62CA1087-97C8-4000-8D53-984D5EB766E7}" destId="{495E21FD-2116-4866-B88B-2881AC27D58F}" srcOrd="0" destOrd="0" presId="urn:microsoft.com/office/officeart/2005/8/layout/vProcess5"/>
    <dgm:cxn modelId="{D880C742-C83A-430F-B025-291B13FC1C84}" srcId="{241917AA-B12F-46EB-9B31-EF8CFAFB317F}" destId="{C0C6836B-EA4E-409A-A16F-4E323F897C4F}" srcOrd="1" destOrd="0" parTransId="{85D74555-E7FC-4AD3-9428-57E899D563F3}" sibTransId="{B9EC0C8E-23D0-454F-B12D-76B0F35F2CF7}"/>
    <dgm:cxn modelId="{5B74A644-3AEC-47B1-A4C1-6D489CA22B89}" srcId="{241917AA-B12F-46EB-9B31-EF8CFAFB317F}" destId="{6EDC3994-DC92-4D65-91C6-95D2B52B8FB2}" srcOrd="0" destOrd="0" parTransId="{224E987C-1789-412D-84E3-D1FD0D6A9C57}" sibTransId="{4D5A5D30-C804-4233-BC4B-585033EA6710}"/>
    <dgm:cxn modelId="{E3159645-3C20-4B00-9ED6-E140B9C52C5D}" srcId="{241917AA-B12F-46EB-9B31-EF8CFAFB317F}" destId="{62CA1087-97C8-4000-8D53-984D5EB766E7}" srcOrd="3" destOrd="0" parTransId="{7F1C2799-B23C-4A7E-9798-C8EAA3C34A2B}" sibTransId="{F737C529-2DFF-41CC-97D5-2EA5B3384043}"/>
    <dgm:cxn modelId="{84747A6D-3215-49C2-9162-9158BD57DB08}" type="presOf" srcId="{6EDC3994-DC92-4D65-91C6-95D2B52B8FB2}" destId="{A1BBB472-7513-4576-A8DA-1D40D05555DE}" srcOrd="1" destOrd="0" presId="urn:microsoft.com/office/officeart/2005/8/layout/vProcess5"/>
    <dgm:cxn modelId="{48C96454-2755-466A-9457-EA446C2E29E5}" type="presOf" srcId="{730E9579-C4EC-454C-A957-2E586E4CD1FB}" destId="{D4F67E68-E67F-46F6-9AF7-141BEF9812E1}" srcOrd="0" destOrd="0" presId="urn:microsoft.com/office/officeart/2005/8/layout/vProcess5"/>
    <dgm:cxn modelId="{C1BE3282-2E2E-4D91-9BA3-034F5AE24522}" type="presOf" srcId="{241917AA-B12F-46EB-9B31-EF8CFAFB317F}" destId="{401FEF28-A6D4-41ED-8D0B-7865FF89999E}" srcOrd="0" destOrd="0" presId="urn:microsoft.com/office/officeart/2005/8/layout/vProcess5"/>
    <dgm:cxn modelId="{5ADB3C84-773C-4DD4-BF3B-A00C7317A9D8}" type="presOf" srcId="{22715E53-9F2C-41B6-9193-F746CAF04961}" destId="{96259E0B-EAD3-4FA1-9A7F-13E26925EB08}" srcOrd="0" destOrd="0" presId="urn:microsoft.com/office/officeart/2005/8/layout/vProcess5"/>
    <dgm:cxn modelId="{D6B4D69C-644C-4844-B9CB-7F3D3F41A8DE}" type="presOf" srcId="{C0C6836B-EA4E-409A-A16F-4E323F897C4F}" destId="{4B4B35D9-BAF3-45E8-A675-C11CA7488FC6}" srcOrd="1" destOrd="0" presId="urn:microsoft.com/office/officeart/2005/8/layout/vProcess5"/>
    <dgm:cxn modelId="{24A7E7AA-B2D4-4714-AB93-DF2A5A1C5C5C}" type="presOf" srcId="{62CA1087-97C8-4000-8D53-984D5EB766E7}" destId="{1B6DD4D4-67F2-4161-8AFF-3E16EC5EFAE6}" srcOrd="1" destOrd="0" presId="urn:microsoft.com/office/officeart/2005/8/layout/vProcess5"/>
    <dgm:cxn modelId="{957560AC-D04E-4797-8AE0-30FFAAD76809}" type="presOf" srcId="{4D5A5D30-C804-4233-BC4B-585033EA6710}" destId="{3A004503-8A16-4125-AF91-B90F2CFAAE9D}" srcOrd="0" destOrd="0" presId="urn:microsoft.com/office/officeart/2005/8/layout/vProcess5"/>
    <dgm:cxn modelId="{E9E627B7-070D-4C89-9D0F-43F85B1E9953}" type="presOf" srcId="{C0C6836B-EA4E-409A-A16F-4E323F897C4F}" destId="{80BAE7C3-390A-4F3C-BFC6-23E959182849}" srcOrd="0" destOrd="0" presId="urn:microsoft.com/office/officeart/2005/8/layout/vProcess5"/>
    <dgm:cxn modelId="{003D15C4-2930-485A-A485-455443F75A2B}" type="presOf" srcId="{6EDC3994-DC92-4D65-91C6-95D2B52B8FB2}" destId="{B8842BE8-BB68-47F9-A890-D502A6858611}" srcOrd="0" destOrd="0" presId="urn:microsoft.com/office/officeart/2005/8/layout/vProcess5"/>
    <dgm:cxn modelId="{7F49F9F9-26CB-4C37-91F9-19B12BA12D50}" srcId="{241917AA-B12F-46EB-9B31-EF8CFAFB317F}" destId="{22715E53-9F2C-41B6-9193-F746CAF04961}" srcOrd="2" destOrd="0" parTransId="{99C23CA1-7533-459A-B48B-0704A476A6C7}" sibTransId="{730E9579-C4EC-454C-A957-2E586E4CD1FB}"/>
    <dgm:cxn modelId="{15BB27D1-2370-4DA8-8026-BDED5783739E}" type="presParOf" srcId="{401FEF28-A6D4-41ED-8D0B-7865FF89999E}" destId="{11E3B214-53D9-4076-B8D2-857454886E98}" srcOrd="0" destOrd="0" presId="urn:microsoft.com/office/officeart/2005/8/layout/vProcess5"/>
    <dgm:cxn modelId="{452D55CB-A3D2-4195-9DA3-D7A802B36963}" type="presParOf" srcId="{401FEF28-A6D4-41ED-8D0B-7865FF89999E}" destId="{B8842BE8-BB68-47F9-A890-D502A6858611}" srcOrd="1" destOrd="0" presId="urn:microsoft.com/office/officeart/2005/8/layout/vProcess5"/>
    <dgm:cxn modelId="{3A25D73F-0922-409F-A09E-E181BF35AB55}" type="presParOf" srcId="{401FEF28-A6D4-41ED-8D0B-7865FF89999E}" destId="{80BAE7C3-390A-4F3C-BFC6-23E959182849}" srcOrd="2" destOrd="0" presId="urn:microsoft.com/office/officeart/2005/8/layout/vProcess5"/>
    <dgm:cxn modelId="{C741D4F2-BF56-480B-9191-59E5B5496C80}" type="presParOf" srcId="{401FEF28-A6D4-41ED-8D0B-7865FF89999E}" destId="{96259E0B-EAD3-4FA1-9A7F-13E26925EB08}" srcOrd="3" destOrd="0" presId="urn:microsoft.com/office/officeart/2005/8/layout/vProcess5"/>
    <dgm:cxn modelId="{581746CB-E0C7-46FD-AC91-8F93D35C7135}" type="presParOf" srcId="{401FEF28-A6D4-41ED-8D0B-7865FF89999E}" destId="{495E21FD-2116-4866-B88B-2881AC27D58F}" srcOrd="4" destOrd="0" presId="urn:microsoft.com/office/officeart/2005/8/layout/vProcess5"/>
    <dgm:cxn modelId="{0CD7DED6-7CEF-46BD-B77D-D9F70DE01424}" type="presParOf" srcId="{401FEF28-A6D4-41ED-8D0B-7865FF89999E}" destId="{3A004503-8A16-4125-AF91-B90F2CFAAE9D}" srcOrd="5" destOrd="0" presId="urn:microsoft.com/office/officeart/2005/8/layout/vProcess5"/>
    <dgm:cxn modelId="{B86F7125-9D9A-43D1-9AEE-CF58F4C1F33F}" type="presParOf" srcId="{401FEF28-A6D4-41ED-8D0B-7865FF89999E}" destId="{E5A7A30E-A2BF-4D2A-893B-E64E2296C769}" srcOrd="6" destOrd="0" presId="urn:microsoft.com/office/officeart/2005/8/layout/vProcess5"/>
    <dgm:cxn modelId="{F4C9B413-7B52-4823-B70D-ADBEC72125D7}" type="presParOf" srcId="{401FEF28-A6D4-41ED-8D0B-7865FF89999E}" destId="{D4F67E68-E67F-46F6-9AF7-141BEF9812E1}" srcOrd="7" destOrd="0" presId="urn:microsoft.com/office/officeart/2005/8/layout/vProcess5"/>
    <dgm:cxn modelId="{FBD054D7-CAB7-4000-80A6-91B1D300D363}" type="presParOf" srcId="{401FEF28-A6D4-41ED-8D0B-7865FF89999E}" destId="{A1BBB472-7513-4576-A8DA-1D40D05555DE}" srcOrd="8" destOrd="0" presId="urn:microsoft.com/office/officeart/2005/8/layout/vProcess5"/>
    <dgm:cxn modelId="{788968CE-6311-45DB-A495-50387EC22C6A}" type="presParOf" srcId="{401FEF28-A6D4-41ED-8D0B-7865FF89999E}" destId="{4B4B35D9-BAF3-45E8-A675-C11CA7488FC6}" srcOrd="9" destOrd="0" presId="urn:microsoft.com/office/officeart/2005/8/layout/vProcess5"/>
    <dgm:cxn modelId="{28CFEF8B-D3CC-4CEF-A38C-71801B9BB030}" type="presParOf" srcId="{401FEF28-A6D4-41ED-8D0B-7865FF89999E}" destId="{AC5BBB3C-0875-42CA-B56B-DCDD3308D3F6}" srcOrd="10" destOrd="0" presId="urn:microsoft.com/office/officeart/2005/8/layout/vProcess5"/>
    <dgm:cxn modelId="{AC459EA0-F49C-4E63-B8B6-E2B2D6FCE5AD}" type="presParOf" srcId="{401FEF28-A6D4-41ED-8D0B-7865FF89999E}" destId="{1B6DD4D4-67F2-4161-8AFF-3E16EC5EFAE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E59497-053A-4A59-8582-F1261312E2E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616717E-40A3-4D1C-97FC-E7EC5CE25B38}">
      <dgm:prSet/>
      <dgm:spPr/>
      <dgm:t>
        <a:bodyPr/>
        <a:lstStyle/>
        <a:p>
          <a:r>
            <a:rPr lang="en-GB" b="1"/>
            <a:t>Safety </a:t>
          </a:r>
          <a:endParaRPr lang="en-US"/>
        </a:p>
      </dgm:t>
    </dgm:pt>
    <dgm:pt modelId="{56E01046-B4FD-4B22-B8E3-F984E0D54DAD}" type="parTrans" cxnId="{8173F614-D282-43A7-A251-5BFE50D5B45F}">
      <dgm:prSet/>
      <dgm:spPr/>
      <dgm:t>
        <a:bodyPr/>
        <a:lstStyle/>
        <a:p>
          <a:endParaRPr lang="en-US"/>
        </a:p>
      </dgm:t>
    </dgm:pt>
    <dgm:pt modelId="{514AC962-E20F-406B-B007-A00CCC306CCF}" type="sibTrans" cxnId="{8173F614-D282-43A7-A251-5BFE50D5B45F}">
      <dgm:prSet/>
      <dgm:spPr/>
      <dgm:t>
        <a:bodyPr/>
        <a:lstStyle/>
        <a:p>
          <a:endParaRPr lang="en-US"/>
        </a:p>
      </dgm:t>
    </dgm:pt>
    <dgm:pt modelId="{705FE30D-9650-4511-AB6C-46F8C26B363D}">
      <dgm:prSet/>
      <dgm:spPr/>
      <dgm:t>
        <a:bodyPr/>
        <a:lstStyle/>
        <a:p>
          <a:r>
            <a:rPr lang="en-GB"/>
            <a:t>Always wear PPE</a:t>
          </a:r>
          <a:endParaRPr lang="en-US"/>
        </a:p>
      </dgm:t>
    </dgm:pt>
    <dgm:pt modelId="{AB032FDA-0FA4-40D8-B215-EFFF662FBF99}" type="parTrans" cxnId="{CD210650-144C-4497-B2C3-4D3985294A37}">
      <dgm:prSet/>
      <dgm:spPr/>
      <dgm:t>
        <a:bodyPr/>
        <a:lstStyle/>
        <a:p>
          <a:endParaRPr lang="en-US"/>
        </a:p>
      </dgm:t>
    </dgm:pt>
    <dgm:pt modelId="{1FAD0BFF-05B1-48BA-9671-E00C85673DA4}" type="sibTrans" cxnId="{CD210650-144C-4497-B2C3-4D3985294A37}">
      <dgm:prSet/>
      <dgm:spPr/>
      <dgm:t>
        <a:bodyPr/>
        <a:lstStyle/>
        <a:p>
          <a:endParaRPr lang="en-US"/>
        </a:p>
      </dgm:t>
    </dgm:pt>
    <dgm:pt modelId="{E621A112-5053-4BED-A29F-2A8843DE086B}">
      <dgm:prSet/>
      <dgm:spPr/>
      <dgm:t>
        <a:bodyPr/>
        <a:lstStyle/>
        <a:p>
          <a:r>
            <a:rPr lang="en-GB"/>
            <a:t>When pouring liquids this should be done very carefully to avoid splashing and the container opened away from you.</a:t>
          </a:r>
          <a:endParaRPr lang="en-US"/>
        </a:p>
      </dgm:t>
    </dgm:pt>
    <dgm:pt modelId="{77A76B88-1067-461A-8757-FF8E26EC047F}" type="parTrans" cxnId="{5A272FE1-CD1E-4ED0-B61E-05522D6EC12A}">
      <dgm:prSet/>
      <dgm:spPr/>
      <dgm:t>
        <a:bodyPr/>
        <a:lstStyle/>
        <a:p>
          <a:endParaRPr lang="en-US"/>
        </a:p>
      </dgm:t>
    </dgm:pt>
    <dgm:pt modelId="{C0B73FB4-2F88-4710-AA99-908677450439}" type="sibTrans" cxnId="{5A272FE1-CD1E-4ED0-B61E-05522D6EC12A}">
      <dgm:prSet/>
      <dgm:spPr/>
      <dgm:t>
        <a:bodyPr/>
        <a:lstStyle/>
        <a:p>
          <a:endParaRPr lang="en-US"/>
        </a:p>
      </dgm:t>
    </dgm:pt>
    <dgm:pt modelId="{0172D840-3A20-414C-866F-A6E60F6AFAE5}">
      <dgm:prSet/>
      <dgm:spPr/>
      <dgm:t>
        <a:bodyPr/>
        <a:lstStyle/>
        <a:p>
          <a:r>
            <a:rPr lang="en-GB"/>
            <a:t>Adequate ventilation </a:t>
          </a:r>
          <a:endParaRPr lang="en-US"/>
        </a:p>
      </dgm:t>
    </dgm:pt>
    <dgm:pt modelId="{00CBD014-044A-419A-A701-67E326749B91}" type="parTrans" cxnId="{941ECA2B-7B62-49B6-812C-F4BD483489F7}">
      <dgm:prSet/>
      <dgm:spPr/>
      <dgm:t>
        <a:bodyPr/>
        <a:lstStyle/>
        <a:p>
          <a:endParaRPr lang="en-US"/>
        </a:p>
      </dgm:t>
    </dgm:pt>
    <dgm:pt modelId="{A47BE2F9-54BA-48E8-B6CF-4434A77FD63B}" type="sibTrans" cxnId="{941ECA2B-7B62-49B6-812C-F4BD483489F7}">
      <dgm:prSet/>
      <dgm:spPr/>
      <dgm:t>
        <a:bodyPr/>
        <a:lstStyle/>
        <a:p>
          <a:endParaRPr lang="en-US"/>
        </a:p>
      </dgm:t>
    </dgm:pt>
    <dgm:pt modelId="{F1822A0E-B705-4812-AD32-7DDB69994058}">
      <dgm:prSet/>
      <dgm:spPr/>
      <dgm:t>
        <a:bodyPr/>
        <a:lstStyle/>
        <a:p>
          <a:r>
            <a:rPr lang="en-GB"/>
            <a:t>Eye wash stations are located in all change rooms &amp; in H34.</a:t>
          </a:r>
          <a:endParaRPr lang="en-US"/>
        </a:p>
      </dgm:t>
    </dgm:pt>
    <dgm:pt modelId="{6E03368A-512A-4A56-A732-C357204B3E44}" type="parTrans" cxnId="{1CCE6A4B-246B-40BC-B6CA-173214C1570C}">
      <dgm:prSet/>
      <dgm:spPr/>
      <dgm:t>
        <a:bodyPr/>
        <a:lstStyle/>
        <a:p>
          <a:endParaRPr lang="en-US"/>
        </a:p>
      </dgm:t>
    </dgm:pt>
    <dgm:pt modelId="{C64F8FE1-5A99-4674-82A6-DC4B14690F6E}" type="sibTrans" cxnId="{1CCE6A4B-246B-40BC-B6CA-173214C1570C}">
      <dgm:prSet/>
      <dgm:spPr/>
      <dgm:t>
        <a:bodyPr/>
        <a:lstStyle/>
        <a:p>
          <a:endParaRPr lang="en-US"/>
        </a:p>
      </dgm:t>
    </dgm:pt>
    <dgm:pt modelId="{1F8D5E8C-E1C6-4495-B438-6A2B62B4AD49}">
      <dgm:prSet/>
      <dgm:spPr/>
      <dgm:t>
        <a:bodyPr/>
        <a:lstStyle/>
        <a:p>
          <a:r>
            <a:rPr lang="en-GB"/>
            <a:t>Refer to COSHH for First Aid &amp; spill procedure.</a:t>
          </a:r>
          <a:endParaRPr lang="en-US"/>
        </a:p>
      </dgm:t>
    </dgm:pt>
    <dgm:pt modelId="{EDC6BE4C-E70E-4092-BC02-398B420BD8A4}" type="parTrans" cxnId="{A70FD9DD-E10B-4BEB-A104-5A6E1F6E964A}">
      <dgm:prSet/>
      <dgm:spPr/>
      <dgm:t>
        <a:bodyPr/>
        <a:lstStyle/>
        <a:p>
          <a:endParaRPr lang="en-US"/>
        </a:p>
      </dgm:t>
    </dgm:pt>
    <dgm:pt modelId="{409A48E6-258A-4485-838A-60241223B461}" type="sibTrans" cxnId="{A70FD9DD-E10B-4BEB-A104-5A6E1F6E964A}">
      <dgm:prSet/>
      <dgm:spPr/>
      <dgm:t>
        <a:bodyPr/>
        <a:lstStyle/>
        <a:p>
          <a:endParaRPr lang="en-US"/>
        </a:p>
      </dgm:t>
    </dgm:pt>
    <dgm:pt modelId="{4763871C-C31B-405D-AF55-2EFC23862AB0}">
      <dgm:prSet/>
      <dgm:spPr/>
      <dgm:t>
        <a:bodyPr/>
        <a:lstStyle/>
        <a:p>
          <a:r>
            <a:rPr lang="en-GB" b="1"/>
            <a:t>Disposal</a:t>
          </a:r>
          <a:endParaRPr lang="en-US"/>
        </a:p>
      </dgm:t>
    </dgm:pt>
    <dgm:pt modelId="{977687D3-31A8-4434-B42D-0373E7AEF859}" type="parTrans" cxnId="{F9A7A91C-BD98-4E76-BD95-C159B5DFC1C6}">
      <dgm:prSet/>
      <dgm:spPr/>
      <dgm:t>
        <a:bodyPr/>
        <a:lstStyle/>
        <a:p>
          <a:endParaRPr lang="en-US"/>
        </a:p>
      </dgm:t>
    </dgm:pt>
    <dgm:pt modelId="{44BF2FB2-F68B-4D5B-B0E7-11BCA3E8C6BD}" type="sibTrans" cxnId="{F9A7A91C-BD98-4E76-BD95-C159B5DFC1C6}">
      <dgm:prSet/>
      <dgm:spPr/>
      <dgm:t>
        <a:bodyPr/>
        <a:lstStyle/>
        <a:p>
          <a:endParaRPr lang="en-US"/>
        </a:p>
      </dgm:t>
    </dgm:pt>
    <dgm:pt modelId="{4CF3B548-1E87-447F-B7F3-FD9777ACF4B2}">
      <dgm:prSet/>
      <dgm:spPr/>
      <dgm:t>
        <a:bodyPr/>
        <a:lstStyle/>
        <a:p>
          <a:r>
            <a:rPr lang="en-GB"/>
            <a:t>It is the responsibility of the worker to ensure safe and correct disposal.</a:t>
          </a:r>
          <a:endParaRPr lang="en-US"/>
        </a:p>
      </dgm:t>
    </dgm:pt>
    <dgm:pt modelId="{5A86C760-FC50-4208-967F-FB1BE29EE417}" type="parTrans" cxnId="{4CEF2130-602F-4E19-AB47-951EFBD88A4C}">
      <dgm:prSet/>
      <dgm:spPr/>
      <dgm:t>
        <a:bodyPr/>
        <a:lstStyle/>
        <a:p>
          <a:endParaRPr lang="en-US"/>
        </a:p>
      </dgm:t>
    </dgm:pt>
    <dgm:pt modelId="{743F1934-62E6-42BA-B1FE-360217FB9689}" type="sibTrans" cxnId="{4CEF2130-602F-4E19-AB47-951EFBD88A4C}">
      <dgm:prSet/>
      <dgm:spPr/>
      <dgm:t>
        <a:bodyPr/>
        <a:lstStyle/>
        <a:p>
          <a:endParaRPr lang="en-US"/>
        </a:p>
      </dgm:t>
    </dgm:pt>
    <dgm:pt modelId="{7F90D3EC-46A9-4A05-93A9-0124B04C4F4F}">
      <dgm:prSet/>
      <dgm:spPr/>
      <dgm:t>
        <a:bodyPr/>
        <a:lstStyle/>
        <a:p>
          <a:r>
            <a:rPr lang="en-GB"/>
            <a:t>All hazardous chemical waste should be decanted into labelled Winchester bottles </a:t>
          </a:r>
          <a:endParaRPr lang="en-US"/>
        </a:p>
      </dgm:t>
    </dgm:pt>
    <dgm:pt modelId="{4DB0285F-E81D-45CF-BDB1-BD67F4522ABA}" type="parTrans" cxnId="{4A24C6B1-B1AF-4C9E-847E-60EF157ECDD5}">
      <dgm:prSet/>
      <dgm:spPr/>
      <dgm:t>
        <a:bodyPr/>
        <a:lstStyle/>
        <a:p>
          <a:endParaRPr lang="en-US"/>
        </a:p>
      </dgm:t>
    </dgm:pt>
    <dgm:pt modelId="{AEEE23B9-7D0E-4D14-900A-642B51C29BC5}" type="sibTrans" cxnId="{4A24C6B1-B1AF-4C9E-847E-60EF157ECDD5}">
      <dgm:prSet/>
      <dgm:spPr/>
      <dgm:t>
        <a:bodyPr/>
        <a:lstStyle/>
        <a:p>
          <a:endParaRPr lang="en-US"/>
        </a:p>
      </dgm:t>
    </dgm:pt>
    <dgm:pt modelId="{929B3DEF-DBBF-4D45-AD15-94ADF9FE96D2}">
      <dgm:prSet/>
      <dgm:spPr/>
      <dgm:t>
        <a:bodyPr/>
        <a:lstStyle/>
        <a:p>
          <a:r>
            <a:rPr lang="en-GB" u="sng"/>
            <a:t>Please ensure you complete the label fully to describe the waste being disposed.</a:t>
          </a:r>
          <a:endParaRPr lang="en-US"/>
        </a:p>
      </dgm:t>
    </dgm:pt>
    <dgm:pt modelId="{19D00695-0B0A-40E2-BB63-B7980CC97FF9}" type="parTrans" cxnId="{7A078DE1-EC6B-491E-BCF4-D4165FBB62B1}">
      <dgm:prSet/>
      <dgm:spPr/>
      <dgm:t>
        <a:bodyPr/>
        <a:lstStyle/>
        <a:p>
          <a:endParaRPr lang="en-US"/>
        </a:p>
      </dgm:t>
    </dgm:pt>
    <dgm:pt modelId="{5DA2A725-7325-4B7C-915C-F51937203A8B}" type="sibTrans" cxnId="{7A078DE1-EC6B-491E-BCF4-D4165FBB62B1}">
      <dgm:prSet/>
      <dgm:spPr/>
      <dgm:t>
        <a:bodyPr/>
        <a:lstStyle/>
        <a:p>
          <a:endParaRPr lang="en-US"/>
        </a:p>
      </dgm:t>
    </dgm:pt>
    <dgm:pt modelId="{32034BA2-A192-4A0E-9D94-94B9D3D16B01}">
      <dgm:prSet/>
      <dgm:spPr/>
      <dgm:t>
        <a:bodyPr/>
        <a:lstStyle/>
        <a:p>
          <a:r>
            <a:rPr lang="en-GB"/>
            <a:t>When the bottle is 3/4 full, it  should then be transferred using secondary containment, to the holding area in Gas Pod 1 </a:t>
          </a:r>
          <a:endParaRPr lang="en-US"/>
        </a:p>
      </dgm:t>
    </dgm:pt>
    <dgm:pt modelId="{D0515662-1E84-48DB-877A-73B0ADACF414}" type="parTrans" cxnId="{37F3B25D-CF57-48CD-89AF-635B8C282271}">
      <dgm:prSet/>
      <dgm:spPr/>
      <dgm:t>
        <a:bodyPr/>
        <a:lstStyle/>
        <a:p>
          <a:endParaRPr lang="en-US"/>
        </a:p>
      </dgm:t>
    </dgm:pt>
    <dgm:pt modelId="{AA789ABC-B87A-4796-B6A5-3997EF78D5E4}" type="sibTrans" cxnId="{37F3B25D-CF57-48CD-89AF-635B8C282271}">
      <dgm:prSet/>
      <dgm:spPr/>
      <dgm:t>
        <a:bodyPr/>
        <a:lstStyle/>
        <a:p>
          <a:endParaRPr lang="en-US"/>
        </a:p>
      </dgm:t>
    </dgm:pt>
    <dgm:pt modelId="{B1019034-5543-4462-A8BD-8E8B876012B6}">
      <dgm:prSet/>
      <dgm:spPr/>
      <dgm:t>
        <a:bodyPr/>
        <a:lstStyle/>
        <a:p>
          <a:r>
            <a:rPr lang="en-GB" b="1"/>
            <a:t>Storage </a:t>
          </a:r>
          <a:endParaRPr lang="en-US"/>
        </a:p>
      </dgm:t>
    </dgm:pt>
    <dgm:pt modelId="{F5C0CC52-F994-4CD3-9A6F-79444C436969}" type="parTrans" cxnId="{52A804AC-8B28-4A41-9401-AB768DBCA70E}">
      <dgm:prSet/>
      <dgm:spPr/>
      <dgm:t>
        <a:bodyPr/>
        <a:lstStyle/>
        <a:p>
          <a:endParaRPr lang="en-US"/>
        </a:p>
      </dgm:t>
    </dgm:pt>
    <dgm:pt modelId="{6E2040C0-3526-4FA2-A88B-987B41B1666A}" type="sibTrans" cxnId="{52A804AC-8B28-4A41-9401-AB768DBCA70E}">
      <dgm:prSet/>
      <dgm:spPr/>
      <dgm:t>
        <a:bodyPr/>
        <a:lstStyle/>
        <a:p>
          <a:endParaRPr lang="en-US"/>
        </a:p>
      </dgm:t>
    </dgm:pt>
    <dgm:pt modelId="{D09B9BF5-65B8-4A32-913F-9A73547B1AA8}">
      <dgm:prSet/>
      <dgm:spPr/>
      <dgm:t>
        <a:bodyPr/>
        <a:lstStyle/>
        <a:p>
          <a:r>
            <a:rPr lang="en-GB"/>
            <a:t>Chemicals are stored in designated chemical cabinets in H34 ( flammable, Corrosive &amp; Poisons) </a:t>
          </a:r>
          <a:endParaRPr lang="en-US"/>
        </a:p>
      </dgm:t>
    </dgm:pt>
    <dgm:pt modelId="{43EDFFD5-CF40-4DE3-AF58-9CEF4CF26DC7}" type="parTrans" cxnId="{E8BDB4CA-CE40-434F-9CFE-9FF1BB992184}">
      <dgm:prSet/>
      <dgm:spPr/>
      <dgm:t>
        <a:bodyPr/>
        <a:lstStyle/>
        <a:p>
          <a:endParaRPr lang="en-US"/>
        </a:p>
      </dgm:t>
    </dgm:pt>
    <dgm:pt modelId="{DDAEAEE4-0308-46BE-8A9F-6F12C0B25519}" type="sibTrans" cxnId="{E8BDB4CA-CE40-434F-9CFE-9FF1BB992184}">
      <dgm:prSet/>
      <dgm:spPr/>
      <dgm:t>
        <a:bodyPr/>
        <a:lstStyle/>
        <a:p>
          <a:endParaRPr lang="en-US"/>
        </a:p>
      </dgm:t>
    </dgm:pt>
    <dgm:pt modelId="{B0A7D270-9DBA-4E0A-B16F-3423B21C80B8}">
      <dgm:prSet/>
      <dgm:spPr/>
      <dgm:t>
        <a:bodyPr/>
        <a:lstStyle/>
        <a:p>
          <a:r>
            <a:rPr lang="en-GB"/>
            <a:t>Store as directed on COSHH/SDS</a:t>
          </a:r>
          <a:endParaRPr lang="en-US"/>
        </a:p>
      </dgm:t>
    </dgm:pt>
    <dgm:pt modelId="{2839DD8A-F5FB-47B3-91EC-B7428E1E8CF8}" type="parTrans" cxnId="{F0B2A92F-C67B-4287-85AA-DA2731362421}">
      <dgm:prSet/>
      <dgm:spPr/>
      <dgm:t>
        <a:bodyPr/>
        <a:lstStyle/>
        <a:p>
          <a:endParaRPr lang="en-US"/>
        </a:p>
      </dgm:t>
    </dgm:pt>
    <dgm:pt modelId="{ACC4D555-DA70-4B2B-A2AC-1F4947431F3D}" type="sibTrans" cxnId="{F0B2A92F-C67B-4287-85AA-DA2731362421}">
      <dgm:prSet/>
      <dgm:spPr/>
      <dgm:t>
        <a:bodyPr/>
        <a:lstStyle/>
        <a:p>
          <a:endParaRPr lang="en-US"/>
        </a:p>
      </dgm:t>
    </dgm:pt>
    <dgm:pt modelId="{8D97AE1B-66DB-4D94-85DD-CD644AB5EFA5}">
      <dgm:prSet/>
      <dgm:spPr/>
      <dgm:t>
        <a:bodyPr/>
        <a:lstStyle/>
        <a:p>
          <a:r>
            <a:rPr lang="en-GB"/>
            <a:t>Hazardous chemicals which require storage in spark free  fridges/freezers should be well labelled .</a:t>
          </a:r>
          <a:endParaRPr lang="en-US"/>
        </a:p>
      </dgm:t>
    </dgm:pt>
    <dgm:pt modelId="{67A9BE23-DD6B-4B47-B9D0-2302B7C1BDE9}" type="parTrans" cxnId="{76DD9004-D4AC-45FD-8A6E-EE3555604741}">
      <dgm:prSet/>
      <dgm:spPr/>
      <dgm:t>
        <a:bodyPr/>
        <a:lstStyle/>
        <a:p>
          <a:endParaRPr lang="en-US"/>
        </a:p>
      </dgm:t>
    </dgm:pt>
    <dgm:pt modelId="{597572B3-955C-44BF-9DEE-99B0ABC13D91}" type="sibTrans" cxnId="{76DD9004-D4AC-45FD-8A6E-EE3555604741}">
      <dgm:prSet/>
      <dgm:spPr/>
      <dgm:t>
        <a:bodyPr/>
        <a:lstStyle/>
        <a:p>
          <a:endParaRPr lang="en-US"/>
        </a:p>
      </dgm:t>
    </dgm:pt>
    <dgm:pt modelId="{2C5A07B1-C5B9-4156-AB4C-6E75B28C4ADC}">
      <dgm:prSet/>
      <dgm:spPr/>
      <dgm:t>
        <a:bodyPr/>
        <a:lstStyle/>
        <a:p>
          <a:r>
            <a:rPr lang="en-GB"/>
            <a:t>There is fume hood available in H34 </a:t>
          </a:r>
          <a:endParaRPr lang="en-US"/>
        </a:p>
      </dgm:t>
    </dgm:pt>
    <dgm:pt modelId="{36E864E3-1B96-4DAA-AF69-C9DEC45D6875}" type="parTrans" cxnId="{088C26D3-5F25-437D-AB30-64B5496FD2EE}">
      <dgm:prSet/>
      <dgm:spPr/>
      <dgm:t>
        <a:bodyPr/>
        <a:lstStyle/>
        <a:p>
          <a:endParaRPr lang="en-US"/>
        </a:p>
      </dgm:t>
    </dgm:pt>
    <dgm:pt modelId="{0235ABE3-44B0-4CAC-8B75-D7B5D3573D5F}" type="sibTrans" cxnId="{088C26D3-5F25-437D-AB30-64B5496FD2EE}">
      <dgm:prSet/>
      <dgm:spPr/>
      <dgm:t>
        <a:bodyPr/>
        <a:lstStyle/>
        <a:p>
          <a:endParaRPr lang="en-US"/>
        </a:p>
      </dgm:t>
    </dgm:pt>
    <dgm:pt modelId="{4542277A-F910-44D4-9951-E6875DB7A4A2}" type="pres">
      <dgm:prSet presAssocID="{F6E59497-053A-4A59-8582-F1261312E2EE}" presName="diagram" presStyleCnt="0">
        <dgm:presLayoutVars>
          <dgm:dir/>
          <dgm:resizeHandles val="exact"/>
        </dgm:presLayoutVars>
      </dgm:prSet>
      <dgm:spPr/>
    </dgm:pt>
    <dgm:pt modelId="{FDA0AE0A-457B-4EC6-AD76-1DB5949D14C4}" type="pres">
      <dgm:prSet presAssocID="{B616717E-40A3-4D1C-97FC-E7EC5CE25B38}" presName="node" presStyleLbl="node1" presStyleIdx="0" presStyleCnt="16">
        <dgm:presLayoutVars>
          <dgm:bulletEnabled val="1"/>
        </dgm:presLayoutVars>
      </dgm:prSet>
      <dgm:spPr/>
    </dgm:pt>
    <dgm:pt modelId="{31021820-24FF-4BF8-A573-38CAE2B8FFBC}" type="pres">
      <dgm:prSet presAssocID="{514AC962-E20F-406B-B007-A00CCC306CCF}" presName="sibTrans" presStyleCnt="0"/>
      <dgm:spPr/>
    </dgm:pt>
    <dgm:pt modelId="{DCE4BB3C-307C-4F17-8987-C15FDAAFD6BA}" type="pres">
      <dgm:prSet presAssocID="{705FE30D-9650-4511-AB6C-46F8C26B363D}" presName="node" presStyleLbl="node1" presStyleIdx="1" presStyleCnt="16">
        <dgm:presLayoutVars>
          <dgm:bulletEnabled val="1"/>
        </dgm:presLayoutVars>
      </dgm:prSet>
      <dgm:spPr/>
    </dgm:pt>
    <dgm:pt modelId="{90FAF38D-1BFA-49CD-9486-F41D459C15DA}" type="pres">
      <dgm:prSet presAssocID="{1FAD0BFF-05B1-48BA-9671-E00C85673DA4}" presName="sibTrans" presStyleCnt="0"/>
      <dgm:spPr/>
    </dgm:pt>
    <dgm:pt modelId="{974F1B96-F762-42C0-9CEE-B5C55D4BE4D6}" type="pres">
      <dgm:prSet presAssocID="{E621A112-5053-4BED-A29F-2A8843DE086B}" presName="node" presStyleLbl="node1" presStyleIdx="2" presStyleCnt="16">
        <dgm:presLayoutVars>
          <dgm:bulletEnabled val="1"/>
        </dgm:presLayoutVars>
      </dgm:prSet>
      <dgm:spPr/>
    </dgm:pt>
    <dgm:pt modelId="{63DEBEC1-2F9D-4F46-B3B1-9ED2F5EB20D3}" type="pres">
      <dgm:prSet presAssocID="{C0B73FB4-2F88-4710-AA99-908677450439}" presName="sibTrans" presStyleCnt="0"/>
      <dgm:spPr/>
    </dgm:pt>
    <dgm:pt modelId="{8CA0F2E3-F25F-4847-9DAD-ADBD11671D7B}" type="pres">
      <dgm:prSet presAssocID="{0172D840-3A20-414C-866F-A6E60F6AFAE5}" presName="node" presStyleLbl="node1" presStyleIdx="3" presStyleCnt="16">
        <dgm:presLayoutVars>
          <dgm:bulletEnabled val="1"/>
        </dgm:presLayoutVars>
      </dgm:prSet>
      <dgm:spPr/>
    </dgm:pt>
    <dgm:pt modelId="{38935695-55FE-4F99-BCD4-BC50D3373D47}" type="pres">
      <dgm:prSet presAssocID="{A47BE2F9-54BA-48E8-B6CF-4434A77FD63B}" presName="sibTrans" presStyleCnt="0"/>
      <dgm:spPr/>
    </dgm:pt>
    <dgm:pt modelId="{BA036B66-2FBF-4AEC-87F3-B478ED16053C}" type="pres">
      <dgm:prSet presAssocID="{F1822A0E-B705-4812-AD32-7DDB69994058}" presName="node" presStyleLbl="node1" presStyleIdx="4" presStyleCnt="16">
        <dgm:presLayoutVars>
          <dgm:bulletEnabled val="1"/>
        </dgm:presLayoutVars>
      </dgm:prSet>
      <dgm:spPr/>
    </dgm:pt>
    <dgm:pt modelId="{C481EAFA-43CC-4A2D-BE61-EFDAF0ABC252}" type="pres">
      <dgm:prSet presAssocID="{C64F8FE1-5A99-4674-82A6-DC4B14690F6E}" presName="sibTrans" presStyleCnt="0"/>
      <dgm:spPr/>
    </dgm:pt>
    <dgm:pt modelId="{191ACEC1-702F-435E-946A-29460E859830}" type="pres">
      <dgm:prSet presAssocID="{1F8D5E8C-E1C6-4495-B438-6A2B62B4AD49}" presName="node" presStyleLbl="node1" presStyleIdx="5" presStyleCnt="16">
        <dgm:presLayoutVars>
          <dgm:bulletEnabled val="1"/>
        </dgm:presLayoutVars>
      </dgm:prSet>
      <dgm:spPr/>
    </dgm:pt>
    <dgm:pt modelId="{E1CA40F3-4B1E-46A6-9577-6F9964848B16}" type="pres">
      <dgm:prSet presAssocID="{409A48E6-258A-4485-838A-60241223B461}" presName="sibTrans" presStyleCnt="0"/>
      <dgm:spPr/>
    </dgm:pt>
    <dgm:pt modelId="{2495CE56-8030-44E9-A5E1-33E3D0D94951}" type="pres">
      <dgm:prSet presAssocID="{4763871C-C31B-405D-AF55-2EFC23862AB0}" presName="node" presStyleLbl="node1" presStyleIdx="6" presStyleCnt="16">
        <dgm:presLayoutVars>
          <dgm:bulletEnabled val="1"/>
        </dgm:presLayoutVars>
      </dgm:prSet>
      <dgm:spPr/>
    </dgm:pt>
    <dgm:pt modelId="{5B66FE76-9BEC-444E-B920-16DBE1E392F0}" type="pres">
      <dgm:prSet presAssocID="{44BF2FB2-F68B-4D5B-B0E7-11BCA3E8C6BD}" presName="sibTrans" presStyleCnt="0"/>
      <dgm:spPr/>
    </dgm:pt>
    <dgm:pt modelId="{06F917BF-89F1-4447-9405-55F9A0458228}" type="pres">
      <dgm:prSet presAssocID="{4CF3B548-1E87-447F-B7F3-FD9777ACF4B2}" presName="node" presStyleLbl="node1" presStyleIdx="7" presStyleCnt="16">
        <dgm:presLayoutVars>
          <dgm:bulletEnabled val="1"/>
        </dgm:presLayoutVars>
      </dgm:prSet>
      <dgm:spPr/>
    </dgm:pt>
    <dgm:pt modelId="{E63B4C5E-E9D4-4900-81F2-F5F51F20D694}" type="pres">
      <dgm:prSet presAssocID="{743F1934-62E6-42BA-B1FE-360217FB9689}" presName="sibTrans" presStyleCnt="0"/>
      <dgm:spPr/>
    </dgm:pt>
    <dgm:pt modelId="{0C21656B-1107-478B-8EFA-A18D5AC2C84D}" type="pres">
      <dgm:prSet presAssocID="{7F90D3EC-46A9-4A05-93A9-0124B04C4F4F}" presName="node" presStyleLbl="node1" presStyleIdx="8" presStyleCnt="16">
        <dgm:presLayoutVars>
          <dgm:bulletEnabled val="1"/>
        </dgm:presLayoutVars>
      </dgm:prSet>
      <dgm:spPr/>
    </dgm:pt>
    <dgm:pt modelId="{920E6AB9-0FF4-45D5-9227-357466656A46}" type="pres">
      <dgm:prSet presAssocID="{AEEE23B9-7D0E-4D14-900A-642B51C29BC5}" presName="sibTrans" presStyleCnt="0"/>
      <dgm:spPr/>
    </dgm:pt>
    <dgm:pt modelId="{180DCBC8-5BDA-4A5C-98FF-5042580429D2}" type="pres">
      <dgm:prSet presAssocID="{929B3DEF-DBBF-4D45-AD15-94ADF9FE96D2}" presName="node" presStyleLbl="node1" presStyleIdx="9" presStyleCnt="16">
        <dgm:presLayoutVars>
          <dgm:bulletEnabled val="1"/>
        </dgm:presLayoutVars>
      </dgm:prSet>
      <dgm:spPr/>
    </dgm:pt>
    <dgm:pt modelId="{CDDC649D-6C78-4693-BE09-F6C74233A067}" type="pres">
      <dgm:prSet presAssocID="{5DA2A725-7325-4B7C-915C-F51937203A8B}" presName="sibTrans" presStyleCnt="0"/>
      <dgm:spPr/>
    </dgm:pt>
    <dgm:pt modelId="{8BB6352C-5D5D-4308-9171-C017D7F2A6CF}" type="pres">
      <dgm:prSet presAssocID="{32034BA2-A192-4A0E-9D94-94B9D3D16B01}" presName="node" presStyleLbl="node1" presStyleIdx="10" presStyleCnt="16">
        <dgm:presLayoutVars>
          <dgm:bulletEnabled val="1"/>
        </dgm:presLayoutVars>
      </dgm:prSet>
      <dgm:spPr/>
    </dgm:pt>
    <dgm:pt modelId="{2F187A48-1E8A-4029-8183-D059146F6976}" type="pres">
      <dgm:prSet presAssocID="{AA789ABC-B87A-4796-B6A5-3997EF78D5E4}" presName="sibTrans" presStyleCnt="0"/>
      <dgm:spPr/>
    </dgm:pt>
    <dgm:pt modelId="{BEBBC979-6357-4C45-8F08-BE03012E4611}" type="pres">
      <dgm:prSet presAssocID="{B1019034-5543-4462-A8BD-8E8B876012B6}" presName="node" presStyleLbl="node1" presStyleIdx="11" presStyleCnt="16" custLinFactX="-250853" custLinFactY="24465" custLinFactNeighborX="-300000" custLinFactNeighborY="100000">
        <dgm:presLayoutVars>
          <dgm:bulletEnabled val="1"/>
        </dgm:presLayoutVars>
      </dgm:prSet>
      <dgm:spPr/>
    </dgm:pt>
    <dgm:pt modelId="{3CA48A49-D3A3-483D-AEE6-341ED3D46EB6}" type="pres">
      <dgm:prSet presAssocID="{6E2040C0-3526-4FA2-A88B-987B41B1666A}" presName="sibTrans" presStyleCnt="0"/>
      <dgm:spPr/>
    </dgm:pt>
    <dgm:pt modelId="{946F523E-43CA-42F9-AF28-F6103464AD30}" type="pres">
      <dgm:prSet presAssocID="{D09B9BF5-65B8-4A32-913F-9A73547B1AA8}" presName="node" presStyleLbl="node1" presStyleIdx="12" presStyleCnt="16">
        <dgm:presLayoutVars>
          <dgm:bulletEnabled val="1"/>
        </dgm:presLayoutVars>
      </dgm:prSet>
      <dgm:spPr/>
    </dgm:pt>
    <dgm:pt modelId="{EADFFC02-655B-4DDD-BFFD-B06C41908768}" type="pres">
      <dgm:prSet presAssocID="{DDAEAEE4-0308-46BE-8A9F-6F12C0B25519}" presName="sibTrans" presStyleCnt="0"/>
      <dgm:spPr/>
    </dgm:pt>
    <dgm:pt modelId="{2EAFD9A8-6955-48A0-95B6-4E5D957D7FDA}" type="pres">
      <dgm:prSet presAssocID="{B0A7D270-9DBA-4E0A-B16F-3423B21C80B8}" presName="node" presStyleLbl="node1" presStyleIdx="13" presStyleCnt="16">
        <dgm:presLayoutVars>
          <dgm:bulletEnabled val="1"/>
        </dgm:presLayoutVars>
      </dgm:prSet>
      <dgm:spPr/>
    </dgm:pt>
    <dgm:pt modelId="{8717C098-FF1A-480A-BDF6-F42B45CAA1E4}" type="pres">
      <dgm:prSet presAssocID="{ACC4D555-DA70-4B2B-A2AC-1F4947431F3D}" presName="sibTrans" presStyleCnt="0"/>
      <dgm:spPr/>
    </dgm:pt>
    <dgm:pt modelId="{EE59AB72-45F4-4CE3-AC66-10CA1F0E6AD4}" type="pres">
      <dgm:prSet presAssocID="{8D97AE1B-66DB-4D94-85DD-CD644AB5EFA5}" presName="node" presStyleLbl="node1" presStyleIdx="14" presStyleCnt="16">
        <dgm:presLayoutVars>
          <dgm:bulletEnabled val="1"/>
        </dgm:presLayoutVars>
      </dgm:prSet>
      <dgm:spPr/>
    </dgm:pt>
    <dgm:pt modelId="{FD523D26-E820-470B-BF44-3A692F17507E}" type="pres">
      <dgm:prSet presAssocID="{597572B3-955C-44BF-9DEE-99B0ABC13D91}" presName="sibTrans" presStyleCnt="0"/>
      <dgm:spPr/>
    </dgm:pt>
    <dgm:pt modelId="{5F2D8DAF-0050-4B7F-A8CA-BF27731BED75}" type="pres">
      <dgm:prSet presAssocID="{2C5A07B1-C5B9-4156-AB4C-6E75B28C4ADC}" presName="node" presStyleLbl="node1" presStyleIdx="15" presStyleCnt="16">
        <dgm:presLayoutVars>
          <dgm:bulletEnabled val="1"/>
        </dgm:presLayoutVars>
      </dgm:prSet>
      <dgm:spPr/>
    </dgm:pt>
  </dgm:ptLst>
  <dgm:cxnLst>
    <dgm:cxn modelId="{76DD9004-D4AC-45FD-8A6E-EE3555604741}" srcId="{F6E59497-053A-4A59-8582-F1261312E2EE}" destId="{8D97AE1B-66DB-4D94-85DD-CD644AB5EFA5}" srcOrd="14" destOrd="0" parTransId="{67A9BE23-DD6B-4B47-B9D0-2302B7C1BDE9}" sibTransId="{597572B3-955C-44BF-9DEE-99B0ABC13D91}"/>
    <dgm:cxn modelId="{8173F614-D282-43A7-A251-5BFE50D5B45F}" srcId="{F6E59497-053A-4A59-8582-F1261312E2EE}" destId="{B616717E-40A3-4D1C-97FC-E7EC5CE25B38}" srcOrd="0" destOrd="0" parTransId="{56E01046-B4FD-4B22-B8E3-F984E0D54DAD}" sibTransId="{514AC962-E20F-406B-B007-A00CCC306CCF}"/>
    <dgm:cxn modelId="{A9261F1B-9F1B-492C-9A6E-CD639B8F7812}" type="presOf" srcId="{705FE30D-9650-4511-AB6C-46F8C26B363D}" destId="{DCE4BB3C-307C-4F17-8987-C15FDAAFD6BA}" srcOrd="0" destOrd="0" presId="urn:microsoft.com/office/officeart/2005/8/layout/default"/>
    <dgm:cxn modelId="{F9A7A91C-BD98-4E76-BD95-C159B5DFC1C6}" srcId="{F6E59497-053A-4A59-8582-F1261312E2EE}" destId="{4763871C-C31B-405D-AF55-2EFC23862AB0}" srcOrd="6" destOrd="0" parTransId="{977687D3-31A8-4434-B42D-0373E7AEF859}" sibTransId="{44BF2FB2-F68B-4D5B-B0E7-11BCA3E8C6BD}"/>
    <dgm:cxn modelId="{C913DD20-0195-45BE-B276-BCEE77D1E636}" type="presOf" srcId="{B616717E-40A3-4D1C-97FC-E7EC5CE25B38}" destId="{FDA0AE0A-457B-4EC6-AD76-1DB5949D14C4}" srcOrd="0" destOrd="0" presId="urn:microsoft.com/office/officeart/2005/8/layout/default"/>
    <dgm:cxn modelId="{4FCB6022-19F7-4206-942B-DF78F17DD9A0}" type="presOf" srcId="{8D97AE1B-66DB-4D94-85DD-CD644AB5EFA5}" destId="{EE59AB72-45F4-4CE3-AC66-10CA1F0E6AD4}" srcOrd="0" destOrd="0" presId="urn:microsoft.com/office/officeart/2005/8/layout/default"/>
    <dgm:cxn modelId="{941ECA2B-7B62-49B6-812C-F4BD483489F7}" srcId="{F6E59497-053A-4A59-8582-F1261312E2EE}" destId="{0172D840-3A20-414C-866F-A6E60F6AFAE5}" srcOrd="3" destOrd="0" parTransId="{00CBD014-044A-419A-A701-67E326749B91}" sibTransId="{A47BE2F9-54BA-48E8-B6CF-4434A77FD63B}"/>
    <dgm:cxn modelId="{F0B2A92F-C67B-4287-85AA-DA2731362421}" srcId="{F6E59497-053A-4A59-8582-F1261312E2EE}" destId="{B0A7D270-9DBA-4E0A-B16F-3423B21C80B8}" srcOrd="13" destOrd="0" parTransId="{2839DD8A-F5FB-47B3-91EC-B7428E1E8CF8}" sibTransId="{ACC4D555-DA70-4B2B-A2AC-1F4947431F3D}"/>
    <dgm:cxn modelId="{4CEF2130-602F-4E19-AB47-951EFBD88A4C}" srcId="{F6E59497-053A-4A59-8582-F1261312E2EE}" destId="{4CF3B548-1E87-447F-B7F3-FD9777ACF4B2}" srcOrd="7" destOrd="0" parTransId="{5A86C760-FC50-4208-967F-FB1BE29EE417}" sibTransId="{743F1934-62E6-42BA-B1FE-360217FB9689}"/>
    <dgm:cxn modelId="{37F3B25D-CF57-48CD-89AF-635B8C282271}" srcId="{F6E59497-053A-4A59-8582-F1261312E2EE}" destId="{32034BA2-A192-4A0E-9D94-94B9D3D16B01}" srcOrd="10" destOrd="0" parTransId="{D0515662-1E84-48DB-877A-73B0ADACF414}" sibTransId="{AA789ABC-B87A-4796-B6A5-3997EF78D5E4}"/>
    <dgm:cxn modelId="{1CCE6A4B-246B-40BC-B6CA-173214C1570C}" srcId="{F6E59497-053A-4A59-8582-F1261312E2EE}" destId="{F1822A0E-B705-4812-AD32-7DDB69994058}" srcOrd="4" destOrd="0" parTransId="{6E03368A-512A-4A56-A732-C357204B3E44}" sibTransId="{C64F8FE1-5A99-4674-82A6-DC4B14690F6E}"/>
    <dgm:cxn modelId="{CD210650-144C-4497-B2C3-4D3985294A37}" srcId="{F6E59497-053A-4A59-8582-F1261312E2EE}" destId="{705FE30D-9650-4511-AB6C-46F8C26B363D}" srcOrd="1" destOrd="0" parTransId="{AB032FDA-0FA4-40D8-B215-EFFF662FBF99}" sibTransId="{1FAD0BFF-05B1-48BA-9671-E00C85673DA4}"/>
    <dgm:cxn modelId="{5F002450-EAB8-4F8C-8DA5-1BABF44D789A}" type="presOf" srcId="{7F90D3EC-46A9-4A05-93A9-0124B04C4F4F}" destId="{0C21656B-1107-478B-8EFA-A18D5AC2C84D}" srcOrd="0" destOrd="0" presId="urn:microsoft.com/office/officeart/2005/8/layout/default"/>
    <dgm:cxn modelId="{D0E2FE53-895D-42C5-854B-553B2951A658}" type="presOf" srcId="{0172D840-3A20-414C-866F-A6E60F6AFAE5}" destId="{8CA0F2E3-F25F-4847-9DAD-ADBD11671D7B}" srcOrd="0" destOrd="0" presId="urn:microsoft.com/office/officeart/2005/8/layout/default"/>
    <dgm:cxn modelId="{9C83BC56-8C31-4412-B93A-D5056FE4E4A2}" type="presOf" srcId="{D09B9BF5-65B8-4A32-913F-9A73547B1AA8}" destId="{946F523E-43CA-42F9-AF28-F6103464AD30}" srcOrd="0" destOrd="0" presId="urn:microsoft.com/office/officeart/2005/8/layout/default"/>
    <dgm:cxn modelId="{E72C6278-0155-496C-AF0D-4D2E90FABA70}" type="presOf" srcId="{F1822A0E-B705-4812-AD32-7DDB69994058}" destId="{BA036B66-2FBF-4AEC-87F3-B478ED16053C}" srcOrd="0" destOrd="0" presId="urn:microsoft.com/office/officeart/2005/8/layout/default"/>
    <dgm:cxn modelId="{3E97157D-52FE-47BA-9E77-FDC467F27F84}" type="presOf" srcId="{B0A7D270-9DBA-4E0A-B16F-3423B21C80B8}" destId="{2EAFD9A8-6955-48A0-95B6-4E5D957D7FDA}" srcOrd="0" destOrd="0" presId="urn:microsoft.com/office/officeart/2005/8/layout/default"/>
    <dgm:cxn modelId="{88CD6082-4617-40C5-A4BF-2501319AEEFB}" type="presOf" srcId="{4CF3B548-1E87-447F-B7F3-FD9777ACF4B2}" destId="{06F917BF-89F1-4447-9405-55F9A0458228}" srcOrd="0" destOrd="0" presId="urn:microsoft.com/office/officeart/2005/8/layout/default"/>
    <dgm:cxn modelId="{EED9D094-C372-4FBA-B655-506BA958C54A}" type="presOf" srcId="{B1019034-5543-4462-A8BD-8E8B876012B6}" destId="{BEBBC979-6357-4C45-8F08-BE03012E4611}" srcOrd="0" destOrd="0" presId="urn:microsoft.com/office/officeart/2005/8/layout/default"/>
    <dgm:cxn modelId="{D0CBD997-AA39-45B7-B69E-7897BFD30C61}" type="presOf" srcId="{E621A112-5053-4BED-A29F-2A8843DE086B}" destId="{974F1B96-F762-42C0-9CEE-B5C55D4BE4D6}" srcOrd="0" destOrd="0" presId="urn:microsoft.com/office/officeart/2005/8/layout/default"/>
    <dgm:cxn modelId="{AF289CA7-D097-445F-86FE-E3CDCD5EEF1F}" type="presOf" srcId="{929B3DEF-DBBF-4D45-AD15-94ADF9FE96D2}" destId="{180DCBC8-5BDA-4A5C-98FF-5042580429D2}" srcOrd="0" destOrd="0" presId="urn:microsoft.com/office/officeart/2005/8/layout/default"/>
    <dgm:cxn modelId="{52A804AC-8B28-4A41-9401-AB768DBCA70E}" srcId="{F6E59497-053A-4A59-8582-F1261312E2EE}" destId="{B1019034-5543-4462-A8BD-8E8B876012B6}" srcOrd="11" destOrd="0" parTransId="{F5C0CC52-F994-4CD3-9A6F-79444C436969}" sibTransId="{6E2040C0-3526-4FA2-A88B-987B41B1666A}"/>
    <dgm:cxn modelId="{4A24C6B1-B1AF-4C9E-847E-60EF157ECDD5}" srcId="{F6E59497-053A-4A59-8582-F1261312E2EE}" destId="{7F90D3EC-46A9-4A05-93A9-0124B04C4F4F}" srcOrd="8" destOrd="0" parTransId="{4DB0285F-E81D-45CF-BDB1-BD67F4522ABA}" sibTransId="{AEEE23B9-7D0E-4D14-900A-642B51C29BC5}"/>
    <dgm:cxn modelId="{F21277B9-BEFF-444F-BBFE-011FB1B45983}" type="presOf" srcId="{4763871C-C31B-405D-AF55-2EFC23862AB0}" destId="{2495CE56-8030-44E9-A5E1-33E3D0D94951}" srcOrd="0" destOrd="0" presId="urn:microsoft.com/office/officeart/2005/8/layout/default"/>
    <dgm:cxn modelId="{E8BDB4CA-CE40-434F-9CFE-9FF1BB992184}" srcId="{F6E59497-053A-4A59-8582-F1261312E2EE}" destId="{D09B9BF5-65B8-4A32-913F-9A73547B1AA8}" srcOrd="12" destOrd="0" parTransId="{43EDFFD5-CF40-4DE3-AF58-9CEF4CF26DC7}" sibTransId="{DDAEAEE4-0308-46BE-8A9F-6F12C0B25519}"/>
    <dgm:cxn modelId="{088C26D3-5F25-437D-AB30-64B5496FD2EE}" srcId="{F6E59497-053A-4A59-8582-F1261312E2EE}" destId="{2C5A07B1-C5B9-4156-AB4C-6E75B28C4ADC}" srcOrd="15" destOrd="0" parTransId="{36E864E3-1B96-4DAA-AF69-C9DEC45D6875}" sibTransId="{0235ABE3-44B0-4CAC-8B75-D7B5D3573D5F}"/>
    <dgm:cxn modelId="{A70FD9DD-E10B-4BEB-A104-5A6E1F6E964A}" srcId="{F6E59497-053A-4A59-8582-F1261312E2EE}" destId="{1F8D5E8C-E1C6-4495-B438-6A2B62B4AD49}" srcOrd="5" destOrd="0" parTransId="{EDC6BE4C-E70E-4092-BC02-398B420BD8A4}" sibTransId="{409A48E6-258A-4485-838A-60241223B461}"/>
    <dgm:cxn modelId="{5A272FE1-CD1E-4ED0-B61E-05522D6EC12A}" srcId="{F6E59497-053A-4A59-8582-F1261312E2EE}" destId="{E621A112-5053-4BED-A29F-2A8843DE086B}" srcOrd="2" destOrd="0" parTransId="{77A76B88-1067-461A-8757-FF8E26EC047F}" sibTransId="{C0B73FB4-2F88-4710-AA99-908677450439}"/>
    <dgm:cxn modelId="{7A078DE1-EC6B-491E-BCF4-D4165FBB62B1}" srcId="{F6E59497-053A-4A59-8582-F1261312E2EE}" destId="{929B3DEF-DBBF-4D45-AD15-94ADF9FE96D2}" srcOrd="9" destOrd="0" parTransId="{19D00695-0B0A-40E2-BB63-B7980CC97FF9}" sibTransId="{5DA2A725-7325-4B7C-915C-F51937203A8B}"/>
    <dgm:cxn modelId="{E79624E5-319A-4AA9-B416-D214AAA6C362}" type="presOf" srcId="{2C5A07B1-C5B9-4156-AB4C-6E75B28C4ADC}" destId="{5F2D8DAF-0050-4B7F-A8CA-BF27731BED75}" srcOrd="0" destOrd="0" presId="urn:microsoft.com/office/officeart/2005/8/layout/default"/>
    <dgm:cxn modelId="{654AF0EA-901B-4BA5-BFDD-FC8FD8C789AB}" type="presOf" srcId="{1F8D5E8C-E1C6-4495-B438-6A2B62B4AD49}" destId="{191ACEC1-702F-435E-946A-29460E859830}" srcOrd="0" destOrd="0" presId="urn:microsoft.com/office/officeart/2005/8/layout/default"/>
    <dgm:cxn modelId="{F2D646F5-62F2-45AD-A669-EC5C1462BAE3}" type="presOf" srcId="{F6E59497-053A-4A59-8582-F1261312E2EE}" destId="{4542277A-F910-44D4-9951-E6875DB7A4A2}" srcOrd="0" destOrd="0" presId="urn:microsoft.com/office/officeart/2005/8/layout/default"/>
    <dgm:cxn modelId="{BBA52FF8-EA2C-4E9D-BB25-5249D3B9DBAE}" type="presOf" srcId="{32034BA2-A192-4A0E-9D94-94B9D3D16B01}" destId="{8BB6352C-5D5D-4308-9171-C017D7F2A6CF}" srcOrd="0" destOrd="0" presId="urn:microsoft.com/office/officeart/2005/8/layout/default"/>
    <dgm:cxn modelId="{1E0CAA4F-2FA8-4D3A-888A-7B59529F35E4}" type="presParOf" srcId="{4542277A-F910-44D4-9951-E6875DB7A4A2}" destId="{FDA0AE0A-457B-4EC6-AD76-1DB5949D14C4}" srcOrd="0" destOrd="0" presId="urn:microsoft.com/office/officeart/2005/8/layout/default"/>
    <dgm:cxn modelId="{8AA47A68-BDFC-4CC0-8B7E-01EDECCB9EC6}" type="presParOf" srcId="{4542277A-F910-44D4-9951-E6875DB7A4A2}" destId="{31021820-24FF-4BF8-A573-38CAE2B8FFBC}" srcOrd="1" destOrd="0" presId="urn:microsoft.com/office/officeart/2005/8/layout/default"/>
    <dgm:cxn modelId="{255BA9A5-D1E6-412F-92B2-5D0295B414B1}" type="presParOf" srcId="{4542277A-F910-44D4-9951-E6875DB7A4A2}" destId="{DCE4BB3C-307C-4F17-8987-C15FDAAFD6BA}" srcOrd="2" destOrd="0" presId="urn:microsoft.com/office/officeart/2005/8/layout/default"/>
    <dgm:cxn modelId="{217D76A0-FD3B-4E1F-A868-9B2EC0CF5ED8}" type="presParOf" srcId="{4542277A-F910-44D4-9951-E6875DB7A4A2}" destId="{90FAF38D-1BFA-49CD-9486-F41D459C15DA}" srcOrd="3" destOrd="0" presId="urn:microsoft.com/office/officeart/2005/8/layout/default"/>
    <dgm:cxn modelId="{15FAA377-B414-4C99-B53D-EE0DD3BEF01F}" type="presParOf" srcId="{4542277A-F910-44D4-9951-E6875DB7A4A2}" destId="{974F1B96-F762-42C0-9CEE-B5C55D4BE4D6}" srcOrd="4" destOrd="0" presId="urn:microsoft.com/office/officeart/2005/8/layout/default"/>
    <dgm:cxn modelId="{1E565996-A838-498B-A99D-DB9D7E8A9676}" type="presParOf" srcId="{4542277A-F910-44D4-9951-E6875DB7A4A2}" destId="{63DEBEC1-2F9D-4F46-B3B1-9ED2F5EB20D3}" srcOrd="5" destOrd="0" presId="urn:microsoft.com/office/officeart/2005/8/layout/default"/>
    <dgm:cxn modelId="{14F1311D-F96F-4945-911F-F8F5FD1D8E3D}" type="presParOf" srcId="{4542277A-F910-44D4-9951-E6875DB7A4A2}" destId="{8CA0F2E3-F25F-4847-9DAD-ADBD11671D7B}" srcOrd="6" destOrd="0" presId="urn:microsoft.com/office/officeart/2005/8/layout/default"/>
    <dgm:cxn modelId="{B4F32572-FC70-41B7-A350-04D47E07F390}" type="presParOf" srcId="{4542277A-F910-44D4-9951-E6875DB7A4A2}" destId="{38935695-55FE-4F99-BCD4-BC50D3373D47}" srcOrd="7" destOrd="0" presId="urn:microsoft.com/office/officeart/2005/8/layout/default"/>
    <dgm:cxn modelId="{2F0EEEDF-B42D-49CF-A2CD-562ED63244DC}" type="presParOf" srcId="{4542277A-F910-44D4-9951-E6875DB7A4A2}" destId="{BA036B66-2FBF-4AEC-87F3-B478ED16053C}" srcOrd="8" destOrd="0" presId="urn:microsoft.com/office/officeart/2005/8/layout/default"/>
    <dgm:cxn modelId="{2057231F-84D1-41FA-B56C-908C134C2E3D}" type="presParOf" srcId="{4542277A-F910-44D4-9951-E6875DB7A4A2}" destId="{C481EAFA-43CC-4A2D-BE61-EFDAF0ABC252}" srcOrd="9" destOrd="0" presId="urn:microsoft.com/office/officeart/2005/8/layout/default"/>
    <dgm:cxn modelId="{00A6FE1B-CF81-4DC0-9328-10E56E5AD613}" type="presParOf" srcId="{4542277A-F910-44D4-9951-E6875DB7A4A2}" destId="{191ACEC1-702F-435E-946A-29460E859830}" srcOrd="10" destOrd="0" presId="urn:microsoft.com/office/officeart/2005/8/layout/default"/>
    <dgm:cxn modelId="{F691513B-61AE-4E6F-88E7-808369335A87}" type="presParOf" srcId="{4542277A-F910-44D4-9951-E6875DB7A4A2}" destId="{E1CA40F3-4B1E-46A6-9577-6F9964848B16}" srcOrd="11" destOrd="0" presId="urn:microsoft.com/office/officeart/2005/8/layout/default"/>
    <dgm:cxn modelId="{98458908-B837-4996-9DC7-E3F73C1CAAE6}" type="presParOf" srcId="{4542277A-F910-44D4-9951-E6875DB7A4A2}" destId="{2495CE56-8030-44E9-A5E1-33E3D0D94951}" srcOrd="12" destOrd="0" presId="urn:microsoft.com/office/officeart/2005/8/layout/default"/>
    <dgm:cxn modelId="{34B32651-7E05-4D00-8F70-F24338B1BED8}" type="presParOf" srcId="{4542277A-F910-44D4-9951-E6875DB7A4A2}" destId="{5B66FE76-9BEC-444E-B920-16DBE1E392F0}" srcOrd="13" destOrd="0" presId="urn:microsoft.com/office/officeart/2005/8/layout/default"/>
    <dgm:cxn modelId="{0C5E74AA-C441-438B-A15C-F41FB8A54F1B}" type="presParOf" srcId="{4542277A-F910-44D4-9951-E6875DB7A4A2}" destId="{06F917BF-89F1-4447-9405-55F9A0458228}" srcOrd="14" destOrd="0" presId="urn:microsoft.com/office/officeart/2005/8/layout/default"/>
    <dgm:cxn modelId="{0F71A90F-9754-4343-9156-777905C6185C}" type="presParOf" srcId="{4542277A-F910-44D4-9951-E6875DB7A4A2}" destId="{E63B4C5E-E9D4-4900-81F2-F5F51F20D694}" srcOrd="15" destOrd="0" presId="urn:microsoft.com/office/officeart/2005/8/layout/default"/>
    <dgm:cxn modelId="{5360FE6B-D151-466E-BDBF-0F4A74FE3B8E}" type="presParOf" srcId="{4542277A-F910-44D4-9951-E6875DB7A4A2}" destId="{0C21656B-1107-478B-8EFA-A18D5AC2C84D}" srcOrd="16" destOrd="0" presId="urn:microsoft.com/office/officeart/2005/8/layout/default"/>
    <dgm:cxn modelId="{47A70CE8-51D2-46CD-A777-133205DE04B6}" type="presParOf" srcId="{4542277A-F910-44D4-9951-E6875DB7A4A2}" destId="{920E6AB9-0FF4-45D5-9227-357466656A46}" srcOrd="17" destOrd="0" presId="urn:microsoft.com/office/officeart/2005/8/layout/default"/>
    <dgm:cxn modelId="{99466129-8E14-401E-9DA8-8FF01493FB40}" type="presParOf" srcId="{4542277A-F910-44D4-9951-E6875DB7A4A2}" destId="{180DCBC8-5BDA-4A5C-98FF-5042580429D2}" srcOrd="18" destOrd="0" presId="urn:microsoft.com/office/officeart/2005/8/layout/default"/>
    <dgm:cxn modelId="{740999CA-9EC5-44DF-BAB4-B382D5628FA7}" type="presParOf" srcId="{4542277A-F910-44D4-9951-E6875DB7A4A2}" destId="{CDDC649D-6C78-4693-BE09-F6C74233A067}" srcOrd="19" destOrd="0" presId="urn:microsoft.com/office/officeart/2005/8/layout/default"/>
    <dgm:cxn modelId="{157CFC08-76E2-47C4-9B47-E350DDA86BF5}" type="presParOf" srcId="{4542277A-F910-44D4-9951-E6875DB7A4A2}" destId="{8BB6352C-5D5D-4308-9171-C017D7F2A6CF}" srcOrd="20" destOrd="0" presId="urn:microsoft.com/office/officeart/2005/8/layout/default"/>
    <dgm:cxn modelId="{AF940FD1-4396-4013-82A6-A9A5EBF6F251}" type="presParOf" srcId="{4542277A-F910-44D4-9951-E6875DB7A4A2}" destId="{2F187A48-1E8A-4029-8183-D059146F6976}" srcOrd="21" destOrd="0" presId="urn:microsoft.com/office/officeart/2005/8/layout/default"/>
    <dgm:cxn modelId="{6BC7B6CD-A77C-4269-8E0C-1CEC7984ED54}" type="presParOf" srcId="{4542277A-F910-44D4-9951-E6875DB7A4A2}" destId="{BEBBC979-6357-4C45-8F08-BE03012E4611}" srcOrd="22" destOrd="0" presId="urn:microsoft.com/office/officeart/2005/8/layout/default"/>
    <dgm:cxn modelId="{BA624A6D-B765-4FEB-ABE6-9AB56ADB5E17}" type="presParOf" srcId="{4542277A-F910-44D4-9951-E6875DB7A4A2}" destId="{3CA48A49-D3A3-483D-AEE6-341ED3D46EB6}" srcOrd="23" destOrd="0" presId="urn:microsoft.com/office/officeart/2005/8/layout/default"/>
    <dgm:cxn modelId="{0A5F9431-11A6-4C24-B01A-D1309D3934D6}" type="presParOf" srcId="{4542277A-F910-44D4-9951-E6875DB7A4A2}" destId="{946F523E-43CA-42F9-AF28-F6103464AD30}" srcOrd="24" destOrd="0" presId="urn:microsoft.com/office/officeart/2005/8/layout/default"/>
    <dgm:cxn modelId="{0899C99B-2A96-4284-B0D5-4C2C1C4BAE13}" type="presParOf" srcId="{4542277A-F910-44D4-9951-E6875DB7A4A2}" destId="{EADFFC02-655B-4DDD-BFFD-B06C41908768}" srcOrd="25" destOrd="0" presId="urn:microsoft.com/office/officeart/2005/8/layout/default"/>
    <dgm:cxn modelId="{FF36B31F-F8EF-4737-8C1F-2318AF9BB5F5}" type="presParOf" srcId="{4542277A-F910-44D4-9951-E6875DB7A4A2}" destId="{2EAFD9A8-6955-48A0-95B6-4E5D957D7FDA}" srcOrd="26" destOrd="0" presId="urn:microsoft.com/office/officeart/2005/8/layout/default"/>
    <dgm:cxn modelId="{7A9B04EF-C28F-4FA0-ADA1-2A0FCA32D05C}" type="presParOf" srcId="{4542277A-F910-44D4-9951-E6875DB7A4A2}" destId="{8717C098-FF1A-480A-BDF6-F42B45CAA1E4}" srcOrd="27" destOrd="0" presId="urn:microsoft.com/office/officeart/2005/8/layout/default"/>
    <dgm:cxn modelId="{FD154735-DFE4-4946-A630-8F40C2C955D6}" type="presParOf" srcId="{4542277A-F910-44D4-9951-E6875DB7A4A2}" destId="{EE59AB72-45F4-4CE3-AC66-10CA1F0E6AD4}" srcOrd="28" destOrd="0" presId="urn:microsoft.com/office/officeart/2005/8/layout/default"/>
    <dgm:cxn modelId="{E4AF8882-4273-4642-BA41-EAF432B812A4}" type="presParOf" srcId="{4542277A-F910-44D4-9951-E6875DB7A4A2}" destId="{FD523D26-E820-470B-BF44-3A692F17507E}" srcOrd="29" destOrd="0" presId="urn:microsoft.com/office/officeart/2005/8/layout/default"/>
    <dgm:cxn modelId="{7D5DDDAD-00D1-4F51-A770-61785AA10DC6}" type="presParOf" srcId="{4542277A-F910-44D4-9951-E6875DB7A4A2}" destId="{5F2D8DAF-0050-4B7F-A8CA-BF27731BED75}"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511453-E4C1-4566-A1BE-E1B3A969FAA8}"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3074D578-C1F5-42F5-9F7C-2733903435B4}">
      <dgm:prSet/>
      <dgm:spPr/>
      <dgm:t>
        <a:bodyPr/>
        <a:lstStyle/>
        <a:p>
          <a:r>
            <a:rPr lang="en-GB"/>
            <a:t>Low oxygen sensors are located in the CBE laboratories where LN2 is in use.</a:t>
          </a:r>
          <a:endParaRPr lang="en-US"/>
        </a:p>
      </dgm:t>
    </dgm:pt>
    <dgm:pt modelId="{3DA7F67E-9FBE-46FF-8377-2369A81AB9CA}" type="parTrans" cxnId="{7F46688B-FF0D-4F97-8EDB-5CD9F028B1BA}">
      <dgm:prSet/>
      <dgm:spPr/>
      <dgm:t>
        <a:bodyPr/>
        <a:lstStyle/>
        <a:p>
          <a:endParaRPr lang="en-US"/>
        </a:p>
      </dgm:t>
    </dgm:pt>
    <dgm:pt modelId="{FC253DB8-9A8D-4522-BB01-800B634CAE20}" type="sibTrans" cxnId="{7F46688B-FF0D-4F97-8EDB-5CD9F028B1BA}">
      <dgm:prSet/>
      <dgm:spPr/>
      <dgm:t>
        <a:bodyPr/>
        <a:lstStyle/>
        <a:p>
          <a:endParaRPr lang="en-US"/>
        </a:p>
      </dgm:t>
    </dgm:pt>
    <dgm:pt modelId="{B6C58299-D076-42A2-AD23-7C239D7832E2}">
      <dgm:prSet/>
      <dgm:spPr/>
      <dgm:t>
        <a:bodyPr/>
        <a:lstStyle/>
        <a:p>
          <a:r>
            <a:rPr lang="en-GB"/>
            <a:t>They provide continuous O2 monitoring. The sensors will alarm when there is a depletion of oxygen in the laboratory.</a:t>
          </a:r>
          <a:endParaRPr lang="en-US"/>
        </a:p>
      </dgm:t>
    </dgm:pt>
    <dgm:pt modelId="{4D062DC7-1D0D-45C2-BFE3-C23154650ABA}" type="parTrans" cxnId="{0AB2AE6A-9F7F-4BC5-9069-6F8629DA589B}">
      <dgm:prSet/>
      <dgm:spPr/>
      <dgm:t>
        <a:bodyPr/>
        <a:lstStyle/>
        <a:p>
          <a:endParaRPr lang="en-US"/>
        </a:p>
      </dgm:t>
    </dgm:pt>
    <dgm:pt modelId="{3AF6916B-D7EE-478D-ACAC-BFA266EE5EA8}" type="sibTrans" cxnId="{0AB2AE6A-9F7F-4BC5-9069-6F8629DA589B}">
      <dgm:prSet/>
      <dgm:spPr/>
      <dgm:t>
        <a:bodyPr/>
        <a:lstStyle/>
        <a:p>
          <a:endParaRPr lang="en-US"/>
        </a:p>
      </dgm:t>
    </dgm:pt>
    <dgm:pt modelId="{FD2E4BD5-7E2D-4029-81A5-581B5FDDAACD}">
      <dgm:prSet/>
      <dgm:spPr/>
      <dgm:t>
        <a:bodyPr/>
        <a:lstStyle/>
        <a:p>
          <a:r>
            <a:rPr lang="en-GB" dirty="0"/>
            <a:t>Control measures must be put in place to increase oxygen concentration i.e. increasing ventilation or decreasing the quantity of LN2 used in the laboratory.</a:t>
          </a:r>
          <a:endParaRPr lang="en-US" dirty="0"/>
        </a:p>
      </dgm:t>
    </dgm:pt>
    <dgm:pt modelId="{32F185EA-50C6-4B3F-9DE1-C8EB9D8DF7D6}" type="parTrans" cxnId="{3AC4A226-4ED6-417E-944B-ABDE19BBA57A}">
      <dgm:prSet/>
      <dgm:spPr/>
      <dgm:t>
        <a:bodyPr/>
        <a:lstStyle/>
        <a:p>
          <a:endParaRPr lang="en-US"/>
        </a:p>
      </dgm:t>
    </dgm:pt>
    <dgm:pt modelId="{D44A27D1-3264-41E4-BEC1-AA6941E50441}" type="sibTrans" cxnId="{3AC4A226-4ED6-417E-944B-ABDE19BBA57A}">
      <dgm:prSet/>
      <dgm:spPr/>
      <dgm:t>
        <a:bodyPr/>
        <a:lstStyle/>
        <a:p>
          <a:endParaRPr lang="en-US"/>
        </a:p>
      </dgm:t>
    </dgm:pt>
    <dgm:pt modelId="{91F147BE-8422-4D04-AE87-0E5F9053C542}">
      <dgm:prSet/>
      <dgm:spPr/>
      <dgm:t>
        <a:bodyPr/>
        <a:lstStyle/>
        <a:p>
          <a:r>
            <a:rPr lang="en-GB" dirty="0"/>
            <a:t>If the low oxygen alarm is activated:</a:t>
          </a:r>
          <a:endParaRPr lang="en-US" dirty="0"/>
        </a:p>
      </dgm:t>
    </dgm:pt>
    <dgm:pt modelId="{5160A16A-7F03-4628-BF42-6B827A03B789}" type="parTrans" cxnId="{3487EB79-7C0E-415E-957F-2EBC466F1ECB}">
      <dgm:prSet/>
      <dgm:spPr/>
      <dgm:t>
        <a:bodyPr/>
        <a:lstStyle/>
        <a:p>
          <a:endParaRPr lang="en-US"/>
        </a:p>
      </dgm:t>
    </dgm:pt>
    <dgm:pt modelId="{8FFB806F-8763-4F93-ABAF-938E5CFD67DE}" type="sibTrans" cxnId="{3487EB79-7C0E-415E-957F-2EBC466F1ECB}">
      <dgm:prSet/>
      <dgm:spPr/>
      <dgm:t>
        <a:bodyPr/>
        <a:lstStyle/>
        <a:p>
          <a:endParaRPr lang="en-US"/>
        </a:p>
      </dgm:t>
    </dgm:pt>
    <dgm:pt modelId="{7E47BF56-F6DD-4E1D-A676-98BC0CF8A99D}">
      <dgm:prSet/>
      <dgm:spPr/>
      <dgm:t>
        <a:bodyPr/>
        <a:lstStyle/>
        <a:p>
          <a:r>
            <a:rPr lang="en-GB" dirty="0"/>
            <a:t>Laboratory should be evacuated.</a:t>
          </a:r>
          <a:endParaRPr lang="en-US" dirty="0"/>
        </a:p>
      </dgm:t>
    </dgm:pt>
    <dgm:pt modelId="{81FEF852-0216-4CE6-8208-37031FB5DDF0}" type="parTrans" cxnId="{040D7B23-4F07-493E-ADA8-48006FF61C72}">
      <dgm:prSet/>
      <dgm:spPr/>
      <dgm:t>
        <a:bodyPr/>
        <a:lstStyle/>
        <a:p>
          <a:endParaRPr lang="en-US"/>
        </a:p>
      </dgm:t>
    </dgm:pt>
    <dgm:pt modelId="{B9694DE8-4863-4F70-9028-514A0B522D9F}" type="sibTrans" cxnId="{040D7B23-4F07-493E-ADA8-48006FF61C72}">
      <dgm:prSet/>
      <dgm:spPr/>
      <dgm:t>
        <a:bodyPr/>
        <a:lstStyle/>
        <a:p>
          <a:endParaRPr lang="en-US"/>
        </a:p>
      </dgm:t>
    </dgm:pt>
    <dgm:pt modelId="{B7D0BBCD-C05B-42E8-B1E5-26FA3770682A}">
      <dgm:prSet/>
      <dgm:spPr/>
      <dgm:t>
        <a:bodyPr/>
        <a:lstStyle/>
        <a:p>
          <a:r>
            <a:rPr lang="en-GB"/>
            <a:t>Leave the laboratory door propped open.</a:t>
          </a:r>
          <a:endParaRPr lang="en-US"/>
        </a:p>
      </dgm:t>
    </dgm:pt>
    <dgm:pt modelId="{4BA85DDF-5DC9-4E33-8BC9-F73F430970BD}" type="parTrans" cxnId="{41B06834-DF34-4748-8119-BA9606BA576A}">
      <dgm:prSet/>
      <dgm:spPr/>
      <dgm:t>
        <a:bodyPr/>
        <a:lstStyle/>
        <a:p>
          <a:endParaRPr lang="en-US"/>
        </a:p>
      </dgm:t>
    </dgm:pt>
    <dgm:pt modelId="{611745DE-1040-4486-ADDB-24155B54755A}" type="sibTrans" cxnId="{41B06834-DF34-4748-8119-BA9606BA576A}">
      <dgm:prSet/>
      <dgm:spPr/>
      <dgm:t>
        <a:bodyPr/>
        <a:lstStyle/>
        <a:p>
          <a:endParaRPr lang="en-US"/>
        </a:p>
      </dgm:t>
    </dgm:pt>
    <dgm:pt modelId="{FFCF442D-B4C3-4636-AC14-5461ED272F86}">
      <dgm:prSet/>
      <dgm:spPr/>
      <dgm:t>
        <a:bodyPr/>
        <a:lstStyle/>
        <a:p>
          <a:r>
            <a:rPr lang="en-GB" dirty="0"/>
            <a:t>Prevent anybody from entering until the alarm has stopped.</a:t>
          </a:r>
          <a:endParaRPr lang="en-US" dirty="0"/>
        </a:p>
      </dgm:t>
    </dgm:pt>
    <dgm:pt modelId="{F6C7BF54-B028-4959-B1A4-FCD6B32339A1}" type="parTrans" cxnId="{BA6E7AA0-12B1-403F-ADA1-C8E9EF2B2802}">
      <dgm:prSet/>
      <dgm:spPr/>
      <dgm:t>
        <a:bodyPr/>
        <a:lstStyle/>
        <a:p>
          <a:endParaRPr lang="en-US"/>
        </a:p>
      </dgm:t>
    </dgm:pt>
    <dgm:pt modelId="{A7F32458-A229-4C06-9331-35B57EC82CD3}" type="sibTrans" cxnId="{BA6E7AA0-12B1-403F-ADA1-C8E9EF2B2802}">
      <dgm:prSet/>
      <dgm:spPr/>
      <dgm:t>
        <a:bodyPr/>
        <a:lstStyle/>
        <a:p>
          <a:endParaRPr lang="en-US"/>
        </a:p>
      </dgm:t>
    </dgm:pt>
    <dgm:pt modelId="{3C56DEBA-9142-4D4C-AA41-51F84E85EB65}">
      <dgm:prSet/>
      <dgm:spPr/>
      <dgm:t>
        <a:bodyPr/>
        <a:lstStyle/>
        <a:p>
          <a:r>
            <a:rPr lang="en-GB"/>
            <a:t>Contact the Laboratory Manager or Area Safety Advisor immediately.</a:t>
          </a:r>
          <a:endParaRPr lang="en-US"/>
        </a:p>
      </dgm:t>
    </dgm:pt>
    <dgm:pt modelId="{1C46C622-5521-4825-97A8-36515A910645}" type="parTrans" cxnId="{E834C61A-152B-4F80-BE74-6BB6BF1B1735}">
      <dgm:prSet/>
      <dgm:spPr/>
      <dgm:t>
        <a:bodyPr/>
        <a:lstStyle/>
        <a:p>
          <a:endParaRPr lang="en-US"/>
        </a:p>
      </dgm:t>
    </dgm:pt>
    <dgm:pt modelId="{635E15EE-8460-4967-A8AA-7113566C4307}" type="sibTrans" cxnId="{E834C61A-152B-4F80-BE74-6BB6BF1B1735}">
      <dgm:prSet/>
      <dgm:spPr/>
      <dgm:t>
        <a:bodyPr/>
        <a:lstStyle/>
        <a:p>
          <a:endParaRPr lang="en-US"/>
        </a:p>
      </dgm:t>
    </dgm:pt>
    <dgm:pt modelId="{607245DF-DA1D-4FDE-87FD-A3DB973390BA}" type="pres">
      <dgm:prSet presAssocID="{64511453-E4C1-4566-A1BE-E1B3A969FAA8}" presName="Name0" presStyleCnt="0">
        <dgm:presLayoutVars>
          <dgm:dir/>
          <dgm:animLvl val="lvl"/>
          <dgm:resizeHandles val="exact"/>
        </dgm:presLayoutVars>
      </dgm:prSet>
      <dgm:spPr/>
    </dgm:pt>
    <dgm:pt modelId="{6E238A53-8EA0-44E6-84A6-DBD5B928D9FC}" type="pres">
      <dgm:prSet presAssocID="{91F147BE-8422-4D04-AE87-0E5F9053C542}" presName="boxAndChildren" presStyleCnt="0"/>
      <dgm:spPr/>
    </dgm:pt>
    <dgm:pt modelId="{A46E7471-F005-49BA-B2DA-D8D9D8A9E791}" type="pres">
      <dgm:prSet presAssocID="{91F147BE-8422-4D04-AE87-0E5F9053C542}" presName="parentTextBox" presStyleLbl="node1" presStyleIdx="0" presStyleCnt="4"/>
      <dgm:spPr/>
    </dgm:pt>
    <dgm:pt modelId="{2C39614F-E24A-4B9B-9BA0-1C9D23E009C3}" type="pres">
      <dgm:prSet presAssocID="{91F147BE-8422-4D04-AE87-0E5F9053C542}" presName="entireBox" presStyleLbl="node1" presStyleIdx="0" presStyleCnt="4"/>
      <dgm:spPr/>
    </dgm:pt>
    <dgm:pt modelId="{AAB4BC87-6918-4A31-B442-ADA6E70F4464}" type="pres">
      <dgm:prSet presAssocID="{91F147BE-8422-4D04-AE87-0E5F9053C542}" presName="descendantBox" presStyleCnt="0"/>
      <dgm:spPr/>
    </dgm:pt>
    <dgm:pt modelId="{74A9338B-0704-4FBC-B7D8-0F6B3CBA6FD9}" type="pres">
      <dgm:prSet presAssocID="{7E47BF56-F6DD-4E1D-A676-98BC0CF8A99D}" presName="childTextBox" presStyleLbl="fgAccFollowNode1" presStyleIdx="0" presStyleCnt="4">
        <dgm:presLayoutVars>
          <dgm:bulletEnabled val="1"/>
        </dgm:presLayoutVars>
      </dgm:prSet>
      <dgm:spPr/>
    </dgm:pt>
    <dgm:pt modelId="{7EAC08A2-F4F3-4901-8123-CD9C4EFCEF30}" type="pres">
      <dgm:prSet presAssocID="{B7D0BBCD-C05B-42E8-B1E5-26FA3770682A}" presName="childTextBox" presStyleLbl="fgAccFollowNode1" presStyleIdx="1" presStyleCnt="4">
        <dgm:presLayoutVars>
          <dgm:bulletEnabled val="1"/>
        </dgm:presLayoutVars>
      </dgm:prSet>
      <dgm:spPr/>
    </dgm:pt>
    <dgm:pt modelId="{173E5512-8CAB-4984-98BB-9039D38A7E39}" type="pres">
      <dgm:prSet presAssocID="{FFCF442D-B4C3-4636-AC14-5461ED272F86}" presName="childTextBox" presStyleLbl="fgAccFollowNode1" presStyleIdx="2" presStyleCnt="4">
        <dgm:presLayoutVars>
          <dgm:bulletEnabled val="1"/>
        </dgm:presLayoutVars>
      </dgm:prSet>
      <dgm:spPr/>
    </dgm:pt>
    <dgm:pt modelId="{52C79FDA-B48B-4FC0-9D7C-4E26A1EFEE51}" type="pres">
      <dgm:prSet presAssocID="{3C56DEBA-9142-4D4C-AA41-51F84E85EB65}" presName="childTextBox" presStyleLbl="fgAccFollowNode1" presStyleIdx="3" presStyleCnt="4">
        <dgm:presLayoutVars>
          <dgm:bulletEnabled val="1"/>
        </dgm:presLayoutVars>
      </dgm:prSet>
      <dgm:spPr/>
    </dgm:pt>
    <dgm:pt modelId="{01242915-C79A-4B92-AA61-BC78962B6EFB}" type="pres">
      <dgm:prSet presAssocID="{D44A27D1-3264-41E4-BEC1-AA6941E50441}" presName="sp" presStyleCnt="0"/>
      <dgm:spPr/>
    </dgm:pt>
    <dgm:pt modelId="{620A794A-1DBB-4F0E-953D-485127870A03}" type="pres">
      <dgm:prSet presAssocID="{FD2E4BD5-7E2D-4029-81A5-581B5FDDAACD}" presName="arrowAndChildren" presStyleCnt="0"/>
      <dgm:spPr/>
    </dgm:pt>
    <dgm:pt modelId="{2B440662-225B-458C-89F3-CA25618F3B8A}" type="pres">
      <dgm:prSet presAssocID="{FD2E4BD5-7E2D-4029-81A5-581B5FDDAACD}" presName="parentTextArrow" presStyleLbl="node1" presStyleIdx="1" presStyleCnt="4"/>
      <dgm:spPr/>
    </dgm:pt>
    <dgm:pt modelId="{6EC20E5B-8020-4625-81B0-3F5989ECBDFE}" type="pres">
      <dgm:prSet presAssocID="{3AF6916B-D7EE-478D-ACAC-BFA266EE5EA8}" presName="sp" presStyleCnt="0"/>
      <dgm:spPr/>
    </dgm:pt>
    <dgm:pt modelId="{A0E34FBF-DBE6-45E2-A62E-FAC3C46016DB}" type="pres">
      <dgm:prSet presAssocID="{B6C58299-D076-42A2-AD23-7C239D7832E2}" presName="arrowAndChildren" presStyleCnt="0"/>
      <dgm:spPr/>
    </dgm:pt>
    <dgm:pt modelId="{29A86FA8-1AFC-4BC9-9AE1-15F77FE4CC51}" type="pres">
      <dgm:prSet presAssocID="{B6C58299-D076-42A2-AD23-7C239D7832E2}" presName="parentTextArrow" presStyleLbl="node1" presStyleIdx="2" presStyleCnt="4"/>
      <dgm:spPr/>
    </dgm:pt>
    <dgm:pt modelId="{08375E91-599A-4CFE-9431-C9E431CFC336}" type="pres">
      <dgm:prSet presAssocID="{FC253DB8-9A8D-4522-BB01-800B634CAE20}" presName="sp" presStyleCnt="0"/>
      <dgm:spPr/>
    </dgm:pt>
    <dgm:pt modelId="{53771BB4-58E7-4BF0-A0A7-24F5CB5B9240}" type="pres">
      <dgm:prSet presAssocID="{3074D578-C1F5-42F5-9F7C-2733903435B4}" presName="arrowAndChildren" presStyleCnt="0"/>
      <dgm:spPr/>
    </dgm:pt>
    <dgm:pt modelId="{1138F36C-9973-404C-9C46-2575928AF966}" type="pres">
      <dgm:prSet presAssocID="{3074D578-C1F5-42F5-9F7C-2733903435B4}" presName="parentTextArrow" presStyleLbl="node1" presStyleIdx="3" presStyleCnt="4"/>
      <dgm:spPr/>
    </dgm:pt>
  </dgm:ptLst>
  <dgm:cxnLst>
    <dgm:cxn modelId="{29512A07-3E46-4DDD-95A3-8B9E7E1E19EC}" type="presOf" srcId="{B6C58299-D076-42A2-AD23-7C239D7832E2}" destId="{29A86FA8-1AFC-4BC9-9AE1-15F77FE4CC51}" srcOrd="0" destOrd="0" presId="urn:microsoft.com/office/officeart/2005/8/layout/process4"/>
    <dgm:cxn modelId="{77E5660B-A1CA-4BB3-9646-B39862247C7E}" type="presOf" srcId="{7E47BF56-F6DD-4E1D-A676-98BC0CF8A99D}" destId="{74A9338B-0704-4FBC-B7D8-0F6B3CBA6FD9}" srcOrd="0" destOrd="0" presId="urn:microsoft.com/office/officeart/2005/8/layout/process4"/>
    <dgm:cxn modelId="{0774AF14-BD48-482C-8D5B-B10E3EF45FAE}" type="presOf" srcId="{FD2E4BD5-7E2D-4029-81A5-581B5FDDAACD}" destId="{2B440662-225B-458C-89F3-CA25618F3B8A}" srcOrd="0" destOrd="0" presId="urn:microsoft.com/office/officeart/2005/8/layout/process4"/>
    <dgm:cxn modelId="{E834C61A-152B-4F80-BE74-6BB6BF1B1735}" srcId="{91F147BE-8422-4D04-AE87-0E5F9053C542}" destId="{3C56DEBA-9142-4D4C-AA41-51F84E85EB65}" srcOrd="3" destOrd="0" parTransId="{1C46C622-5521-4825-97A8-36515A910645}" sibTransId="{635E15EE-8460-4967-A8AA-7113566C4307}"/>
    <dgm:cxn modelId="{040D7B23-4F07-493E-ADA8-48006FF61C72}" srcId="{91F147BE-8422-4D04-AE87-0E5F9053C542}" destId="{7E47BF56-F6DD-4E1D-A676-98BC0CF8A99D}" srcOrd="0" destOrd="0" parTransId="{81FEF852-0216-4CE6-8208-37031FB5DDF0}" sibTransId="{B9694DE8-4863-4F70-9028-514A0B522D9F}"/>
    <dgm:cxn modelId="{3AC4A226-4ED6-417E-944B-ABDE19BBA57A}" srcId="{64511453-E4C1-4566-A1BE-E1B3A969FAA8}" destId="{FD2E4BD5-7E2D-4029-81A5-581B5FDDAACD}" srcOrd="2" destOrd="0" parTransId="{32F185EA-50C6-4B3F-9DE1-C8EB9D8DF7D6}" sibTransId="{D44A27D1-3264-41E4-BEC1-AA6941E50441}"/>
    <dgm:cxn modelId="{41B06834-DF34-4748-8119-BA9606BA576A}" srcId="{91F147BE-8422-4D04-AE87-0E5F9053C542}" destId="{B7D0BBCD-C05B-42E8-B1E5-26FA3770682A}" srcOrd="1" destOrd="0" parTransId="{4BA85DDF-5DC9-4E33-8BC9-F73F430970BD}" sibTransId="{611745DE-1040-4486-ADDB-24155B54755A}"/>
    <dgm:cxn modelId="{5B8A4C3F-F23B-4F53-90D1-FEB4C27C9FB9}" type="presOf" srcId="{91F147BE-8422-4D04-AE87-0E5F9053C542}" destId="{A46E7471-F005-49BA-B2DA-D8D9D8A9E791}" srcOrd="0" destOrd="0" presId="urn:microsoft.com/office/officeart/2005/8/layout/process4"/>
    <dgm:cxn modelId="{0AB2AE6A-9F7F-4BC5-9069-6F8629DA589B}" srcId="{64511453-E4C1-4566-A1BE-E1B3A969FAA8}" destId="{B6C58299-D076-42A2-AD23-7C239D7832E2}" srcOrd="1" destOrd="0" parTransId="{4D062DC7-1D0D-45C2-BFE3-C23154650ABA}" sibTransId="{3AF6916B-D7EE-478D-ACAC-BFA266EE5EA8}"/>
    <dgm:cxn modelId="{2FB3A658-E4A4-41BD-9027-8C4D391C73FC}" type="presOf" srcId="{3C56DEBA-9142-4D4C-AA41-51F84E85EB65}" destId="{52C79FDA-B48B-4FC0-9D7C-4E26A1EFEE51}" srcOrd="0" destOrd="0" presId="urn:microsoft.com/office/officeart/2005/8/layout/process4"/>
    <dgm:cxn modelId="{2DA9FE78-2215-464C-B121-C92184B5130E}" type="presOf" srcId="{64511453-E4C1-4566-A1BE-E1B3A969FAA8}" destId="{607245DF-DA1D-4FDE-87FD-A3DB973390BA}" srcOrd="0" destOrd="0" presId="urn:microsoft.com/office/officeart/2005/8/layout/process4"/>
    <dgm:cxn modelId="{3487EB79-7C0E-415E-957F-2EBC466F1ECB}" srcId="{64511453-E4C1-4566-A1BE-E1B3A969FAA8}" destId="{91F147BE-8422-4D04-AE87-0E5F9053C542}" srcOrd="3" destOrd="0" parTransId="{5160A16A-7F03-4628-BF42-6B827A03B789}" sibTransId="{8FFB806F-8763-4F93-ABAF-938E5CFD67DE}"/>
    <dgm:cxn modelId="{7F46688B-FF0D-4F97-8EDB-5CD9F028B1BA}" srcId="{64511453-E4C1-4566-A1BE-E1B3A969FAA8}" destId="{3074D578-C1F5-42F5-9F7C-2733903435B4}" srcOrd="0" destOrd="0" parTransId="{3DA7F67E-9FBE-46FF-8377-2369A81AB9CA}" sibTransId="{FC253DB8-9A8D-4522-BB01-800B634CAE20}"/>
    <dgm:cxn modelId="{BA6E7AA0-12B1-403F-ADA1-C8E9EF2B2802}" srcId="{91F147BE-8422-4D04-AE87-0E5F9053C542}" destId="{FFCF442D-B4C3-4636-AC14-5461ED272F86}" srcOrd="2" destOrd="0" parTransId="{F6C7BF54-B028-4959-B1A4-FCD6B32339A1}" sibTransId="{A7F32458-A229-4C06-9331-35B57EC82CD3}"/>
    <dgm:cxn modelId="{4AEE0BB1-D7BD-414C-AF46-7337DDB206BD}" type="presOf" srcId="{B7D0BBCD-C05B-42E8-B1E5-26FA3770682A}" destId="{7EAC08A2-F4F3-4901-8123-CD9C4EFCEF30}" srcOrd="0" destOrd="0" presId="urn:microsoft.com/office/officeart/2005/8/layout/process4"/>
    <dgm:cxn modelId="{CC7A66C9-A75F-447C-81E5-4F47A95DBF6F}" type="presOf" srcId="{91F147BE-8422-4D04-AE87-0E5F9053C542}" destId="{2C39614F-E24A-4B9B-9BA0-1C9D23E009C3}" srcOrd="1" destOrd="0" presId="urn:microsoft.com/office/officeart/2005/8/layout/process4"/>
    <dgm:cxn modelId="{7859B5E2-331E-471E-8641-FFC754B34F4A}" type="presOf" srcId="{FFCF442D-B4C3-4636-AC14-5461ED272F86}" destId="{173E5512-8CAB-4984-98BB-9039D38A7E39}" srcOrd="0" destOrd="0" presId="urn:microsoft.com/office/officeart/2005/8/layout/process4"/>
    <dgm:cxn modelId="{42A7B8F5-A499-4176-AB7E-85DD101BF45A}" type="presOf" srcId="{3074D578-C1F5-42F5-9F7C-2733903435B4}" destId="{1138F36C-9973-404C-9C46-2575928AF966}" srcOrd="0" destOrd="0" presId="urn:microsoft.com/office/officeart/2005/8/layout/process4"/>
    <dgm:cxn modelId="{D5A91511-C6F7-48D7-9BB0-1D3A4B3C25C8}" type="presParOf" srcId="{607245DF-DA1D-4FDE-87FD-A3DB973390BA}" destId="{6E238A53-8EA0-44E6-84A6-DBD5B928D9FC}" srcOrd="0" destOrd="0" presId="urn:microsoft.com/office/officeart/2005/8/layout/process4"/>
    <dgm:cxn modelId="{905EC8B0-D7DB-4594-B592-4444D79DBA0E}" type="presParOf" srcId="{6E238A53-8EA0-44E6-84A6-DBD5B928D9FC}" destId="{A46E7471-F005-49BA-B2DA-D8D9D8A9E791}" srcOrd="0" destOrd="0" presId="urn:microsoft.com/office/officeart/2005/8/layout/process4"/>
    <dgm:cxn modelId="{104CC77A-5537-4FD6-A79D-DD4DA2358D10}" type="presParOf" srcId="{6E238A53-8EA0-44E6-84A6-DBD5B928D9FC}" destId="{2C39614F-E24A-4B9B-9BA0-1C9D23E009C3}" srcOrd="1" destOrd="0" presId="urn:microsoft.com/office/officeart/2005/8/layout/process4"/>
    <dgm:cxn modelId="{3E7352C9-6F3F-498A-93ED-10EDA4051F4D}" type="presParOf" srcId="{6E238A53-8EA0-44E6-84A6-DBD5B928D9FC}" destId="{AAB4BC87-6918-4A31-B442-ADA6E70F4464}" srcOrd="2" destOrd="0" presId="urn:microsoft.com/office/officeart/2005/8/layout/process4"/>
    <dgm:cxn modelId="{83FF2022-4E90-4DDF-9C46-80EA27F49E2A}" type="presParOf" srcId="{AAB4BC87-6918-4A31-B442-ADA6E70F4464}" destId="{74A9338B-0704-4FBC-B7D8-0F6B3CBA6FD9}" srcOrd="0" destOrd="0" presId="urn:microsoft.com/office/officeart/2005/8/layout/process4"/>
    <dgm:cxn modelId="{388FBA5F-92E1-46B8-A4D0-24EABD94D978}" type="presParOf" srcId="{AAB4BC87-6918-4A31-B442-ADA6E70F4464}" destId="{7EAC08A2-F4F3-4901-8123-CD9C4EFCEF30}" srcOrd="1" destOrd="0" presId="urn:microsoft.com/office/officeart/2005/8/layout/process4"/>
    <dgm:cxn modelId="{AE9DEDC2-6452-4825-AC5A-7F29565DD9AE}" type="presParOf" srcId="{AAB4BC87-6918-4A31-B442-ADA6E70F4464}" destId="{173E5512-8CAB-4984-98BB-9039D38A7E39}" srcOrd="2" destOrd="0" presId="urn:microsoft.com/office/officeart/2005/8/layout/process4"/>
    <dgm:cxn modelId="{D229AB88-BA69-4C27-ACC7-2FA3A94E24E3}" type="presParOf" srcId="{AAB4BC87-6918-4A31-B442-ADA6E70F4464}" destId="{52C79FDA-B48B-4FC0-9D7C-4E26A1EFEE51}" srcOrd="3" destOrd="0" presId="urn:microsoft.com/office/officeart/2005/8/layout/process4"/>
    <dgm:cxn modelId="{08FC059E-DEE6-4BD2-B327-A5D6E3318329}" type="presParOf" srcId="{607245DF-DA1D-4FDE-87FD-A3DB973390BA}" destId="{01242915-C79A-4B92-AA61-BC78962B6EFB}" srcOrd="1" destOrd="0" presId="urn:microsoft.com/office/officeart/2005/8/layout/process4"/>
    <dgm:cxn modelId="{B5726DD6-38CC-42F4-8781-6985C13C27C4}" type="presParOf" srcId="{607245DF-DA1D-4FDE-87FD-A3DB973390BA}" destId="{620A794A-1DBB-4F0E-953D-485127870A03}" srcOrd="2" destOrd="0" presId="urn:microsoft.com/office/officeart/2005/8/layout/process4"/>
    <dgm:cxn modelId="{8ADC113C-D834-44BE-B598-B2834870899B}" type="presParOf" srcId="{620A794A-1DBB-4F0E-953D-485127870A03}" destId="{2B440662-225B-458C-89F3-CA25618F3B8A}" srcOrd="0" destOrd="0" presId="urn:microsoft.com/office/officeart/2005/8/layout/process4"/>
    <dgm:cxn modelId="{1EB58C56-AFB0-468F-BD4F-06CD10CBE96F}" type="presParOf" srcId="{607245DF-DA1D-4FDE-87FD-A3DB973390BA}" destId="{6EC20E5B-8020-4625-81B0-3F5989ECBDFE}" srcOrd="3" destOrd="0" presId="urn:microsoft.com/office/officeart/2005/8/layout/process4"/>
    <dgm:cxn modelId="{795B7FEE-943E-48C7-A342-57956FF4D829}" type="presParOf" srcId="{607245DF-DA1D-4FDE-87FD-A3DB973390BA}" destId="{A0E34FBF-DBE6-45E2-A62E-FAC3C46016DB}" srcOrd="4" destOrd="0" presId="urn:microsoft.com/office/officeart/2005/8/layout/process4"/>
    <dgm:cxn modelId="{4275E3D6-5D53-4A71-B76B-B30E01F86126}" type="presParOf" srcId="{A0E34FBF-DBE6-45E2-A62E-FAC3C46016DB}" destId="{29A86FA8-1AFC-4BC9-9AE1-15F77FE4CC51}" srcOrd="0" destOrd="0" presId="urn:microsoft.com/office/officeart/2005/8/layout/process4"/>
    <dgm:cxn modelId="{0BC22AC4-09AD-4541-B5D3-A5C61AD83C66}" type="presParOf" srcId="{607245DF-DA1D-4FDE-87FD-A3DB973390BA}" destId="{08375E91-599A-4CFE-9431-C9E431CFC336}" srcOrd="5" destOrd="0" presId="urn:microsoft.com/office/officeart/2005/8/layout/process4"/>
    <dgm:cxn modelId="{8508A255-54BE-4FBC-AE03-BE8111C5A5EF}" type="presParOf" srcId="{607245DF-DA1D-4FDE-87FD-A3DB973390BA}" destId="{53771BB4-58E7-4BF0-A0A7-24F5CB5B9240}" srcOrd="6" destOrd="0" presId="urn:microsoft.com/office/officeart/2005/8/layout/process4"/>
    <dgm:cxn modelId="{AC417767-8F2A-421A-904D-5EB25233CBA4}" type="presParOf" srcId="{53771BB4-58E7-4BF0-A0A7-24F5CB5B9240}" destId="{1138F36C-9973-404C-9C46-2575928AF96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34263-57B0-434F-8471-08580089B43B}">
      <dsp:nvSpPr>
        <dsp:cNvPr id="0" name=""/>
        <dsp:cNvSpPr/>
      </dsp:nvSpPr>
      <dsp:spPr>
        <a:xfrm>
          <a:off x="118221" y="259394"/>
          <a:ext cx="997668" cy="99766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9E385F-1BAE-4B1A-A535-678D95561F76}">
      <dsp:nvSpPr>
        <dsp:cNvPr id="0" name=""/>
        <dsp:cNvSpPr/>
      </dsp:nvSpPr>
      <dsp:spPr>
        <a:xfrm>
          <a:off x="327732" y="468905"/>
          <a:ext cx="578647" cy="5786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5A3B38-EBC4-47E6-AD90-3DDD65C31270}">
      <dsp:nvSpPr>
        <dsp:cNvPr id="0" name=""/>
        <dsp:cNvSpPr/>
      </dsp:nvSpPr>
      <dsp:spPr>
        <a:xfrm>
          <a:off x="1329675" y="25939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The Laboratory Manager, or deputy, must be informed of any prior appointments . Any unexpected visitors must also report to the Laboratory Manager in case of any adverse events occurring that day. </a:t>
          </a:r>
          <a:endParaRPr lang="en-US" sz="1100" kern="1200" dirty="0"/>
        </a:p>
      </dsp:txBody>
      <dsp:txXfrm>
        <a:off x="1329675" y="259394"/>
        <a:ext cx="2351646" cy="997668"/>
      </dsp:txXfrm>
    </dsp:sp>
    <dsp:sp modelId="{967C4228-85F8-4201-9CE4-BC3889C5BAE8}">
      <dsp:nvSpPr>
        <dsp:cNvPr id="0" name=""/>
        <dsp:cNvSpPr/>
      </dsp:nvSpPr>
      <dsp:spPr>
        <a:xfrm>
          <a:off x="4091078" y="259394"/>
          <a:ext cx="997668" cy="99766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DF7651-E6BE-4A47-8A92-0A0CE2352063}">
      <dsp:nvSpPr>
        <dsp:cNvPr id="0" name=""/>
        <dsp:cNvSpPr/>
      </dsp:nvSpPr>
      <dsp:spPr>
        <a:xfrm>
          <a:off x="4300588" y="468905"/>
          <a:ext cx="578647" cy="5786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1928F7-B342-44DE-9D04-E22B0805A0AE}">
      <dsp:nvSpPr>
        <dsp:cNvPr id="0" name=""/>
        <dsp:cNvSpPr/>
      </dsp:nvSpPr>
      <dsp:spPr>
        <a:xfrm>
          <a:off x="5302532" y="25939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A Permit to Work ( PTW) form, available from the LEARN page , must be organised BEFORE the maintenance worker arrives and must be completed in their presence following a debrief of laboratory rules  from an authorised lab user ( If they require to enter the Laboratory area).</a:t>
          </a:r>
          <a:endParaRPr lang="en-US" sz="1100" kern="1200" dirty="0"/>
        </a:p>
      </dsp:txBody>
      <dsp:txXfrm>
        <a:off x="5302532" y="259394"/>
        <a:ext cx="2351646" cy="997668"/>
      </dsp:txXfrm>
    </dsp:sp>
    <dsp:sp modelId="{62AB3E96-964F-43C3-9966-BB26D7279287}">
      <dsp:nvSpPr>
        <dsp:cNvPr id="0" name=""/>
        <dsp:cNvSpPr/>
      </dsp:nvSpPr>
      <dsp:spPr>
        <a:xfrm>
          <a:off x="118221" y="1772004"/>
          <a:ext cx="997668" cy="99766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3D257B-1B31-447A-952F-DCC9080AC6B6}">
      <dsp:nvSpPr>
        <dsp:cNvPr id="0" name=""/>
        <dsp:cNvSpPr/>
      </dsp:nvSpPr>
      <dsp:spPr>
        <a:xfrm>
          <a:off x="327732" y="1981514"/>
          <a:ext cx="578647" cy="5786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2D2481-7093-4BA2-BBB7-A62B94EFEED1}">
      <dsp:nvSpPr>
        <dsp:cNvPr id="0" name=""/>
        <dsp:cNvSpPr/>
      </dsp:nvSpPr>
      <dsp:spPr>
        <a:xfrm>
          <a:off x="1329675" y="177200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a:t>All contractors, maintenance staff or visitors who enter the CBE laboratories must wear lab coats, gloves, shoe covers ( &amp; safety glasses in certain areas).</a:t>
          </a:r>
          <a:endParaRPr lang="en-US" sz="1100" kern="1200"/>
        </a:p>
      </dsp:txBody>
      <dsp:txXfrm>
        <a:off x="1329675" y="1772004"/>
        <a:ext cx="2351646" cy="997668"/>
      </dsp:txXfrm>
    </dsp:sp>
    <dsp:sp modelId="{C63F7107-8C76-4E4F-B84D-33512E8E9127}">
      <dsp:nvSpPr>
        <dsp:cNvPr id="0" name=""/>
        <dsp:cNvSpPr/>
      </dsp:nvSpPr>
      <dsp:spPr>
        <a:xfrm>
          <a:off x="4091078" y="1772004"/>
          <a:ext cx="997668" cy="99766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A69EF2-EC30-412B-A2EB-2E0A6C3E6567}">
      <dsp:nvSpPr>
        <dsp:cNvPr id="0" name=""/>
        <dsp:cNvSpPr/>
      </dsp:nvSpPr>
      <dsp:spPr>
        <a:xfrm>
          <a:off x="4300588" y="1981514"/>
          <a:ext cx="578647" cy="578647"/>
        </a:xfrm>
        <a:prstGeom prst="rect">
          <a:avLst/>
        </a:prstGeom>
        <a:solidFill>
          <a:schemeClr val="bg1">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DB50A3-2B10-420D-98E2-ADFBE7B5171A}">
      <dsp:nvSpPr>
        <dsp:cNvPr id="0" name=""/>
        <dsp:cNvSpPr/>
      </dsp:nvSpPr>
      <dsp:spPr>
        <a:xfrm>
          <a:off x="5302532" y="177200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endParaRPr lang="en-US" sz="1100" kern="1200" dirty="0"/>
        </a:p>
      </dsp:txBody>
      <dsp:txXfrm>
        <a:off x="5302532" y="1772004"/>
        <a:ext cx="2351646" cy="9976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E039C-705B-488D-A069-570DC575A6AC}">
      <dsp:nvSpPr>
        <dsp:cNvPr id="0" name=""/>
        <dsp:cNvSpPr/>
      </dsp:nvSpPr>
      <dsp:spPr>
        <a:xfrm>
          <a:off x="0" y="497003"/>
          <a:ext cx="4793456" cy="6364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As the CBE manually refills the cryostorage unit spills and accidental burns can easily occur.</a:t>
          </a:r>
          <a:endParaRPr lang="en-US" sz="1600" kern="1200"/>
        </a:p>
      </dsp:txBody>
      <dsp:txXfrm>
        <a:off x="31070" y="528073"/>
        <a:ext cx="4731316" cy="574340"/>
      </dsp:txXfrm>
    </dsp:sp>
    <dsp:sp modelId="{BFBA2E84-6572-4D9B-850D-5E125584DF66}">
      <dsp:nvSpPr>
        <dsp:cNvPr id="0" name=""/>
        <dsp:cNvSpPr/>
      </dsp:nvSpPr>
      <dsp:spPr>
        <a:xfrm>
          <a:off x="0" y="1179563"/>
          <a:ext cx="4793456" cy="636480"/>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Each worker must know what to do in an emergency.</a:t>
          </a:r>
          <a:endParaRPr lang="en-US" sz="1600" kern="1200"/>
        </a:p>
      </dsp:txBody>
      <dsp:txXfrm>
        <a:off x="31070" y="1210633"/>
        <a:ext cx="4731316" cy="574340"/>
      </dsp:txXfrm>
    </dsp:sp>
    <dsp:sp modelId="{B537D1F1-60AC-498B-945B-E06F6DA5522B}">
      <dsp:nvSpPr>
        <dsp:cNvPr id="0" name=""/>
        <dsp:cNvSpPr/>
      </dsp:nvSpPr>
      <dsp:spPr>
        <a:xfrm>
          <a:off x="0" y="1862123"/>
          <a:ext cx="4793456" cy="636480"/>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External Spillages</a:t>
          </a:r>
          <a:endParaRPr lang="en-US" sz="1600" kern="1200"/>
        </a:p>
      </dsp:txBody>
      <dsp:txXfrm>
        <a:off x="31070" y="1893193"/>
        <a:ext cx="4731316" cy="574340"/>
      </dsp:txXfrm>
    </dsp:sp>
    <dsp:sp modelId="{5E7CA115-975C-4F6E-B06A-BF1BD3A82726}">
      <dsp:nvSpPr>
        <dsp:cNvPr id="0" name=""/>
        <dsp:cNvSpPr/>
      </dsp:nvSpPr>
      <dsp:spPr>
        <a:xfrm>
          <a:off x="0" y="2498603"/>
          <a:ext cx="4793456" cy="422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92"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kern="1200" dirty="0"/>
            <a:t>Evacuated and suitably cordoned-off area.</a:t>
          </a:r>
          <a:endParaRPr lang="en-US" sz="1200" kern="1200" dirty="0"/>
        </a:p>
        <a:p>
          <a:pPr marL="114300" lvl="1" indent="-114300" algn="l" defTabSz="533400">
            <a:lnSpc>
              <a:spcPct val="90000"/>
            </a:lnSpc>
            <a:spcBef>
              <a:spcPct val="0"/>
            </a:spcBef>
            <a:spcAft>
              <a:spcPct val="20000"/>
            </a:spcAft>
            <a:buChar char="•"/>
          </a:pPr>
          <a:r>
            <a:rPr lang="en-GB" sz="1200" kern="1200" dirty="0"/>
            <a:t>Simply allow LN</a:t>
          </a:r>
          <a:r>
            <a:rPr lang="en-GB" sz="1200" kern="1200" baseline="-25000" dirty="0"/>
            <a:t>2</a:t>
          </a:r>
          <a:r>
            <a:rPr lang="en-GB" sz="1200" kern="1200" dirty="0"/>
            <a:t> to evaporate into the atmosphere.</a:t>
          </a:r>
          <a:endParaRPr lang="en-US" sz="1200" kern="1200" dirty="0"/>
        </a:p>
      </dsp:txBody>
      <dsp:txXfrm>
        <a:off x="0" y="2498603"/>
        <a:ext cx="4793456" cy="422280"/>
      </dsp:txXfrm>
    </dsp:sp>
    <dsp:sp modelId="{31718F1D-C9A6-4ACD-8297-2944146DA437}">
      <dsp:nvSpPr>
        <dsp:cNvPr id="0" name=""/>
        <dsp:cNvSpPr/>
      </dsp:nvSpPr>
      <dsp:spPr>
        <a:xfrm>
          <a:off x="0" y="2920883"/>
          <a:ext cx="4793456" cy="63648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Internal Spillages</a:t>
          </a:r>
          <a:endParaRPr lang="en-US" sz="1600" kern="1200"/>
        </a:p>
      </dsp:txBody>
      <dsp:txXfrm>
        <a:off x="31070" y="2951953"/>
        <a:ext cx="4731316" cy="574340"/>
      </dsp:txXfrm>
    </dsp:sp>
    <dsp:sp modelId="{6EF7DA29-895D-47E3-A0DF-6A537076E65B}">
      <dsp:nvSpPr>
        <dsp:cNvPr id="0" name=""/>
        <dsp:cNvSpPr/>
      </dsp:nvSpPr>
      <dsp:spPr>
        <a:xfrm>
          <a:off x="0" y="3557363"/>
          <a:ext cx="4793456"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92"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kern="1200"/>
            <a:t>Spillages of LN</a:t>
          </a:r>
          <a:r>
            <a:rPr lang="en-GB" sz="1200" kern="1200" baseline="-25000"/>
            <a:t>2</a:t>
          </a:r>
          <a:r>
            <a:rPr lang="en-GB" sz="1200" kern="1200"/>
            <a:t> to be not cleaned up!!! Allow to evaporate.</a:t>
          </a:r>
          <a:endParaRPr lang="en-US" sz="1200" kern="1200"/>
        </a:p>
        <a:p>
          <a:pPr marL="114300" lvl="1" indent="-114300" algn="l" defTabSz="533400">
            <a:lnSpc>
              <a:spcPct val="90000"/>
            </a:lnSpc>
            <a:spcBef>
              <a:spcPct val="0"/>
            </a:spcBef>
            <a:spcAft>
              <a:spcPct val="20000"/>
            </a:spcAft>
            <a:buChar char="•"/>
          </a:pPr>
          <a:r>
            <a:rPr lang="en-GB" sz="1200" kern="1200"/>
            <a:t>ALL personnel must be IMMEDIATELY EVACUATED from the surrounding area.</a:t>
          </a:r>
          <a:endParaRPr lang="en-US" sz="1200" kern="1200"/>
        </a:p>
        <a:p>
          <a:pPr marL="114300" lvl="1" indent="-114300" algn="l" defTabSz="533400">
            <a:lnSpc>
              <a:spcPct val="90000"/>
            </a:lnSpc>
            <a:spcBef>
              <a:spcPct val="0"/>
            </a:spcBef>
            <a:spcAft>
              <a:spcPct val="20000"/>
            </a:spcAft>
            <a:buChar char="•"/>
          </a:pPr>
          <a:r>
            <a:rPr lang="en-GB" sz="1200" kern="1200" dirty="0"/>
            <a:t>Consult Lab Manager and Departmental Safety Officer.</a:t>
          </a:r>
          <a:endParaRPr lang="en-US" sz="1200" kern="1200" dirty="0"/>
        </a:p>
        <a:p>
          <a:pPr marL="114300" lvl="1" indent="-114300" algn="l" defTabSz="533400">
            <a:lnSpc>
              <a:spcPct val="90000"/>
            </a:lnSpc>
            <a:spcBef>
              <a:spcPct val="0"/>
            </a:spcBef>
            <a:spcAft>
              <a:spcPct val="20000"/>
            </a:spcAft>
            <a:buChar char="•"/>
          </a:pPr>
          <a:r>
            <a:rPr lang="en-GB" sz="1200" kern="1200" dirty="0"/>
            <a:t>DO NOT enter/re-enter the laboratory until the oxygen levels have returned to safe levels .</a:t>
          </a:r>
          <a:endParaRPr lang="en-US" sz="1200" kern="1200" dirty="0"/>
        </a:p>
      </dsp:txBody>
      <dsp:txXfrm>
        <a:off x="0" y="3557363"/>
        <a:ext cx="4793456" cy="11923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101BC-1F7D-4BBC-AA4C-BEE36B57EF4B}">
      <dsp:nvSpPr>
        <dsp:cNvPr id="0" name=""/>
        <dsp:cNvSpPr/>
      </dsp:nvSpPr>
      <dsp:spPr>
        <a:xfrm>
          <a:off x="6514" y="1049337"/>
          <a:ext cx="1114265" cy="334279"/>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52" tIns="88052" rIns="88052" bIns="88052" numCol="1" spcCol="1270" anchor="ctr" anchorCtr="0">
          <a:noAutofit/>
        </a:bodyPr>
        <a:lstStyle/>
        <a:p>
          <a:pPr marL="0" lvl="0" indent="0" algn="ctr" defTabSz="622300">
            <a:lnSpc>
              <a:spcPct val="90000"/>
            </a:lnSpc>
            <a:spcBef>
              <a:spcPct val="0"/>
            </a:spcBef>
            <a:spcAft>
              <a:spcPct val="35000"/>
            </a:spcAft>
            <a:buNone/>
          </a:pPr>
          <a:r>
            <a:rPr lang="en-US" sz="1400" kern="1200"/>
            <a:t>Power</a:t>
          </a:r>
        </a:p>
      </dsp:txBody>
      <dsp:txXfrm>
        <a:off x="6514" y="1049337"/>
        <a:ext cx="1114265" cy="334279"/>
      </dsp:txXfrm>
    </dsp:sp>
    <dsp:sp modelId="{60E4EBFB-E216-4B80-AC9D-6A298DE9D17A}">
      <dsp:nvSpPr>
        <dsp:cNvPr id="0" name=""/>
        <dsp:cNvSpPr/>
      </dsp:nvSpPr>
      <dsp:spPr>
        <a:xfrm>
          <a:off x="6514" y="1383616"/>
          <a:ext cx="1114265" cy="2813732"/>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065" tIns="110065" rIns="110065" bIns="110065" numCol="1" spcCol="1270" anchor="t" anchorCtr="0">
          <a:noAutofit/>
        </a:bodyPr>
        <a:lstStyle/>
        <a:p>
          <a:pPr marL="0" lvl="0" indent="0" algn="l" defTabSz="488950">
            <a:lnSpc>
              <a:spcPct val="90000"/>
            </a:lnSpc>
            <a:spcBef>
              <a:spcPct val="0"/>
            </a:spcBef>
            <a:spcAft>
              <a:spcPct val="35000"/>
            </a:spcAft>
            <a:buNone/>
          </a:pPr>
          <a:r>
            <a:rPr lang="en-US" sz="1100" kern="1200"/>
            <a:t>Power failure when working in the BSC  - the device is no longer operative :</a:t>
          </a:r>
        </a:p>
      </dsp:txBody>
      <dsp:txXfrm>
        <a:off x="6514" y="1383616"/>
        <a:ext cx="1114265" cy="2813732"/>
      </dsp:txXfrm>
    </dsp:sp>
    <dsp:sp modelId="{6BD59172-0A6E-45A5-99E7-A46230E957F8}">
      <dsp:nvSpPr>
        <dsp:cNvPr id="0" name=""/>
        <dsp:cNvSpPr/>
      </dsp:nvSpPr>
      <dsp:spPr>
        <a:xfrm>
          <a:off x="1228568" y="1049337"/>
          <a:ext cx="1114265" cy="334279"/>
        </a:xfrm>
        <a:prstGeom prst="rect">
          <a:avLst/>
        </a:prstGeom>
        <a:solidFill>
          <a:schemeClr val="accent2">
            <a:hueOff val="-6588574"/>
            <a:satOff val="300"/>
            <a:lumOff val="0"/>
            <a:alphaOff val="0"/>
          </a:schemeClr>
        </a:solidFill>
        <a:ln w="19050" cap="rnd" cmpd="sng" algn="ctr">
          <a:solidFill>
            <a:schemeClr val="accent2">
              <a:hueOff val="-6588574"/>
              <a:satOff val="30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52" tIns="88052" rIns="88052" bIns="88052" numCol="1" spcCol="1270" anchor="ctr" anchorCtr="0">
          <a:noAutofit/>
        </a:bodyPr>
        <a:lstStyle/>
        <a:p>
          <a:pPr marL="0" lvl="0" indent="0" algn="ctr" defTabSz="622300">
            <a:lnSpc>
              <a:spcPct val="90000"/>
            </a:lnSpc>
            <a:spcBef>
              <a:spcPct val="0"/>
            </a:spcBef>
            <a:spcAft>
              <a:spcPct val="35000"/>
            </a:spcAft>
            <a:buNone/>
          </a:pPr>
          <a:r>
            <a:rPr lang="en-US" sz="1400" kern="1200"/>
            <a:t>Cap</a:t>
          </a:r>
        </a:p>
      </dsp:txBody>
      <dsp:txXfrm>
        <a:off x="1228568" y="1049337"/>
        <a:ext cx="1114265" cy="334279"/>
      </dsp:txXfrm>
    </dsp:sp>
    <dsp:sp modelId="{776307D1-7441-42DD-9837-F14058F48594}">
      <dsp:nvSpPr>
        <dsp:cNvPr id="0" name=""/>
        <dsp:cNvSpPr/>
      </dsp:nvSpPr>
      <dsp:spPr>
        <a:xfrm>
          <a:off x="1228568" y="1383616"/>
          <a:ext cx="1114265" cy="2813732"/>
        </a:xfrm>
        <a:prstGeom prst="rect">
          <a:avLst/>
        </a:prstGeom>
        <a:solidFill>
          <a:schemeClr val="accent2">
            <a:tint val="40000"/>
            <a:alpha val="90000"/>
            <a:hueOff val="-6868062"/>
            <a:satOff val="354"/>
            <a:lumOff val="18"/>
            <a:alphaOff val="0"/>
          </a:schemeClr>
        </a:solidFill>
        <a:ln w="19050" cap="rnd" cmpd="sng" algn="ctr">
          <a:solidFill>
            <a:schemeClr val="accent2">
              <a:tint val="40000"/>
              <a:alpha val="90000"/>
              <a:hueOff val="-6868062"/>
              <a:satOff val="354"/>
              <a:lumOff val="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065" tIns="110065" rIns="110065" bIns="110065" numCol="1" spcCol="1270" anchor="t" anchorCtr="0">
          <a:noAutofit/>
        </a:bodyPr>
        <a:lstStyle/>
        <a:p>
          <a:pPr marL="0" lvl="0" indent="0" algn="l" defTabSz="488950">
            <a:lnSpc>
              <a:spcPct val="90000"/>
            </a:lnSpc>
            <a:spcBef>
              <a:spcPct val="0"/>
            </a:spcBef>
            <a:spcAft>
              <a:spcPct val="35000"/>
            </a:spcAft>
            <a:buNone/>
          </a:pPr>
          <a:r>
            <a:rPr lang="en-US" sz="1100" kern="1200"/>
            <a:t>Immediately cap all culture vessels and media bottles that have been handled in the BSC. Leave all vessels in the BSC and discontinue the experiment.</a:t>
          </a:r>
        </a:p>
      </dsp:txBody>
      <dsp:txXfrm>
        <a:off x="1228568" y="1383616"/>
        <a:ext cx="1114265" cy="2813732"/>
      </dsp:txXfrm>
    </dsp:sp>
    <dsp:sp modelId="{0839B575-6242-4286-85C4-D08794857351}">
      <dsp:nvSpPr>
        <dsp:cNvPr id="0" name=""/>
        <dsp:cNvSpPr/>
      </dsp:nvSpPr>
      <dsp:spPr>
        <a:xfrm>
          <a:off x="2450622" y="1049337"/>
          <a:ext cx="1114265" cy="334279"/>
        </a:xfrm>
        <a:prstGeom prst="rect">
          <a:avLst/>
        </a:prstGeom>
        <a:solidFill>
          <a:schemeClr val="accent2">
            <a:hueOff val="-13177148"/>
            <a:satOff val="601"/>
            <a:lumOff val="0"/>
            <a:alphaOff val="0"/>
          </a:schemeClr>
        </a:solidFill>
        <a:ln w="19050" cap="rnd" cmpd="sng" algn="ctr">
          <a:solidFill>
            <a:schemeClr val="accent2">
              <a:hueOff val="-13177148"/>
              <a:satOff val="6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52" tIns="88052" rIns="88052" bIns="88052" numCol="1" spcCol="1270" anchor="ctr" anchorCtr="0">
          <a:noAutofit/>
        </a:bodyPr>
        <a:lstStyle/>
        <a:p>
          <a:pPr marL="0" lvl="0" indent="0" algn="ctr" defTabSz="622300">
            <a:lnSpc>
              <a:spcPct val="90000"/>
            </a:lnSpc>
            <a:spcBef>
              <a:spcPct val="0"/>
            </a:spcBef>
            <a:spcAft>
              <a:spcPct val="35000"/>
            </a:spcAft>
            <a:buNone/>
          </a:pPr>
          <a:r>
            <a:rPr lang="en-US" sz="1400" kern="1200"/>
            <a:t>Place</a:t>
          </a:r>
        </a:p>
      </dsp:txBody>
      <dsp:txXfrm>
        <a:off x="2450622" y="1049337"/>
        <a:ext cx="1114265" cy="334279"/>
      </dsp:txXfrm>
    </dsp:sp>
    <dsp:sp modelId="{8381D030-FA86-4149-866B-4BC11FD4504B}">
      <dsp:nvSpPr>
        <dsp:cNvPr id="0" name=""/>
        <dsp:cNvSpPr/>
      </dsp:nvSpPr>
      <dsp:spPr>
        <a:xfrm>
          <a:off x="2450622" y="1383616"/>
          <a:ext cx="1114265" cy="2813732"/>
        </a:xfrm>
        <a:prstGeom prst="rect">
          <a:avLst/>
        </a:prstGeom>
        <a:solidFill>
          <a:schemeClr val="accent2">
            <a:tint val="40000"/>
            <a:alpha val="90000"/>
            <a:hueOff val="-13736124"/>
            <a:satOff val="707"/>
            <a:lumOff val="37"/>
            <a:alphaOff val="0"/>
          </a:schemeClr>
        </a:solidFill>
        <a:ln w="19050" cap="rnd" cmpd="sng" algn="ctr">
          <a:solidFill>
            <a:schemeClr val="accent2">
              <a:tint val="40000"/>
              <a:alpha val="90000"/>
              <a:hueOff val="-13736124"/>
              <a:satOff val="707"/>
              <a:lumOff val="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065" tIns="110065" rIns="110065" bIns="110065" numCol="1" spcCol="1270" anchor="t" anchorCtr="0">
          <a:noAutofit/>
        </a:bodyPr>
        <a:lstStyle/>
        <a:p>
          <a:pPr marL="0" lvl="0" indent="0" algn="l" defTabSz="488950">
            <a:lnSpc>
              <a:spcPct val="90000"/>
            </a:lnSpc>
            <a:spcBef>
              <a:spcPct val="0"/>
            </a:spcBef>
            <a:spcAft>
              <a:spcPct val="35000"/>
            </a:spcAft>
            <a:buNone/>
          </a:pPr>
          <a:r>
            <a:rPr lang="en-US" sz="1100" kern="1200"/>
            <a:t>Place a “Do Not Use” label on the BSC.</a:t>
          </a:r>
        </a:p>
      </dsp:txBody>
      <dsp:txXfrm>
        <a:off x="2450622" y="1383616"/>
        <a:ext cx="1114265" cy="2813732"/>
      </dsp:txXfrm>
    </dsp:sp>
    <dsp:sp modelId="{BA1A96FA-D886-42CA-B95D-E5DD868B05D7}">
      <dsp:nvSpPr>
        <dsp:cNvPr id="0" name=""/>
        <dsp:cNvSpPr/>
      </dsp:nvSpPr>
      <dsp:spPr>
        <a:xfrm>
          <a:off x="3672676" y="1049337"/>
          <a:ext cx="1114265" cy="334279"/>
        </a:xfrm>
        <a:prstGeom prst="rect">
          <a:avLst/>
        </a:prstGeom>
        <a:solidFill>
          <a:schemeClr val="accent2">
            <a:hueOff val="-19765721"/>
            <a:satOff val="901"/>
            <a:lumOff val="0"/>
            <a:alphaOff val="0"/>
          </a:schemeClr>
        </a:solidFill>
        <a:ln w="19050" cap="rnd" cmpd="sng" algn="ctr">
          <a:solidFill>
            <a:schemeClr val="accent2">
              <a:hueOff val="-19765721"/>
              <a:satOff val="9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52" tIns="88052" rIns="88052" bIns="88052" numCol="1" spcCol="1270" anchor="ctr" anchorCtr="0">
          <a:noAutofit/>
        </a:bodyPr>
        <a:lstStyle/>
        <a:p>
          <a:pPr marL="0" lvl="0" indent="0" algn="ctr" defTabSz="622300">
            <a:lnSpc>
              <a:spcPct val="90000"/>
            </a:lnSpc>
            <a:spcBef>
              <a:spcPct val="0"/>
            </a:spcBef>
            <a:spcAft>
              <a:spcPct val="35000"/>
            </a:spcAft>
            <a:buNone/>
          </a:pPr>
          <a:r>
            <a:rPr lang="en-US" sz="1400" kern="1200"/>
            <a:t>Leave</a:t>
          </a:r>
        </a:p>
      </dsp:txBody>
      <dsp:txXfrm>
        <a:off x="3672676" y="1049337"/>
        <a:ext cx="1114265" cy="334279"/>
      </dsp:txXfrm>
    </dsp:sp>
    <dsp:sp modelId="{AF927A4B-694B-49D7-896C-84E5B9CEB5D8}">
      <dsp:nvSpPr>
        <dsp:cNvPr id="0" name=""/>
        <dsp:cNvSpPr/>
      </dsp:nvSpPr>
      <dsp:spPr>
        <a:xfrm>
          <a:off x="3672676" y="1383616"/>
          <a:ext cx="1114265" cy="2813732"/>
        </a:xfrm>
        <a:prstGeom prst="rect">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065" tIns="110065" rIns="110065" bIns="110065" numCol="1" spcCol="1270" anchor="t" anchorCtr="0">
          <a:noAutofit/>
        </a:bodyPr>
        <a:lstStyle/>
        <a:p>
          <a:pPr marL="0" lvl="0" indent="0" algn="l" defTabSz="488950">
            <a:lnSpc>
              <a:spcPct val="90000"/>
            </a:lnSpc>
            <a:spcBef>
              <a:spcPct val="0"/>
            </a:spcBef>
            <a:spcAft>
              <a:spcPct val="35000"/>
            </a:spcAft>
            <a:buNone/>
          </a:pPr>
          <a:r>
            <a:rPr lang="en-US" sz="1100" kern="1200"/>
            <a:t>When power supply returns, leave the BSC switched on for 30 minutes before commencing any work within the cabinet.</a:t>
          </a:r>
        </a:p>
      </dsp:txBody>
      <dsp:txXfrm>
        <a:off x="3672676" y="1383616"/>
        <a:ext cx="1114265" cy="28137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72F02-3627-4396-9B59-CB4E002EBFC8}">
      <dsp:nvSpPr>
        <dsp:cNvPr id="0" name=""/>
        <dsp:cNvSpPr/>
      </dsp:nvSpPr>
      <dsp:spPr>
        <a:xfrm rot="5400000">
          <a:off x="2923946" y="-1112960"/>
          <a:ext cx="671207" cy="3067811"/>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100000"/>
            </a:lnSpc>
            <a:spcBef>
              <a:spcPct val="0"/>
            </a:spcBef>
            <a:spcAft>
              <a:spcPct val="15000"/>
            </a:spcAft>
            <a:buChar char="•"/>
          </a:pPr>
          <a:r>
            <a:rPr lang="en-GB" sz="1100" kern="1200" dirty="0"/>
            <a:t>Reasons for a CAPA might be a fire, accidental defrost of a freezer, lost samples etc.</a:t>
          </a:r>
          <a:endParaRPr lang="en-US" sz="1100" kern="1200" dirty="0"/>
        </a:p>
      </dsp:txBody>
      <dsp:txXfrm rot="-5400000">
        <a:off x="1725644" y="118108"/>
        <a:ext cx="3035045" cy="605675"/>
      </dsp:txXfrm>
    </dsp:sp>
    <dsp:sp modelId="{25FE392B-55CD-4121-8A3B-00BC3F658C70}">
      <dsp:nvSpPr>
        <dsp:cNvPr id="0" name=""/>
        <dsp:cNvSpPr/>
      </dsp:nvSpPr>
      <dsp:spPr>
        <a:xfrm>
          <a:off x="0" y="1441"/>
          <a:ext cx="1725644" cy="83900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a:lnSpc>
              <a:spcPct val="100000"/>
            </a:lnSpc>
            <a:spcBef>
              <a:spcPct val="0"/>
            </a:spcBef>
            <a:spcAft>
              <a:spcPct val="35000"/>
            </a:spcAft>
            <a:buNone/>
          </a:pPr>
          <a:r>
            <a:rPr lang="en-GB" sz="800" kern="1200"/>
            <a:t>A CAPA  is required to be written if a non conformity or adverse event takes place. The author should be the person who  encounters the problem.</a:t>
          </a:r>
          <a:endParaRPr lang="en-US" sz="800" kern="1200"/>
        </a:p>
      </dsp:txBody>
      <dsp:txXfrm>
        <a:off x="40957" y="42398"/>
        <a:ext cx="1643730" cy="757094"/>
      </dsp:txXfrm>
    </dsp:sp>
    <dsp:sp modelId="{8EF685DA-A25A-47D9-8147-77347406D32F}">
      <dsp:nvSpPr>
        <dsp:cNvPr id="0" name=""/>
        <dsp:cNvSpPr/>
      </dsp:nvSpPr>
      <dsp:spPr>
        <a:xfrm>
          <a:off x="0" y="882400"/>
          <a:ext cx="1725644" cy="839008"/>
        </a:xfrm>
        <a:prstGeom prst="roundRect">
          <a:avLst/>
        </a:prstGeom>
        <a:solidFill>
          <a:schemeClr val="accent2">
            <a:hueOff val="-3953144"/>
            <a:satOff val="18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a:lnSpc>
              <a:spcPct val="100000"/>
            </a:lnSpc>
            <a:spcBef>
              <a:spcPct val="0"/>
            </a:spcBef>
            <a:spcAft>
              <a:spcPct val="35000"/>
            </a:spcAft>
            <a:buNone/>
          </a:pPr>
          <a:r>
            <a:rPr lang="en-GB" sz="800" kern="1200"/>
            <a:t>Obtain a reference number from Quality Manager</a:t>
          </a:r>
          <a:endParaRPr lang="en-US" sz="800" kern="1200"/>
        </a:p>
      </dsp:txBody>
      <dsp:txXfrm>
        <a:off x="40957" y="923357"/>
        <a:ext cx="1643730" cy="757094"/>
      </dsp:txXfrm>
    </dsp:sp>
    <dsp:sp modelId="{03D76AE6-F235-46C9-88E6-07810FA04FE4}">
      <dsp:nvSpPr>
        <dsp:cNvPr id="0" name=""/>
        <dsp:cNvSpPr/>
      </dsp:nvSpPr>
      <dsp:spPr>
        <a:xfrm>
          <a:off x="0" y="1763359"/>
          <a:ext cx="1725644" cy="839008"/>
        </a:xfrm>
        <a:prstGeom prst="roundRect">
          <a:avLst/>
        </a:prstGeom>
        <a:solidFill>
          <a:schemeClr val="accent2">
            <a:hueOff val="-7906288"/>
            <a:satOff val="36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a:lnSpc>
              <a:spcPct val="100000"/>
            </a:lnSpc>
            <a:spcBef>
              <a:spcPct val="0"/>
            </a:spcBef>
            <a:spcAft>
              <a:spcPct val="35000"/>
            </a:spcAft>
            <a:buNone/>
          </a:pPr>
          <a:r>
            <a:rPr lang="en-GB" sz="800" kern="1200"/>
            <a:t>Start the CAPA form ( form available on the CBE LEARN page ) </a:t>
          </a:r>
          <a:endParaRPr lang="en-US" sz="800" kern="1200"/>
        </a:p>
      </dsp:txBody>
      <dsp:txXfrm>
        <a:off x="40957" y="1804316"/>
        <a:ext cx="1643730" cy="757094"/>
      </dsp:txXfrm>
    </dsp:sp>
    <dsp:sp modelId="{653C552D-D61C-49D5-91FD-582B1A5DAC96}">
      <dsp:nvSpPr>
        <dsp:cNvPr id="0" name=""/>
        <dsp:cNvSpPr/>
      </dsp:nvSpPr>
      <dsp:spPr>
        <a:xfrm>
          <a:off x="0" y="2644318"/>
          <a:ext cx="1725644" cy="839008"/>
        </a:xfrm>
        <a:prstGeom prst="roundRect">
          <a:avLst/>
        </a:prstGeom>
        <a:solidFill>
          <a:schemeClr val="accent2">
            <a:hueOff val="-11859433"/>
            <a:satOff val="54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a:lnSpc>
              <a:spcPct val="100000"/>
            </a:lnSpc>
            <a:spcBef>
              <a:spcPct val="0"/>
            </a:spcBef>
            <a:spcAft>
              <a:spcPct val="35000"/>
            </a:spcAft>
            <a:buNone/>
          </a:pPr>
          <a:r>
            <a:rPr lang="en-GB" sz="800" kern="1200"/>
            <a:t>Identify,track &amp; investigate the problem</a:t>
          </a:r>
          <a:endParaRPr lang="en-US" sz="800" kern="1200"/>
        </a:p>
      </dsp:txBody>
      <dsp:txXfrm>
        <a:off x="40957" y="2685275"/>
        <a:ext cx="1643730" cy="757094"/>
      </dsp:txXfrm>
    </dsp:sp>
    <dsp:sp modelId="{F11EE962-6F8C-4EA6-836D-59EB6706231B}">
      <dsp:nvSpPr>
        <dsp:cNvPr id="0" name=""/>
        <dsp:cNvSpPr/>
      </dsp:nvSpPr>
      <dsp:spPr>
        <a:xfrm>
          <a:off x="0" y="3525277"/>
          <a:ext cx="1725644" cy="839008"/>
        </a:xfrm>
        <a:prstGeom prst="roundRect">
          <a:avLst/>
        </a:prstGeom>
        <a:solidFill>
          <a:schemeClr val="accent2">
            <a:hueOff val="-15812576"/>
            <a:satOff val="72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a:lnSpc>
              <a:spcPct val="100000"/>
            </a:lnSpc>
            <a:spcBef>
              <a:spcPct val="0"/>
            </a:spcBef>
            <a:spcAft>
              <a:spcPct val="35000"/>
            </a:spcAft>
            <a:buNone/>
          </a:pPr>
          <a:r>
            <a:rPr lang="en-GB" sz="800" kern="1200"/>
            <a:t>Submit to the quality manager </a:t>
          </a:r>
          <a:endParaRPr lang="en-US" sz="800" kern="1200"/>
        </a:p>
      </dsp:txBody>
      <dsp:txXfrm>
        <a:off x="40957" y="3566234"/>
        <a:ext cx="1643730" cy="757094"/>
      </dsp:txXfrm>
    </dsp:sp>
    <dsp:sp modelId="{DFB6076D-6490-4E88-8AC4-1E3C7E3922A3}">
      <dsp:nvSpPr>
        <dsp:cNvPr id="0" name=""/>
        <dsp:cNvSpPr/>
      </dsp:nvSpPr>
      <dsp:spPr>
        <a:xfrm>
          <a:off x="0" y="4406237"/>
          <a:ext cx="1725644" cy="839008"/>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a:lnSpc>
              <a:spcPct val="100000"/>
            </a:lnSpc>
            <a:spcBef>
              <a:spcPct val="0"/>
            </a:spcBef>
            <a:spcAft>
              <a:spcPct val="35000"/>
            </a:spcAft>
            <a:buNone/>
          </a:pPr>
          <a:r>
            <a:rPr lang="en-GB" sz="800" kern="1200"/>
            <a:t>Cell culture contamination – complete cell culture investigation sheet and follow guidance.</a:t>
          </a:r>
          <a:endParaRPr lang="en-US" sz="800" kern="1200"/>
        </a:p>
      </dsp:txBody>
      <dsp:txXfrm>
        <a:off x="40957" y="4447194"/>
        <a:ext cx="1643730" cy="7570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5706-7994-424E-A613-779E42F040F1}">
      <dsp:nvSpPr>
        <dsp:cNvPr id="0" name=""/>
        <dsp:cNvSpPr/>
      </dsp:nvSpPr>
      <dsp:spPr>
        <a:xfrm>
          <a:off x="0" y="2489"/>
          <a:ext cx="4793456" cy="6834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832F18-A880-49D8-8C0B-5B0DE63D15F8}">
      <dsp:nvSpPr>
        <dsp:cNvPr id="0" name=""/>
        <dsp:cNvSpPr/>
      </dsp:nvSpPr>
      <dsp:spPr>
        <a:xfrm>
          <a:off x="206731" y="156257"/>
          <a:ext cx="375875" cy="375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886528-EBD6-4ED2-B436-820F66F32824}">
      <dsp:nvSpPr>
        <dsp:cNvPr id="0" name=""/>
        <dsp:cNvSpPr/>
      </dsp:nvSpPr>
      <dsp:spPr>
        <a:xfrm>
          <a:off x="789339" y="2489"/>
          <a:ext cx="3487235" cy="72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19" tIns="76919" rIns="76919" bIns="76919" numCol="1" spcCol="1270" anchor="ctr" anchorCtr="0">
          <a:noAutofit/>
        </a:bodyPr>
        <a:lstStyle/>
        <a:p>
          <a:pPr marL="0" lvl="0" indent="0" algn="l" defTabSz="622300">
            <a:lnSpc>
              <a:spcPct val="100000"/>
            </a:lnSpc>
            <a:spcBef>
              <a:spcPct val="0"/>
            </a:spcBef>
            <a:spcAft>
              <a:spcPct val="35000"/>
            </a:spcAft>
            <a:buNone/>
          </a:pPr>
          <a:r>
            <a:rPr lang="en-GB" sz="1400" kern="1200"/>
            <a:t>The Code of Practice</a:t>
          </a:r>
          <a:endParaRPr lang="en-US" sz="1400" kern="1200"/>
        </a:p>
      </dsp:txBody>
      <dsp:txXfrm>
        <a:off x="789339" y="2489"/>
        <a:ext cx="3487235" cy="726791"/>
      </dsp:txXfrm>
    </dsp:sp>
    <dsp:sp modelId="{0CE7287C-9673-40BB-96E5-EEA2719BBDDD}">
      <dsp:nvSpPr>
        <dsp:cNvPr id="0" name=""/>
        <dsp:cNvSpPr/>
      </dsp:nvSpPr>
      <dsp:spPr>
        <a:xfrm>
          <a:off x="0" y="905473"/>
          <a:ext cx="4793456" cy="6834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8FED7A-1A86-4D0F-B11D-EF01E8D9D43E}">
      <dsp:nvSpPr>
        <dsp:cNvPr id="0" name=""/>
        <dsp:cNvSpPr/>
      </dsp:nvSpPr>
      <dsp:spPr>
        <a:xfrm>
          <a:off x="206731" y="1059240"/>
          <a:ext cx="375875" cy="375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2C1DA0-968B-4B89-B0EA-65FB3F0C5ABC}">
      <dsp:nvSpPr>
        <dsp:cNvPr id="0" name=""/>
        <dsp:cNvSpPr/>
      </dsp:nvSpPr>
      <dsp:spPr>
        <a:xfrm>
          <a:off x="789339" y="905473"/>
          <a:ext cx="3487235" cy="72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19" tIns="76919" rIns="76919" bIns="76919" numCol="1" spcCol="1270" anchor="ctr" anchorCtr="0">
          <a:noAutofit/>
        </a:bodyPr>
        <a:lstStyle/>
        <a:p>
          <a:pPr marL="0" lvl="0" indent="0" algn="l" defTabSz="622300">
            <a:lnSpc>
              <a:spcPct val="100000"/>
            </a:lnSpc>
            <a:spcBef>
              <a:spcPct val="0"/>
            </a:spcBef>
            <a:spcAft>
              <a:spcPct val="35000"/>
            </a:spcAft>
            <a:buNone/>
          </a:pPr>
          <a:r>
            <a:rPr lang="en-GB" sz="1400" kern="1200"/>
            <a:t>SOPs</a:t>
          </a:r>
          <a:endParaRPr lang="en-US" sz="1400" kern="1200"/>
        </a:p>
      </dsp:txBody>
      <dsp:txXfrm>
        <a:off x="789339" y="905473"/>
        <a:ext cx="3487235" cy="726791"/>
      </dsp:txXfrm>
    </dsp:sp>
    <dsp:sp modelId="{BFB96145-9926-4BBF-BCB1-DF8C17EFD533}">
      <dsp:nvSpPr>
        <dsp:cNvPr id="0" name=""/>
        <dsp:cNvSpPr/>
      </dsp:nvSpPr>
      <dsp:spPr>
        <a:xfrm>
          <a:off x="0" y="1808456"/>
          <a:ext cx="4793456" cy="6834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EF3A33-C532-4F5D-8280-DC208153044E}">
      <dsp:nvSpPr>
        <dsp:cNvPr id="0" name=""/>
        <dsp:cNvSpPr/>
      </dsp:nvSpPr>
      <dsp:spPr>
        <a:xfrm>
          <a:off x="206731" y="1962223"/>
          <a:ext cx="375875" cy="375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6273B2-65AF-4D1E-91EA-9C7C85FD9E9A}">
      <dsp:nvSpPr>
        <dsp:cNvPr id="0" name=""/>
        <dsp:cNvSpPr/>
      </dsp:nvSpPr>
      <dsp:spPr>
        <a:xfrm>
          <a:off x="789339" y="1808456"/>
          <a:ext cx="3487235" cy="72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19" tIns="76919" rIns="76919" bIns="76919" numCol="1" spcCol="1270" anchor="ctr" anchorCtr="0">
          <a:noAutofit/>
        </a:bodyPr>
        <a:lstStyle/>
        <a:p>
          <a:pPr marL="0" lvl="0" indent="0" algn="l" defTabSz="622300">
            <a:lnSpc>
              <a:spcPct val="100000"/>
            </a:lnSpc>
            <a:spcBef>
              <a:spcPct val="0"/>
            </a:spcBef>
            <a:spcAft>
              <a:spcPct val="35000"/>
            </a:spcAft>
            <a:buNone/>
          </a:pPr>
          <a:r>
            <a:rPr lang="en-GB" sz="1400" kern="1200"/>
            <a:t>CBE LEARN  page</a:t>
          </a:r>
          <a:endParaRPr lang="en-US" sz="1400" kern="1200"/>
        </a:p>
      </dsp:txBody>
      <dsp:txXfrm>
        <a:off x="789339" y="1808456"/>
        <a:ext cx="3487235" cy="726791"/>
      </dsp:txXfrm>
    </dsp:sp>
    <dsp:sp modelId="{DBE86DC1-FE61-41D1-B4BC-273FCD633B27}">
      <dsp:nvSpPr>
        <dsp:cNvPr id="0" name=""/>
        <dsp:cNvSpPr/>
      </dsp:nvSpPr>
      <dsp:spPr>
        <a:xfrm>
          <a:off x="0" y="2711439"/>
          <a:ext cx="4793456" cy="6834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F56739-A230-439C-818D-793FA82B6981}">
      <dsp:nvSpPr>
        <dsp:cNvPr id="0" name=""/>
        <dsp:cNvSpPr/>
      </dsp:nvSpPr>
      <dsp:spPr>
        <a:xfrm>
          <a:off x="206731" y="2865206"/>
          <a:ext cx="375875" cy="3758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CE4853-6109-4ECE-B4F3-FFFFAE8A91FF}">
      <dsp:nvSpPr>
        <dsp:cNvPr id="0" name=""/>
        <dsp:cNvSpPr/>
      </dsp:nvSpPr>
      <dsp:spPr>
        <a:xfrm>
          <a:off x="789339" y="2711439"/>
          <a:ext cx="3487235" cy="72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19" tIns="76919" rIns="76919" bIns="76919" numCol="1" spcCol="1270" anchor="ctr" anchorCtr="0">
          <a:noAutofit/>
        </a:bodyPr>
        <a:lstStyle/>
        <a:p>
          <a:pPr marL="0" lvl="0" indent="0" algn="l" defTabSz="622300">
            <a:lnSpc>
              <a:spcPct val="100000"/>
            </a:lnSpc>
            <a:spcBef>
              <a:spcPct val="0"/>
            </a:spcBef>
            <a:spcAft>
              <a:spcPct val="35000"/>
            </a:spcAft>
            <a:buNone/>
          </a:pPr>
          <a:r>
            <a:rPr lang="en-GB" sz="1400" kern="1200"/>
            <a:t>Health, Safety &amp; Environmental Department.</a:t>
          </a:r>
          <a:endParaRPr lang="en-US" sz="1400" kern="1200"/>
        </a:p>
      </dsp:txBody>
      <dsp:txXfrm>
        <a:off x="789339" y="2711439"/>
        <a:ext cx="3487235" cy="726791"/>
      </dsp:txXfrm>
    </dsp:sp>
    <dsp:sp modelId="{C5FEF844-1418-40F8-89E2-7E772DA1B852}">
      <dsp:nvSpPr>
        <dsp:cNvPr id="0" name=""/>
        <dsp:cNvSpPr/>
      </dsp:nvSpPr>
      <dsp:spPr>
        <a:xfrm>
          <a:off x="0" y="3614422"/>
          <a:ext cx="4793456" cy="6834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5D1D0-5E0D-428D-8B70-E90EA10B042C}">
      <dsp:nvSpPr>
        <dsp:cNvPr id="0" name=""/>
        <dsp:cNvSpPr/>
      </dsp:nvSpPr>
      <dsp:spPr>
        <a:xfrm>
          <a:off x="206731" y="3768190"/>
          <a:ext cx="375875" cy="3758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D65B3A-A780-4631-A391-CF1590FFFC93}">
      <dsp:nvSpPr>
        <dsp:cNvPr id="0" name=""/>
        <dsp:cNvSpPr/>
      </dsp:nvSpPr>
      <dsp:spPr>
        <a:xfrm>
          <a:off x="789339" y="3614422"/>
          <a:ext cx="3487235" cy="72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19" tIns="76919" rIns="76919" bIns="76919" numCol="1" spcCol="1270" anchor="ctr" anchorCtr="0">
          <a:noAutofit/>
        </a:bodyPr>
        <a:lstStyle/>
        <a:p>
          <a:pPr marL="0" lvl="0" indent="0" algn="l" defTabSz="622300">
            <a:lnSpc>
              <a:spcPct val="100000"/>
            </a:lnSpc>
            <a:spcBef>
              <a:spcPct val="0"/>
            </a:spcBef>
            <a:spcAft>
              <a:spcPct val="35000"/>
            </a:spcAft>
            <a:buNone/>
          </a:pPr>
          <a:r>
            <a:rPr lang="en-GB" sz="1400" b="1" kern="1200">
              <a:hlinkClick xmlns:r="http://schemas.openxmlformats.org/officeDocument/2006/relationships" r:id="rId11">
                <a:extLst>
                  <a:ext uri="{A12FA001-AC4F-418D-AE19-62706E023703}">
                    <ahyp:hlinkClr xmlns:ahyp="http://schemas.microsoft.com/office/drawing/2018/hyperlinkcolor" val="tx"/>
                  </a:ext>
                </a:extLst>
              </a:hlinkClick>
            </a:rPr>
            <a:t>http://www.lboro.ac.uk/admin/hse/</a:t>
          </a:r>
          <a:endParaRPr lang="en-US" sz="1400" kern="1200"/>
        </a:p>
      </dsp:txBody>
      <dsp:txXfrm>
        <a:off x="789339" y="3614422"/>
        <a:ext cx="3487235" cy="726791"/>
      </dsp:txXfrm>
    </dsp:sp>
    <dsp:sp modelId="{5A0FB9A6-3D6A-4516-B070-D9E88901B44C}">
      <dsp:nvSpPr>
        <dsp:cNvPr id="0" name=""/>
        <dsp:cNvSpPr/>
      </dsp:nvSpPr>
      <dsp:spPr>
        <a:xfrm>
          <a:off x="0" y="4517405"/>
          <a:ext cx="4793456" cy="6834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119592-8C25-43DF-92BA-C487F295177C}">
      <dsp:nvSpPr>
        <dsp:cNvPr id="0" name=""/>
        <dsp:cNvSpPr/>
      </dsp:nvSpPr>
      <dsp:spPr>
        <a:xfrm>
          <a:off x="206731" y="4671173"/>
          <a:ext cx="375875" cy="375875"/>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C12DC2-0FA7-46E6-9F09-6AA13AC44AA5}">
      <dsp:nvSpPr>
        <dsp:cNvPr id="0" name=""/>
        <dsp:cNvSpPr/>
      </dsp:nvSpPr>
      <dsp:spPr>
        <a:xfrm>
          <a:off x="789339" y="4517405"/>
          <a:ext cx="3487235" cy="72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19" tIns="76919" rIns="76919" bIns="76919" numCol="1" spcCol="1270" anchor="ctr" anchorCtr="0">
          <a:noAutofit/>
        </a:bodyPr>
        <a:lstStyle/>
        <a:p>
          <a:pPr marL="0" lvl="0" indent="0" algn="l" defTabSz="622300">
            <a:lnSpc>
              <a:spcPct val="100000"/>
            </a:lnSpc>
            <a:spcBef>
              <a:spcPct val="0"/>
            </a:spcBef>
            <a:spcAft>
              <a:spcPct val="35000"/>
            </a:spcAft>
            <a:buNone/>
          </a:pPr>
          <a:r>
            <a:rPr lang="en-GB" sz="1400" kern="1200"/>
            <a:t>Asking questions!!</a:t>
          </a:r>
          <a:endParaRPr lang="en-US" sz="1400" kern="1200"/>
        </a:p>
      </dsp:txBody>
      <dsp:txXfrm>
        <a:off x="789339" y="4517405"/>
        <a:ext cx="3487235" cy="726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9C3E3-2466-4A2F-AA15-C4AA66779C06}">
      <dsp:nvSpPr>
        <dsp:cNvPr id="0" name=""/>
        <dsp:cNvSpPr/>
      </dsp:nvSpPr>
      <dsp:spPr>
        <a:xfrm>
          <a:off x="0" y="1861"/>
          <a:ext cx="4554582"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0B7C11F-9BDD-4F4C-8EDE-44D83B8FB52D}">
      <dsp:nvSpPr>
        <dsp:cNvPr id="0" name=""/>
        <dsp:cNvSpPr/>
      </dsp:nvSpPr>
      <dsp:spPr>
        <a:xfrm>
          <a:off x="0" y="1861"/>
          <a:ext cx="4554582" cy="634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GB" sz="1600" kern="1200"/>
            <a:t>Individual Risk Assessments highlight appropriate PPE for work undertaken.</a:t>
          </a:r>
          <a:endParaRPr lang="en-US" sz="1600" kern="1200"/>
        </a:p>
      </dsp:txBody>
      <dsp:txXfrm>
        <a:off x="0" y="1861"/>
        <a:ext cx="4554582" cy="634669"/>
      </dsp:txXfrm>
    </dsp:sp>
    <dsp:sp modelId="{BDF0CAF0-D607-4BC3-BEF6-49848234AF39}">
      <dsp:nvSpPr>
        <dsp:cNvPr id="0" name=""/>
        <dsp:cNvSpPr/>
      </dsp:nvSpPr>
      <dsp:spPr>
        <a:xfrm>
          <a:off x="0" y="636530"/>
          <a:ext cx="4554582"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DD9EFB4-CB21-444A-BB19-542163A97F37}">
      <dsp:nvSpPr>
        <dsp:cNvPr id="0" name=""/>
        <dsp:cNvSpPr/>
      </dsp:nvSpPr>
      <dsp:spPr>
        <a:xfrm>
          <a:off x="0" y="636530"/>
          <a:ext cx="4554582" cy="634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GB" sz="1600" kern="1200"/>
            <a:t>Minimum PPE for CBE is Laboratory coat, gloves, enclosed shoes &amp; shoe covers.</a:t>
          </a:r>
          <a:endParaRPr lang="en-US" sz="1600" kern="1200"/>
        </a:p>
      </dsp:txBody>
      <dsp:txXfrm>
        <a:off x="0" y="636530"/>
        <a:ext cx="4554582" cy="634669"/>
      </dsp:txXfrm>
    </dsp:sp>
    <dsp:sp modelId="{69C05E83-D854-428E-9308-2BA27308AD32}">
      <dsp:nvSpPr>
        <dsp:cNvPr id="0" name=""/>
        <dsp:cNvSpPr/>
      </dsp:nvSpPr>
      <dsp:spPr>
        <a:xfrm>
          <a:off x="0" y="1271200"/>
          <a:ext cx="4554582"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52D3EA1-E3BD-4CF3-BA5B-E829F369F155}">
      <dsp:nvSpPr>
        <dsp:cNvPr id="0" name=""/>
        <dsp:cNvSpPr/>
      </dsp:nvSpPr>
      <dsp:spPr>
        <a:xfrm>
          <a:off x="0" y="1271200"/>
          <a:ext cx="4554582" cy="634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GB" sz="1600" kern="1200"/>
            <a:t>Safety glasses are mandatory in some areas of the CBE &amp; for certain activities.</a:t>
          </a:r>
          <a:endParaRPr lang="en-US" sz="1600" kern="1200"/>
        </a:p>
      </dsp:txBody>
      <dsp:txXfrm>
        <a:off x="0" y="1271200"/>
        <a:ext cx="4554582" cy="634669"/>
      </dsp:txXfrm>
    </dsp:sp>
    <dsp:sp modelId="{3DB809CD-D7B3-4761-A8B9-BCA541CC4C48}">
      <dsp:nvSpPr>
        <dsp:cNvPr id="0" name=""/>
        <dsp:cNvSpPr/>
      </dsp:nvSpPr>
      <dsp:spPr>
        <a:xfrm>
          <a:off x="0" y="1905869"/>
          <a:ext cx="4554582"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61543C3C-07AA-4FA3-930E-3E621B583A4F}">
      <dsp:nvSpPr>
        <dsp:cNvPr id="0" name=""/>
        <dsp:cNvSpPr/>
      </dsp:nvSpPr>
      <dsp:spPr>
        <a:xfrm>
          <a:off x="0" y="1905869"/>
          <a:ext cx="4554582" cy="634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GB" sz="1600" kern="1200"/>
            <a:t>Other PPE includes face visors, cryogenic gloves &amp; autoclave gloves.</a:t>
          </a:r>
          <a:endParaRPr lang="en-US" sz="1600" kern="1200"/>
        </a:p>
      </dsp:txBody>
      <dsp:txXfrm>
        <a:off x="0" y="1905869"/>
        <a:ext cx="4554582" cy="634669"/>
      </dsp:txXfrm>
    </dsp:sp>
    <dsp:sp modelId="{D261181E-F2E0-45AC-B58A-7F668486D6A6}">
      <dsp:nvSpPr>
        <dsp:cNvPr id="0" name=""/>
        <dsp:cNvSpPr/>
      </dsp:nvSpPr>
      <dsp:spPr>
        <a:xfrm>
          <a:off x="0" y="2540539"/>
          <a:ext cx="4554582"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6D67288D-C2F6-4FA0-828C-7A52C8588F15}">
      <dsp:nvSpPr>
        <dsp:cNvPr id="0" name=""/>
        <dsp:cNvSpPr/>
      </dsp:nvSpPr>
      <dsp:spPr>
        <a:xfrm>
          <a:off x="0" y="2540539"/>
          <a:ext cx="4554582" cy="634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GB" sz="1600" kern="1200"/>
            <a:t>Remove all PPE before leaving CBE.</a:t>
          </a:r>
          <a:endParaRPr lang="en-US" sz="1600" kern="1200"/>
        </a:p>
      </dsp:txBody>
      <dsp:txXfrm>
        <a:off x="0" y="2540539"/>
        <a:ext cx="4554582" cy="634669"/>
      </dsp:txXfrm>
    </dsp:sp>
    <dsp:sp modelId="{79C06C17-FB4E-4687-B68F-07ABA544F9D2}">
      <dsp:nvSpPr>
        <dsp:cNvPr id="0" name=""/>
        <dsp:cNvSpPr/>
      </dsp:nvSpPr>
      <dsp:spPr>
        <a:xfrm>
          <a:off x="0" y="3175209"/>
          <a:ext cx="4554582"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6C36837-E9A7-4EA7-80C4-46D162097F6F}">
      <dsp:nvSpPr>
        <dsp:cNvPr id="0" name=""/>
        <dsp:cNvSpPr/>
      </dsp:nvSpPr>
      <dsp:spPr>
        <a:xfrm>
          <a:off x="0" y="3175209"/>
          <a:ext cx="4554582" cy="634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GB" sz="1600" kern="1200"/>
            <a:t>PPE is there for your protection and should be worn as instructed.</a:t>
          </a:r>
          <a:endParaRPr lang="en-US" sz="1600" kern="1200"/>
        </a:p>
      </dsp:txBody>
      <dsp:txXfrm>
        <a:off x="0" y="3175209"/>
        <a:ext cx="4554582" cy="634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3AF4E-DE26-4001-934D-36F86D4471FD}">
      <dsp:nvSpPr>
        <dsp:cNvPr id="0" name=""/>
        <dsp:cNvSpPr/>
      </dsp:nvSpPr>
      <dsp:spPr>
        <a:xfrm>
          <a:off x="0" y="0"/>
          <a:ext cx="4793456"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5F145B-7E6D-4980-B7DE-C2FEED3D2F5D}">
      <dsp:nvSpPr>
        <dsp:cNvPr id="0" name=""/>
        <dsp:cNvSpPr/>
      </dsp:nvSpPr>
      <dsp:spPr>
        <a:xfrm>
          <a:off x="0" y="0"/>
          <a:ext cx="4793456" cy="65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kern="1200" dirty="0"/>
            <a:t>CBE has 8 </a:t>
          </a:r>
          <a:r>
            <a:rPr lang="en-GB" sz="1000" kern="1200" dirty="0" err="1"/>
            <a:t>cryostorage</a:t>
          </a:r>
          <a:r>
            <a:rPr lang="en-GB" sz="1000" kern="1200" dirty="0"/>
            <a:t> Banks &amp; one Experimental Bank.</a:t>
          </a:r>
          <a:endParaRPr lang="en-US" sz="1000" kern="1200" dirty="0"/>
        </a:p>
      </dsp:txBody>
      <dsp:txXfrm>
        <a:off x="0" y="0"/>
        <a:ext cx="4793456" cy="655835"/>
      </dsp:txXfrm>
    </dsp:sp>
    <dsp:sp modelId="{68404F17-35BF-4162-8A60-5F735F4E627C}">
      <dsp:nvSpPr>
        <dsp:cNvPr id="0" name=""/>
        <dsp:cNvSpPr/>
      </dsp:nvSpPr>
      <dsp:spPr>
        <a:xfrm>
          <a:off x="0" y="655835"/>
          <a:ext cx="4793456"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A0DE34-9193-44FB-B348-9F2ADF8A53CE}">
      <dsp:nvSpPr>
        <dsp:cNvPr id="0" name=""/>
        <dsp:cNvSpPr/>
      </dsp:nvSpPr>
      <dsp:spPr>
        <a:xfrm>
          <a:off x="0" y="655835"/>
          <a:ext cx="4793456" cy="65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kern="1200"/>
            <a:t>Maintained by CBE technician </a:t>
          </a:r>
          <a:endParaRPr lang="en-US" sz="1000" kern="1200"/>
        </a:p>
      </dsp:txBody>
      <dsp:txXfrm>
        <a:off x="0" y="655835"/>
        <a:ext cx="4793456" cy="655835"/>
      </dsp:txXfrm>
    </dsp:sp>
    <dsp:sp modelId="{A5CF12AF-DC57-4C8F-A3BC-2DF161F0ACF7}">
      <dsp:nvSpPr>
        <dsp:cNvPr id="0" name=""/>
        <dsp:cNvSpPr/>
      </dsp:nvSpPr>
      <dsp:spPr>
        <a:xfrm>
          <a:off x="0" y="1311671"/>
          <a:ext cx="4793456"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1124DE-0E2F-4FF9-893B-3E9A3202F070}">
      <dsp:nvSpPr>
        <dsp:cNvPr id="0" name=""/>
        <dsp:cNvSpPr/>
      </dsp:nvSpPr>
      <dsp:spPr>
        <a:xfrm>
          <a:off x="0" y="1311671"/>
          <a:ext cx="4793456" cy="65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kern="1200" dirty="0"/>
            <a:t>Designated space in </a:t>
          </a:r>
          <a:r>
            <a:rPr lang="en-GB" sz="1000" kern="1200" dirty="0" err="1"/>
            <a:t>cryostorages</a:t>
          </a:r>
          <a:r>
            <a:rPr lang="en-GB" sz="1000" kern="1200" dirty="0"/>
            <a:t> ( allocated per group) )</a:t>
          </a:r>
          <a:endParaRPr lang="en-US" sz="1000" kern="1200" dirty="0"/>
        </a:p>
      </dsp:txBody>
      <dsp:txXfrm>
        <a:off x="0" y="1311671"/>
        <a:ext cx="4793456" cy="655835"/>
      </dsp:txXfrm>
    </dsp:sp>
    <dsp:sp modelId="{53AB7095-8DA6-4056-9A3D-E162B8FC6D43}">
      <dsp:nvSpPr>
        <dsp:cNvPr id="0" name=""/>
        <dsp:cNvSpPr/>
      </dsp:nvSpPr>
      <dsp:spPr>
        <a:xfrm>
          <a:off x="0" y="1967507"/>
          <a:ext cx="4793456"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E39EE2-CAF5-46B2-99B0-656BFDB4769D}">
      <dsp:nvSpPr>
        <dsp:cNvPr id="0" name=""/>
        <dsp:cNvSpPr/>
      </dsp:nvSpPr>
      <dsp:spPr>
        <a:xfrm>
          <a:off x="0" y="1967507"/>
          <a:ext cx="4793456" cy="65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u="sng" kern="1200"/>
            <a:t>Use of Cryostorage Unit</a:t>
          </a:r>
          <a:endParaRPr lang="en-US" sz="1000" kern="1200"/>
        </a:p>
      </dsp:txBody>
      <dsp:txXfrm>
        <a:off x="0" y="1967507"/>
        <a:ext cx="4793456" cy="655835"/>
      </dsp:txXfrm>
    </dsp:sp>
    <dsp:sp modelId="{240FF070-8040-4254-B45D-86D2776D1A6C}">
      <dsp:nvSpPr>
        <dsp:cNvPr id="0" name=""/>
        <dsp:cNvSpPr/>
      </dsp:nvSpPr>
      <dsp:spPr>
        <a:xfrm>
          <a:off x="0" y="2623343"/>
          <a:ext cx="4793456"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4EF3A8-4D84-48FE-B957-DB34DE769DD5}">
      <dsp:nvSpPr>
        <dsp:cNvPr id="0" name=""/>
        <dsp:cNvSpPr/>
      </dsp:nvSpPr>
      <dsp:spPr>
        <a:xfrm>
          <a:off x="0" y="2623343"/>
          <a:ext cx="4793456" cy="65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kern="1200" dirty="0"/>
            <a:t>When removing samples from, or placing samples in, the </a:t>
          </a:r>
          <a:r>
            <a:rPr lang="en-GB" sz="1000" kern="1200" dirty="0" err="1"/>
            <a:t>cryobank</a:t>
          </a:r>
          <a:r>
            <a:rPr lang="en-GB" sz="1000" kern="1200" dirty="0"/>
            <a:t>, remove the tower completely from the </a:t>
          </a:r>
          <a:r>
            <a:rPr lang="en-GB" sz="1000" kern="1200" dirty="0" err="1"/>
            <a:t>cryobank</a:t>
          </a:r>
          <a:r>
            <a:rPr lang="en-GB" sz="1000" kern="1200" dirty="0"/>
            <a:t> &amp; place on metal tray on floor before removing the holding bar. This will remove the possibility of dropping boxes into the tank. </a:t>
          </a:r>
          <a:endParaRPr lang="en-US" sz="1000" kern="1200" dirty="0"/>
        </a:p>
      </dsp:txBody>
      <dsp:txXfrm>
        <a:off x="0" y="2623343"/>
        <a:ext cx="4793456" cy="655835"/>
      </dsp:txXfrm>
    </dsp:sp>
    <dsp:sp modelId="{C6B68DAA-6911-4579-B3BE-9CECDEBC627A}">
      <dsp:nvSpPr>
        <dsp:cNvPr id="0" name=""/>
        <dsp:cNvSpPr/>
      </dsp:nvSpPr>
      <dsp:spPr>
        <a:xfrm>
          <a:off x="0" y="3279179"/>
          <a:ext cx="4793456"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34A973-DB23-429E-A81F-F33A76A840E7}">
      <dsp:nvSpPr>
        <dsp:cNvPr id="0" name=""/>
        <dsp:cNvSpPr/>
      </dsp:nvSpPr>
      <dsp:spPr>
        <a:xfrm>
          <a:off x="0" y="3279179"/>
          <a:ext cx="4793456" cy="65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kern="1200" dirty="0"/>
            <a:t>The </a:t>
          </a:r>
          <a:r>
            <a:rPr lang="en-GB" sz="1000" kern="1200" dirty="0" err="1"/>
            <a:t>cryoracks</a:t>
          </a:r>
          <a:r>
            <a:rPr lang="en-GB" sz="1000" kern="1200" dirty="0"/>
            <a:t> should not be kept out of the bank for more than 1 minute or there is a risk of damaging the viability of cells belonging to others.       </a:t>
          </a:r>
          <a:r>
            <a:rPr lang="en-GB" sz="1000" b="1" kern="1200" dirty="0"/>
            <a:t>Please replace the holding bar!!</a:t>
          </a:r>
          <a:endParaRPr lang="en-US" sz="1000" b="1" kern="1200" dirty="0"/>
        </a:p>
      </dsp:txBody>
      <dsp:txXfrm>
        <a:off x="0" y="3279179"/>
        <a:ext cx="4793456" cy="655835"/>
      </dsp:txXfrm>
    </dsp:sp>
    <dsp:sp modelId="{271EE3C8-DC95-4F8E-8E2B-04CEA85D4F7A}">
      <dsp:nvSpPr>
        <dsp:cNvPr id="0" name=""/>
        <dsp:cNvSpPr/>
      </dsp:nvSpPr>
      <dsp:spPr>
        <a:xfrm>
          <a:off x="0" y="3935015"/>
          <a:ext cx="4793456"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0AB214-B495-4D08-B359-7D3A1A444DA1}">
      <dsp:nvSpPr>
        <dsp:cNvPr id="0" name=""/>
        <dsp:cNvSpPr/>
      </dsp:nvSpPr>
      <dsp:spPr>
        <a:xfrm>
          <a:off x="0" y="3935015"/>
          <a:ext cx="4793456" cy="65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a:t>Pro-Curo</a:t>
          </a:r>
          <a:r>
            <a:rPr lang="en-GB" sz="1000" kern="1200"/>
            <a:t> – </a:t>
          </a:r>
          <a:endParaRPr lang="en-US" sz="1000" kern="1200"/>
        </a:p>
      </dsp:txBody>
      <dsp:txXfrm>
        <a:off x="0" y="3935015"/>
        <a:ext cx="4793456" cy="655835"/>
      </dsp:txXfrm>
    </dsp:sp>
    <dsp:sp modelId="{625D8581-20AA-4762-BF19-4612D9D0272D}">
      <dsp:nvSpPr>
        <dsp:cNvPr id="0" name=""/>
        <dsp:cNvSpPr/>
      </dsp:nvSpPr>
      <dsp:spPr>
        <a:xfrm>
          <a:off x="0" y="4590851"/>
          <a:ext cx="4793456"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7F87B-38A9-481E-9979-1E4F52A9D210}">
      <dsp:nvSpPr>
        <dsp:cNvPr id="0" name=""/>
        <dsp:cNvSpPr/>
      </dsp:nvSpPr>
      <dsp:spPr>
        <a:xfrm>
          <a:off x="0" y="4590851"/>
          <a:ext cx="4793456" cy="65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kern="1200" dirty="0"/>
            <a:t>This is software we use for  recording / tracking the biological material we store in the </a:t>
          </a:r>
          <a:r>
            <a:rPr lang="en-GB" sz="1000" kern="1200" dirty="0" err="1"/>
            <a:t>cryostorage</a:t>
          </a:r>
          <a:r>
            <a:rPr lang="en-GB" sz="1000" kern="1200" dirty="0"/>
            <a:t> units.  You will need to get this software installed on your computer and receive the training required.   Each person is responsible for logging their own material.</a:t>
          </a:r>
          <a:endParaRPr lang="en-US" sz="1000" kern="1200" dirty="0"/>
        </a:p>
      </dsp:txBody>
      <dsp:txXfrm>
        <a:off x="0" y="4590851"/>
        <a:ext cx="4793456" cy="6558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FBC36-7BBF-4FD0-9A9A-7AC02C1E4903}">
      <dsp:nvSpPr>
        <dsp:cNvPr id="0" name=""/>
        <dsp:cNvSpPr/>
      </dsp:nvSpPr>
      <dsp:spPr>
        <a:xfrm>
          <a:off x="118221" y="259394"/>
          <a:ext cx="997668" cy="99766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E96B0A-5B2D-4809-BDC4-EF86028970ED}">
      <dsp:nvSpPr>
        <dsp:cNvPr id="0" name=""/>
        <dsp:cNvSpPr/>
      </dsp:nvSpPr>
      <dsp:spPr>
        <a:xfrm>
          <a:off x="327732" y="468905"/>
          <a:ext cx="578647" cy="5786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BB7560-ABD6-4A5B-8E1D-34FF72F2A27E}">
      <dsp:nvSpPr>
        <dsp:cNvPr id="0" name=""/>
        <dsp:cNvSpPr/>
      </dsp:nvSpPr>
      <dsp:spPr>
        <a:xfrm>
          <a:off x="1329675" y="25939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baseline="0"/>
            <a:t>All Biological &amp; Chemical material should be transported to other laboratories outside of the CBE using secondary containment.It must be disinfected when leaving and entering new areas.</a:t>
          </a:r>
          <a:endParaRPr lang="en-US" sz="1100" kern="1200"/>
        </a:p>
      </dsp:txBody>
      <dsp:txXfrm>
        <a:off x="1329675" y="259394"/>
        <a:ext cx="2351646" cy="997668"/>
      </dsp:txXfrm>
    </dsp:sp>
    <dsp:sp modelId="{80741EA7-A856-4A29-B740-04BEF0E14CB8}">
      <dsp:nvSpPr>
        <dsp:cNvPr id="0" name=""/>
        <dsp:cNvSpPr/>
      </dsp:nvSpPr>
      <dsp:spPr>
        <a:xfrm>
          <a:off x="4091078" y="259394"/>
          <a:ext cx="997668" cy="99766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9C6E9A-8C19-4830-A34F-9CBDC5605305}">
      <dsp:nvSpPr>
        <dsp:cNvPr id="0" name=""/>
        <dsp:cNvSpPr/>
      </dsp:nvSpPr>
      <dsp:spPr>
        <a:xfrm>
          <a:off x="4300588" y="468905"/>
          <a:ext cx="578647" cy="5786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32F82D-DA5C-42B5-B2D5-3B042925B3DB}">
      <dsp:nvSpPr>
        <dsp:cNvPr id="0" name=""/>
        <dsp:cNvSpPr/>
      </dsp:nvSpPr>
      <dsp:spPr>
        <a:xfrm>
          <a:off x="5302532" y="25939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baseline="0"/>
            <a:t>All Biological &amp; chemical material MUST be exported to other laboratories using  appropriate packaging, labelling &amp; transport procedures.</a:t>
          </a:r>
          <a:endParaRPr lang="en-US" sz="1100" kern="1200"/>
        </a:p>
      </dsp:txBody>
      <dsp:txXfrm>
        <a:off x="5302532" y="259394"/>
        <a:ext cx="2351646" cy="997668"/>
      </dsp:txXfrm>
    </dsp:sp>
    <dsp:sp modelId="{6067CCCD-106C-457B-AE71-C79638EB00D6}">
      <dsp:nvSpPr>
        <dsp:cNvPr id="0" name=""/>
        <dsp:cNvSpPr/>
      </dsp:nvSpPr>
      <dsp:spPr>
        <a:xfrm>
          <a:off x="118221" y="1772004"/>
          <a:ext cx="997668" cy="99766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E62A9-AD7B-458A-89A7-4624DD9E6805}">
      <dsp:nvSpPr>
        <dsp:cNvPr id="0" name=""/>
        <dsp:cNvSpPr/>
      </dsp:nvSpPr>
      <dsp:spPr>
        <a:xfrm>
          <a:off x="327732" y="1981514"/>
          <a:ext cx="578647" cy="5786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461572-B887-440E-976C-408FEBAC025D}">
      <dsp:nvSpPr>
        <dsp:cNvPr id="0" name=""/>
        <dsp:cNvSpPr/>
      </dsp:nvSpPr>
      <dsp:spPr>
        <a:xfrm>
          <a:off x="1329675" y="177200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baseline="0"/>
            <a:t>Consider if a Material Transfer Agreements is required.</a:t>
          </a:r>
          <a:endParaRPr lang="en-US" sz="1100" kern="1200"/>
        </a:p>
      </dsp:txBody>
      <dsp:txXfrm>
        <a:off x="1329675" y="1772004"/>
        <a:ext cx="2351646" cy="997668"/>
      </dsp:txXfrm>
    </dsp:sp>
    <dsp:sp modelId="{0E899D27-D927-4CE4-B6CC-DAFD99C17D73}">
      <dsp:nvSpPr>
        <dsp:cNvPr id="0" name=""/>
        <dsp:cNvSpPr/>
      </dsp:nvSpPr>
      <dsp:spPr>
        <a:xfrm>
          <a:off x="4091078" y="1772004"/>
          <a:ext cx="997668" cy="99766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D8EDF2-6B67-4F29-B60A-F484DF211D83}">
      <dsp:nvSpPr>
        <dsp:cNvPr id="0" name=""/>
        <dsp:cNvSpPr/>
      </dsp:nvSpPr>
      <dsp:spPr>
        <a:xfrm>
          <a:off x="4300588" y="1981514"/>
          <a:ext cx="578647" cy="5786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E284A7-CB4E-4339-99BF-697D0CFD0426}">
      <dsp:nvSpPr>
        <dsp:cNvPr id="0" name=""/>
        <dsp:cNvSpPr/>
      </dsp:nvSpPr>
      <dsp:spPr>
        <a:xfrm>
          <a:off x="5302532" y="177200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baseline="0"/>
            <a:t>Please check guidelines or ask for advice.</a:t>
          </a:r>
          <a:endParaRPr lang="en-US" sz="1100" kern="1200"/>
        </a:p>
      </dsp:txBody>
      <dsp:txXfrm>
        <a:off x="5302532" y="1772004"/>
        <a:ext cx="2351646" cy="9976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0D1FB-AB55-47C4-A292-71755322CDDB}">
      <dsp:nvSpPr>
        <dsp:cNvPr id="0" name=""/>
        <dsp:cNvSpPr/>
      </dsp:nvSpPr>
      <dsp:spPr>
        <a:xfrm>
          <a:off x="0" y="640"/>
          <a:ext cx="4793456"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6AE8E-0803-4E67-8A50-EE628F867430}">
      <dsp:nvSpPr>
        <dsp:cNvPr id="0" name=""/>
        <dsp:cNvSpPr/>
      </dsp:nvSpPr>
      <dsp:spPr>
        <a:xfrm>
          <a:off x="0" y="640"/>
          <a:ext cx="4793456"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a:t>1% </a:t>
          </a:r>
          <a:r>
            <a:rPr lang="en-GB" sz="1100" b="1" kern="1200"/>
            <a:t>virkon</a:t>
          </a:r>
          <a:r>
            <a:rPr lang="en-GB" sz="1100" kern="1200"/>
            <a:t> used for spills &amp; aspiration bottles due to its broad spectrum properties.</a:t>
          </a:r>
          <a:endParaRPr lang="en-US" sz="1100" kern="1200"/>
        </a:p>
      </dsp:txBody>
      <dsp:txXfrm>
        <a:off x="0" y="640"/>
        <a:ext cx="4793456" cy="582822"/>
      </dsp:txXfrm>
    </dsp:sp>
    <dsp:sp modelId="{3686BBB1-F6D0-41FA-BB11-EEBAD3206A7C}">
      <dsp:nvSpPr>
        <dsp:cNvPr id="0" name=""/>
        <dsp:cNvSpPr/>
      </dsp:nvSpPr>
      <dsp:spPr>
        <a:xfrm>
          <a:off x="0" y="583463"/>
          <a:ext cx="4793456" cy="0"/>
        </a:xfrm>
        <a:prstGeom prst="line">
          <a:avLst/>
        </a:prstGeom>
        <a:solidFill>
          <a:schemeClr val="accent2">
            <a:hueOff val="-2470715"/>
            <a:satOff val="113"/>
            <a:lumOff val="0"/>
            <a:alphaOff val="0"/>
          </a:schemeClr>
        </a:solidFill>
        <a:ln w="19050" cap="rnd" cmpd="sng" algn="ctr">
          <a:solidFill>
            <a:schemeClr val="accent2">
              <a:hueOff val="-2470715"/>
              <a:satOff val="113"/>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E5A076-FFDD-4F0F-B6F5-93B1EBE7F289}">
      <dsp:nvSpPr>
        <dsp:cNvPr id="0" name=""/>
        <dsp:cNvSpPr/>
      </dsp:nvSpPr>
      <dsp:spPr>
        <a:xfrm>
          <a:off x="0" y="583463"/>
          <a:ext cx="4793456"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a:t>NOTE: Virkon is not suitable for all pieces of equipment, if used on any metal surface must be removed after a </a:t>
          </a:r>
          <a:r>
            <a:rPr lang="en-GB" sz="1100" i="1" u="sng" kern="1200"/>
            <a:t>maximum 10 minutes </a:t>
          </a:r>
          <a:r>
            <a:rPr lang="en-GB" sz="1100" kern="1200"/>
            <a:t>surface contact to avoid damage to the equipment. </a:t>
          </a:r>
          <a:endParaRPr lang="en-US" sz="1100" kern="1200"/>
        </a:p>
      </dsp:txBody>
      <dsp:txXfrm>
        <a:off x="0" y="583463"/>
        <a:ext cx="4793456" cy="582822"/>
      </dsp:txXfrm>
    </dsp:sp>
    <dsp:sp modelId="{67EC48BD-2058-4F02-A191-A85F0A64A6BF}">
      <dsp:nvSpPr>
        <dsp:cNvPr id="0" name=""/>
        <dsp:cNvSpPr/>
      </dsp:nvSpPr>
      <dsp:spPr>
        <a:xfrm>
          <a:off x="0" y="1166286"/>
          <a:ext cx="4793456" cy="0"/>
        </a:xfrm>
        <a:prstGeom prst="line">
          <a:avLst/>
        </a:prstGeom>
        <a:solidFill>
          <a:schemeClr val="accent2">
            <a:hueOff val="-4941430"/>
            <a:satOff val="225"/>
            <a:lumOff val="0"/>
            <a:alphaOff val="0"/>
          </a:schemeClr>
        </a:solidFill>
        <a:ln w="19050" cap="rnd" cmpd="sng" algn="ctr">
          <a:solidFill>
            <a:schemeClr val="accent2">
              <a:hueOff val="-4941430"/>
              <a:satOff val="225"/>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FC813-DFCC-4B3A-B883-88EA49CF9812}">
      <dsp:nvSpPr>
        <dsp:cNvPr id="0" name=""/>
        <dsp:cNvSpPr/>
      </dsp:nvSpPr>
      <dsp:spPr>
        <a:xfrm>
          <a:off x="0" y="1166286"/>
          <a:ext cx="4793456"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0" y="1166286"/>
        <a:ext cx="4793456" cy="582822"/>
      </dsp:txXfrm>
    </dsp:sp>
    <dsp:sp modelId="{FC9557B1-C13C-4631-873E-969CB3A15BB1}">
      <dsp:nvSpPr>
        <dsp:cNvPr id="0" name=""/>
        <dsp:cNvSpPr/>
      </dsp:nvSpPr>
      <dsp:spPr>
        <a:xfrm>
          <a:off x="0" y="1749109"/>
          <a:ext cx="4793456" cy="0"/>
        </a:xfrm>
        <a:prstGeom prst="line">
          <a:avLst/>
        </a:prstGeom>
        <a:solidFill>
          <a:schemeClr val="accent2">
            <a:hueOff val="-7412145"/>
            <a:satOff val="338"/>
            <a:lumOff val="0"/>
            <a:alphaOff val="0"/>
          </a:schemeClr>
        </a:solidFill>
        <a:ln w="19050" cap="rnd" cmpd="sng" algn="ctr">
          <a:solidFill>
            <a:schemeClr val="accent2">
              <a:hueOff val="-7412145"/>
              <a:satOff val="338"/>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5C7233-3BE2-492E-B580-B33DD9FA2EA1}">
      <dsp:nvSpPr>
        <dsp:cNvPr id="0" name=""/>
        <dsp:cNvSpPr/>
      </dsp:nvSpPr>
      <dsp:spPr>
        <a:xfrm>
          <a:off x="0" y="1749109"/>
          <a:ext cx="4793456"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1" kern="1200" dirty="0"/>
            <a:t>1:50 </a:t>
          </a:r>
          <a:r>
            <a:rPr lang="en-GB" sz="1100" b="1" kern="1200" dirty="0" err="1"/>
            <a:t>ChemGene</a:t>
          </a:r>
          <a:r>
            <a:rPr lang="en-GB" sz="1100" b="1" kern="1200" dirty="0"/>
            <a:t> </a:t>
          </a:r>
          <a:r>
            <a:rPr lang="en-GB" sz="1100" kern="1200" dirty="0"/>
            <a:t>– spray onto paper towels</a:t>
          </a:r>
          <a:endParaRPr lang="en-US" sz="1100" kern="1200" dirty="0"/>
        </a:p>
      </dsp:txBody>
      <dsp:txXfrm>
        <a:off x="0" y="1749109"/>
        <a:ext cx="4793456" cy="582822"/>
      </dsp:txXfrm>
    </dsp:sp>
    <dsp:sp modelId="{2B908B31-15AA-432D-A50C-5266E71F6B5E}">
      <dsp:nvSpPr>
        <dsp:cNvPr id="0" name=""/>
        <dsp:cNvSpPr/>
      </dsp:nvSpPr>
      <dsp:spPr>
        <a:xfrm>
          <a:off x="0" y="2331932"/>
          <a:ext cx="4793456" cy="0"/>
        </a:xfrm>
        <a:prstGeom prst="line">
          <a:avLst/>
        </a:prstGeom>
        <a:solidFill>
          <a:schemeClr val="accent2">
            <a:hueOff val="-9882860"/>
            <a:satOff val="451"/>
            <a:lumOff val="0"/>
            <a:alphaOff val="0"/>
          </a:schemeClr>
        </a:solidFill>
        <a:ln w="19050" cap="rnd" cmpd="sng" algn="ctr">
          <a:solidFill>
            <a:schemeClr val="accent2">
              <a:hueOff val="-9882860"/>
              <a:satOff val="45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50EBE0-5D2D-408C-8C43-6A90FA43C5DB}">
      <dsp:nvSpPr>
        <dsp:cNvPr id="0" name=""/>
        <dsp:cNvSpPr/>
      </dsp:nvSpPr>
      <dsp:spPr>
        <a:xfrm>
          <a:off x="0" y="2331932"/>
          <a:ext cx="4793456"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1" kern="1200"/>
            <a:t>1:20 ChemGene </a:t>
          </a:r>
          <a:r>
            <a:rPr lang="en-GB" sz="1100" kern="1200"/>
            <a:t>– Weekly/monthly decontamination of equipment.</a:t>
          </a:r>
          <a:endParaRPr lang="en-US" sz="1100" kern="1200"/>
        </a:p>
      </dsp:txBody>
      <dsp:txXfrm>
        <a:off x="0" y="2331932"/>
        <a:ext cx="4793456" cy="582822"/>
      </dsp:txXfrm>
    </dsp:sp>
    <dsp:sp modelId="{1B4E6890-A556-496F-8780-2DE2459AF5F0}">
      <dsp:nvSpPr>
        <dsp:cNvPr id="0" name=""/>
        <dsp:cNvSpPr/>
      </dsp:nvSpPr>
      <dsp:spPr>
        <a:xfrm>
          <a:off x="0" y="2914754"/>
          <a:ext cx="4793456" cy="0"/>
        </a:xfrm>
        <a:prstGeom prst="line">
          <a:avLst/>
        </a:prstGeom>
        <a:solidFill>
          <a:schemeClr val="accent2">
            <a:hueOff val="-12353576"/>
            <a:satOff val="563"/>
            <a:lumOff val="0"/>
            <a:alphaOff val="0"/>
          </a:schemeClr>
        </a:solidFill>
        <a:ln w="19050" cap="rnd" cmpd="sng" algn="ctr">
          <a:solidFill>
            <a:schemeClr val="accent2">
              <a:hueOff val="-12353576"/>
              <a:satOff val="563"/>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768228-B998-4CD1-A936-76F66438452A}">
      <dsp:nvSpPr>
        <dsp:cNvPr id="0" name=""/>
        <dsp:cNvSpPr/>
      </dsp:nvSpPr>
      <dsp:spPr>
        <a:xfrm>
          <a:off x="0" y="2914754"/>
          <a:ext cx="4793456"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a:t>Ensure Chemgene is left to dry</a:t>
          </a:r>
          <a:endParaRPr lang="en-US" sz="1100" kern="1200"/>
        </a:p>
      </dsp:txBody>
      <dsp:txXfrm>
        <a:off x="0" y="2914754"/>
        <a:ext cx="4793456" cy="582822"/>
      </dsp:txXfrm>
    </dsp:sp>
    <dsp:sp modelId="{E4F5B128-0F4E-48FC-86E4-D873FC57A86A}">
      <dsp:nvSpPr>
        <dsp:cNvPr id="0" name=""/>
        <dsp:cNvSpPr/>
      </dsp:nvSpPr>
      <dsp:spPr>
        <a:xfrm>
          <a:off x="0" y="3497577"/>
          <a:ext cx="4793456" cy="0"/>
        </a:xfrm>
        <a:prstGeom prst="line">
          <a:avLst/>
        </a:prstGeom>
        <a:solidFill>
          <a:schemeClr val="accent2">
            <a:hueOff val="-14824290"/>
            <a:satOff val="676"/>
            <a:lumOff val="0"/>
            <a:alphaOff val="0"/>
          </a:schemeClr>
        </a:solidFill>
        <a:ln w="19050" cap="rnd" cmpd="sng" algn="ctr">
          <a:solidFill>
            <a:schemeClr val="accent2">
              <a:hueOff val="-14824290"/>
              <a:satOff val="676"/>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4663E-5C54-4FB1-A542-D2CE3A173091}">
      <dsp:nvSpPr>
        <dsp:cNvPr id="0" name=""/>
        <dsp:cNvSpPr/>
      </dsp:nvSpPr>
      <dsp:spPr>
        <a:xfrm>
          <a:off x="0" y="3497577"/>
          <a:ext cx="4793456"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1" kern="1200"/>
            <a:t>70% IMS </a:t>
          </a:r>
          <a:r>
            <a:rPr lang="en-GB" sz="1100" kern="1200"/>
            <a:t>– Secondary ‘rinsing’ stage following Chemgene</a:t>
          </a:r>
          <a:endParaRPr lang="en-US" sz="1100" kern="1200"/>
        </a:p>
      </dsp:txBody>
      <dsp:txXfrm>
        <a:off x="0" y="3497577"/>
        <a:ext cx="4793456" cy="582822"/>
      </dsp:txXfrm>
    </dsp:sp>
    <dsp:sp modelId="{AD530ECC-57A1-40D8-8B6C-0F405CC7F9C7}">
      <dsp:nvSpPr>
        <dsp:cNvPr id="0" name=""/>
        <dsp:cNvSpPr/>
      </dsp:nvSpPr>
      <dsp:spPr>
        <a:xfrm>
          <a:off x="0" y="4080400"/>
          <a:ext cx="4793456" cy="0"/>
        </a:xfrm>
        <a:prstGeom prst="line">
          <a:avLst/>
        </a:prstGeom>
        <a:solidFill>
          <a:schemeClr val="accent2">
            <a:hueOff val="-17295005"/>
            <a:satOff val="788"/>
            <a:lumOff val="0"/>
            <a:alphaOff val="0"/>
          </a:schemeClr>
        </a:solidFill>
        <a:ln w="19050" cap="rnd" cmpd="sng" algn="ctr">
          <a:solidFill>
            <a:schemeClr val="accent2">
              <a:hueOff val="-17295005"/>
              <a:satOff val="788"/>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F9677-3A1A-4C28-8DCA-6FD058069570}">
      <dsp:nvSpPr>
        <dsp:cNvPr id="0" name=""/>
        <dsp:cNvSpPr/>
      </dsp:nvSpPr>
      <dsp:spPr>
        <a:xfrm>
          <a:off x="0" y="4080400"/>
          <a:ext cx="4793456"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1" kern="1200"/>
            <a:t>Ultraviolet cleaner </a:t>
          </a:r>
          <a:r>
            <a:rPr lang="en-GB" sz="1100" kern="1200"/>
            <a:t>is used for cleaning the floor only.</a:t>
          </a:r>
          <a:endParaRPr lang="en-US" sz="1100" kern="1200"/>
        </a:p>
      </dsp:txBody>
      <dsp:txXfrm>
        <a:off x="0" y="4080400"/>
        <a:ext cx="4793456" cy="582822"/>
      </dsp:txXfrm>
    </dsp:sp>
    <dsp:sp modelId="{ABB88E1B-DEB0-411D-BB16-49FEBA087BA7}">
      <dsp:nvSpPr>
        <dsp:cNvPr id="0" name=""/>
        <dsp:cNvSpPr/>
      </dsp:nvSpPr>
      <dsp:spPr>
        <a:xfrm>
          <a:off x="0" y="4663223"/>
          <a:ext cx="4793456" cy="0"/>
        </a:xfrm>
        <a:prstGeom prst="line">
          <a:avLst/>
        </a:prstGeom>
        <a:solidFill>
          <a:schemeClr val="accent2">
            <a:hueOff val="-19765721"/>
            <a:satOff val="901"/>
            <a:lumOff val="0"/>
            <a:alphaOff val="0"/>
          </a:schemeClr>
        </a:solidFill>
        <a:ln w="19050" cap="rnd" cmpd="sng" algn="ctr">
          <a:solidFill>
            <a:schemeClr val="accent2">
              <a:hueOff val="-19765721"/>
              <a:satOff val="9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308899-5063-4EDB-BB12-03B3FF3A53BB}">
      <dsp:nvSpPr>
        <dsp:cNvPr id="0" name=""/>
        <dsp:cNvSpPr/>
      </dsp:nvSpPr>
      <dsp:spPr>
        <a:xfrm>
          <a:off x="0" y="4663223"/>
          <a:ext cx="4793456"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a:t>SOP160 &amp; Posters throughout the lab detail disinfectant to be used.</a:t>
          </a:r>
          <a:endParaRPr lang="en-US" sz="1100" kern="1200"/>
        </a:p>
      </dsp:txBody>
      <dsp:txXfrm>
        <a:off x="0" y="4663223"/>
        <a:ext cx="4793456" cy="5828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C9B6A-690C-44AD-8BB5-CAE8CBF7A8CA}">
      <dsp:nvSpPr>
        <dsp:cNvPr id="0" name=""/>
        <dsp:cNvSpPr/>
      </dsp:nvSpPr>
      <dsp:spPr>
        <a:xfrm>
          <a:off x="163949" y="2369"/>
          <a:ext cx="2326406" cy="139584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University procedure is to </a:t>
          </a:r>
          <a:r>
            <a:rPr lang="en-GB" sz="1300" b="1" kern="1200"/>
            <a:t>always</a:t>
          </a:r>
          <a:r>
            <a:rPr lang="en-GB" sz="1300" kern="1200"/>
            <a:t> </a:t>
          </a:r>
          <a:r>
            <a:rPr lang="en-GB" sz="1300" b="1" kern="1200"/>
            <a:t>render waste </a:t>
          </a:r>
          <a:r>
            <a:rPr lang="en-GB" sz="1300" b="1" u="sng" kern="1200"/>
            <a:t>safe</a:t>
          </a:r>
          <a:r>
            <a:rPr lang="en-GB" sz="1300" kern="1200"/>
            <a:t> </a:t>
          </a:r>
          <a:r>
            <a:rPr lang="en-GB" sz="1300" b="1" kern="1200"/>
            <a:t>before it leaves the lab.</a:t>
          </a:r>
          <a:endParaRPr lang="en-US" sz="1300" kern="1200"/>
        </a:p>
      </dsp:txBody>
      <dsp:txXfrm>
        <a:off x="163949" y="2369"/>
        <a:ext cx="2326406" cy="1395844"/>
      </dsp:txXfrm>
    </dsp:sp>
    <dsp:sp modelId="{6D36E71D-C80F-4198-83CD-E1474563BD88}">
      <dsp:nvSpPr>
        <dsp:cNvPr id="0" name=""/>
        <dsp:cNvSpPr/>
      </dsp:nvSpPr>
      <dsp:spPr>
        <a:xfrm>
          <a:off x="2722996" y="2369"/>
          <a:ext cx="2326406" cy="139584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The  safe disposal of waste is an important aspect of safeguarding the H &amp; S of employees.</a:t>
          </a:r>
          <a:endParaRPr lang="en-US" sz="1300" kern="1200"/>
        </a:p>
      </dsp:txBody>
      <dsp:txXfrm>
        <a:off x="2722996" y="2369"/>
        <a:ext cx="2326406" cy="1395844"/>
      </dsp:txXfrm>
    </dsp:sp>
    <dsp:sp modelId="{C326F342-8877-4EA1-81A2-09B4096F3583}">
      <dsp:nvSpPr>
        <dsp:cNvPr id="0" name=""/>
        <dsp:cNvSpPr/>
      </dsp:nvSpPr>
      <dsp:spPr>
        <a:xfrm>
          <a:off x="5282044" y="2369"/>
          <a:ext cx="2326406" cy="139584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Each worker in the CBE has a duty of care imposed under the environmental Protection Act to ensure that waste is managed properly and disposed of safely.</a:t>
          </a:r>
          <a:endParaRPr lang="en-US" sz="1300" kern="1200"/>
        </a:p>
      </dsp:txBody>
      <dsp:txXfrm>
        <a:off x="5282044" y="2369"/>
        <a:ext cx="2326406" cy="1395844"/>
      </dsp:txXfrm>
    </dsp:sp>
    <dsp:sp modelId="{35101E41-7508-41DB-829E-5807AD5CC732}">
      <dsp:nvSpPr>
        <dsp:cNvPr id="0" name=""/>
        <dsp:cNvSpPr/>
      </dsp:nvSpPr>
      <dsp:spPr>
        <a:xfrm>
          <a:off x="2722996" y="1630853"/>
          <a:ext cx="2326406" cy="139584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All waste that has been in direct contact with the living biological agent must be inactivated. Either by autoclaving or disinfection (virkon).</a:t>
          </a:r>
          <a:endParaRPr lang="en-US" sz="1300" kern="1200"/>
        </a:p>
      </dsp:txBody>
      <dsp:txXfrm>
        <a:off x="2722996" y="1630853"/>
        <a:ext cx="2326406" cy="1395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42BE8-BB68-47F9-A890-D502A6858611}">
      <dsp:nvSpPr>
        <dsp:cNvPr id="0" name=""/>
        <dsp:cNvSpPr/>
      </dsp:nvSpPr>
      <dsp:spPr>
        <a:xfrm>
          <a:off x="0" y="0"/>
          <a:ext cx="3834764" cy="115427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Residual liquid in flasks,tubes ( from cell culture while working in the BSC) should be aspirated into the waste bottle containing virkon ( attached to BSC).</a:t>
          </a:r>
          <a:endParaRPr lang="en-US" sz="1200" kern="1200"/>
        </a:p>
      </dsp:txBody>
      <dsp:txXfrm>
        <a:off x="33807" y="33807"/>
        <a:ext cx="2491681" cy="1086657"/>
      </dsp:txXfrm>
    </dsp:sp>
    <dsp:sp modelId="{80BAE7C3-390A-4F3C-BFC6-23E959182849}">
      <dsp:nvSpPr>
        <dsp:cNvPr id="0" name=""/>
        <dsp:cNvSpPr/>
      </dsp:nvSpPr>
      <dsp:spPr>
        <a:xfrm>
          <a:off x="321161" y="1364138"/>
          <a:ext cx="3834764" cy="1154271"/>
        </a:xfrm>
        <a:prstGeom prst="roundRect">
          <a:avLst>
            <a:gd name="adj" fmla="val 10000"/>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Liquid waste can be decontaminated with Virkon for 24hrs before being discarded down the sink with plenty of water.</a:t>
          </a:r>
          <a:endParaRPr lang="en-US" sz="1200" kern="1200"/>
        </a:p>
      </dsp:txBody>
      <dsp:txXfrm>
        <a:off x="354968" y="1397945"/>
        <a:ext cx="2695713" cy="1086657"/>
      </dsp:txXfrm>
    </dsp:sp>
    <dsp:sp modelId="{96259E0B-EAD3-4FA1-9A7F-13E26925EB08}">
      <dsp:nvSpPr>
        <dsp:cNvPr id="0" name=""/>
        <dsp:cNvSpPr/>
      </dsp:nvSpPr>
      <dsp:spPr>
        <a:xfrm>
          <a:off x="637529" y="2728277"/>
          <a:ext cx="3834764" cy="1154271"/>
        </a:xfrm>
        <a:prstGeom prst="roundRect">
          <a:avLst>
            <a:gd name="adj" fmla="val 10000"/>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Large volumes of liquid waste can also be autoclaved ( must be validated).</a:t>
          </a:r>
          <a:endParaRPr lang="en-US" sz="1200" kern="1200"/>
        </a:p>
      </dsp:txBody>
      <dsp:txXfrm>
        <a:off x="671336" y="2762084"/>
        <a:ext cx="2700506" cy="1086657"/>
      </dsp:txXfrm>
    </dsp:sp>
    <dsp:sp modelId="{495E21FD-2116-4866-B88B-2881AC27D58F}">
      <dsp:nvSpPr>
        <dsp:cNvPr id="0" name=""/>
        <dsp:cNvSpPr/>
      </dsp:nvSpPr>
      <dsp:spPr>
        <a:xfrm>
          <a:off x="958691" y="4092415"/>
          <a:ext cx="3834764" cy="1154271"/>
        </a:xfrm>
        <a:prstGeom prst="roundRect">
          <a:avLst>
            <a:gd name="adj" fmla="val 10000"/>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Disposal of Cytotoxic Liquid Waste – Refer to COSHH &amp; contact Departmental Safety Officer for Advice.</a:t>
          </a:r>
          <a:endParaRPr lang="en-US" sz="1200" kern="1200"/>
        </a:p>
      </dsp:txBody>
      <dsp:txXfrm>
        <a:off x="992498" y="4126222"/>
        <a:ext cx="2695713" cy="1086657"/>
      </dsp:txXfrm>
    </dsp:sp>
    <dsp:sp modelId="{3A004503-8A16-4125-AF91-B90F2CFAAE9D}">
      <dsp:nvSpPr>
        <dsp:cNvPr id="0" name=""/>
        <dsp:cNvSpPr/>
      </dsp:nvSpPr>
      <dsp:spPr>
        <a:xfrm>
          <a:off x="3084488" y="884066"/>
          <a:ext cx="750276" cy="750276"/>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3253300" y="884066"/>
        <a:ext cx="412652" cy="564583"/>
      </dsp:txXfrm>
    </dsp:sp>
    <dsp:sp modelId="{E5A7A30E-A2BF-4D2A-893B-E64E2296C769}">
      <dsp:nvSpPr>
        <dsp:cNvPr id="0" name=""/>
        <dsp:cNvSpPr/>
      </dsp:nvSpPr>
      <dsp:spPr>
        <a:xfrm>
          <a:off x="3405650" y="2248205"/>
          <a:ext cx="750276" cy="750276"/>
        </a:xfrm>
        <a:prstGeom prst="downArrow">
          <a:avLst>
            <a:gd name="adj1" fmla="val 55000"/>
            <a:gd name="adj2" fmla="val 45000"/>
          </a:avLst>
        </a:prstGeom>
        <a:solidFill>
          <a:schemeClr val="accent2">
            <a:tint val="40000"/>
            <a:alpha val="90000"/>
            <a:hueOff val="-10302092"/>
            <a:satOff val="530"/>
            <a:lumOff val="28"/>
            <a:alphaOff val="0"/>
          </a:schemeClr>
        </a:solidFill>
        <a:ln w="19050" cap="rnd" cmpd="sng" algn="ctr">
          <a:solidFill>
            <a:schemeClr val="accent2">
              <a:tint val="40000"/>
              <a:alpha val="90000"/>
              <a:hueOff val="-10302092"/>
              <a:satOff val="530"/>
              <a:lumOff val="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3574462" y="2248205"/>
        <a:ext cx="412652" cy="564583"/>
      </dsp:txXfrm>
    </dsp:sp>
    <dsp:sp modelId="{D4F67E68-E67F-46F6-9AF7-141BEF9812E1}">
      <dsp:nvSpPr>
        <dsp:cNvPr id="0" name=""/>
        <dsp:cNvSpPr/>
      </dsp:nvSpPr>
      <dsp:spPr>
        <a:xfrm>
          <a:off x="3722018" y="3612343"/>
          <a:ext cx="750276" cy="750276"/>
        </a:xfrm>
        <a:prstGeom prst="downArrow">
          <a:avLst>
            <a:gd name="adj1" fmla="val 55000"/>
            <a:gd name="adj2" fmla="val 45000"/>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3890830" y="3612343"/>
        <a:ext cx="412652" cy="5645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0AE0A-457B-4EC6-AD76-1DB5949D14C4}">
      <dsp:nvSpPr>
        <dsp:cNvPr id="0" name=""/>
        <dsp:cNvSpPr/>
      </dsp:nvSpPr>
      <dsp:spPr>
        <a:xfrm>
          <a:off x="1019" y="371774"/>
          <a:ext cx="1284408" cy="77064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kern="1200"/>
            <a:t>Safety </a:t>
          </a:r>
          <a:endParaRPr lang="en-US" sz="800" kern="1200"/>
        </a:p>
      </dsp:txBody>
      <dsp:txXfrm>
        <a:off x="1019" y="371774"/>
        <a:ext cx="1284408" cy="770645"/>
      </dsp:txXfrm>
    </dsp:sp>
    <dsp:sp modelId="{DCE4BB3C-307C-4F17-8987-C15FDAAFD6BA}">
      <dsp:nvSpPr>
        <dsp:cNvPr id="0" name=""/>
        <dsp:cNvSpPr/>
      </dsp:nvSpPr>
      <dsp:spPr>
        <a:xfrm>
          <a:off x="1413869" y="371774"/>
          <a:ext cx="1284408" cy="77064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Always wear PPE</a:t>
          </a:r>
          <a:endParaRPr lang="en-US" sz="800" kern="1200"/>
        </a:p>
      </dsp:txBody>
      <dsp:txXfrm>
        <a:off x="1413869" y="371774"/>
        <a:ext cx="1284408" cy="770645"/>
      </dsp:txXfrm>
    </dsp:sp>
    <dsp:sp modelId="{974F1B96-F762-42C0-9CEE-B5C55D4BE4D6}">
      <dsp:nvSpPr>
        <dsp:cNvPr id="0" name=""/>
        <dsp:cNvSpPr/>
      </dsp:nvSpPr>
      <dsp:spPr>
        <a:xfrm>
          <a:off x="2826718" y="371774"/>
          <a:ext cx="1284408" cy="77064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When pouring liquids this should be done very carefully to avoid splashing and the container opened away from you.</a:t>
          </a:r>
          <a:endParaRPr lang="en-US" sz="800" kern="1200"/>
        </a:p>
      </dsp:txBody>
      <dsp:txXfrm>
        <a:off x="2826718" y="371774"/>
        <a:ext cx="1284408" cy="770645"/>
      </dsp:txXfrm>
    </dsp:sp>
    <dsp:sp modelId="{8CA0F2E3-F25F-4847-9DAD-ADBD11671D7B}">
      <dsp:nvSpPr>
        <dsp:cNvPr id="0" name=""/>
        <dsp:cNvSpPr/>
      </dsp:nvSpPr>
      <dsp:spPr>
        <a:xfrm>
          <a:off x="4239568" y="371774"/>
          <a:ext cx="1284408" cy="77064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Adequate ventilation </a:t>
          </a:r>
          <a:endParaRPr lang="en-US" sz="800" kern="1200"/>
        </a:p>
      </dsp:txBody>
      <dsp:txXfrm>
        <a:off x="4239568" y="371774"/>
        <a:ext cx="1284408" cy="770645"/>
      </dsp:txXfrm>
    </dsp:sp>
    <dsp:sp modelId="{BA036B66-2FBF-4AEC-87F3-B478ED16053C}">
      <dsp:nvSpPr>
        <dsp:cNvPr id="0" name=""/>
        <dsp:cNvSpPr/>
      </dsp:nvSpPr>
      <dsp:spPr>
        <a:xfrm>
          <a:off x="5652418" y="371774"/>
          <a:ext cx="1284408" cy="77064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Eye wash stations are located in all change rooms &amp; in H34.</a:t>
          </a:r>
          <a:endParaRPr lang="en-US" sz="800" kern="1200"/>
        </a:p>
      </dsp:txBody>
      <dsp:txXfrm>
        <a:off x="5652418" y="371774"/>
        <a:ext cx="1284408" cy="770645"/>
      </dsp:txXfrm>
    </dsp:sp>
    <dsp:sp modelId="{191ACEC1-702F-435E-946A-29460E859830}">
      <dsp:nvSpPr>
        <dsp:cNvPr id="0" name=""/>
        <dsp:cNvSpPr/>
      </dsp:nvSpPr>
      <dsp:spPr>
        <a:xfrm>
          <a:off x="7065267" y="371774"/>
          <a:ext cx="1284408" cy="77064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Refer to COSHH for First Aid &amp; spill procedure.</a:t>
          </a:r>
          <a:endParaRPr lang="en-US" sz="800" kern="1200"/>
        </a:p>
      </dsp:txBody>
      <dsp:txXfrm>
        <a:off x="7065267" y="371774"/>
        <a:ext cx="1284408" cy="770645"/>
      </dsp:txXfrm>
    </dsp:sp>
    <dsp:sp modelId="{2495CE56-8030-44E9-A5E1-33E3D0D94951}">
      <dsp:nvSpPr>
        <dsp:cNvPr id="0" name=""/>
        <dsp:cNvSpPr/>
      </dsp:nvSpPr>
      <dsp:spPr>
        <a:xfrm>
          <a:off x="1019" y="1270860"/>
          <a:ext cx="1284408" cy="77064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kern="1200"/>
            <a:t>Disposal</a:t>
          </a:r>
          <a:endParaRPr lang="en-US" sz="800" kern="1200"/>
        </a:p>
      </dsp:txBody>
      <dsp:txXfrm>
        <a:off x="1019" y="1270860"/>
        <a:ext cx="1284408" cy="770645"/>
      </dsp:txXfrm>
    </dsp:sp>
    <dsp:sp modelId="{06F917BF-89F1-4447-9405-55F9A0458228}">
      <dsp:nvSpPr>
        <dsp:cNvPr id="0" name=""/>
        <dsp:cNvSpPr/>
      </dsp:nvSpPr>
      <dsp:spPr>
        <a:xfrm>
          <a:off x="1413869" y="1270860"/>
          <a:ext cx="1284408" cy="77064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It is the responsibility of the worker to ensure safe and correct disposal.</a:t>
          </a:r>
          <a:endParaRPr lang="en-US" sz="800" kern="1200"/>
        </a:p>
      </dsp:txBody>
      <dsp:txXfrm>
        <a:off x="1413869" y="1270860"/>
        <a:ext cx="1284408" cy="770645"/>
      </dsp:txXfrm>
    </dsp:sp>
    <dsp:sp modelId="{0C21656B-1107-478B-8EFA-A18D5AC2C84D}">
      <dsp:nvSpPr>
        <dsp:cNvPr id="0" name=""/>
        <dsp:cNvSpPr/>
      </dsp:nvSpPr>
      <dsp:spPr>
        <a:xfrm>
          <a:off x="2826718" y="1270860"/>
          <a:ext cx="1284408" cy="77064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All hazardous chemical waste should be decanted into labelled Winchester bottles </a:t>
          </a:r>
          <a:endParaRPr lang="en-US" sz="800" kern="1200"/>
        </a:p>
      </dsp:txBody>
      <dsp:txXfrm>
        <a:off x="2826718" y="1270860"/>
        <a:ext cx="1284408" cy="770645"/>
      </dsp:txXfrm>
    </dsp:sp>
    <dsp:sp modelId="{180DCBC8-5BDA-4A5C-98FF-5042580429D2}">
      <dsp:nvSpPr>
        <dsp:cNvPr id="0" name=""/>
        <dsp:cNvSpPr/>
      </dsp:nvSpPr>
      <dsp:spPr>
        <a:xfrm>
          <a:off x="4239568" y="1270860"/>
          <a:ext cx="1284408" cy="77064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u="sng" kern="1200"/>
            <a:t>Please ensure you complete the label fully to describe the waste being disposed.</a:t>
          </a:r>
          <a:endParaRPr lang="en-US" sz="800" kern="1200"/>
        </a:p>
      </dsp:txBody>
      <dsp:txXfrm>
        <a:off x="4239568" y="1270860"/>
        <a:ext cx="1284408" cy="770645"/>
      </dsp:txXfrm>
    </dsp:sp>
    <dsp:sp modelId="{8BB6352C-5D5D-4308-9171-C017D7F2A6CF}">
      <dsp:nvSpPr>
        <dsp:cNvPr id="0" name=""/>
        <dsp:cNvSpPr/>
      </dsp:nvSpPr>
      <dsp:spPr>
        <a:xfrm>
          <a:off x="5652418" y="1270860"/>
          <a:ext cx="1284408" cy="77064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When the bottle is 3/4 full, it  should then be transferred using secondary containment, to the holding area in Gas Pod 1 </a:t>
          </a:r>
          <a:endParaRPr lang="en-US" sz="800" kern="1200"/>
        </a:p>
      </dsp:txBody>
      <dsp:txXfrm>
        <a:off x="5652418" y="1270860"/>
        <a:ext cx="1284408" cy="770645"/>
      </dsp:txXfrm>
    </dsp:sp>
    <dsp:sp modelId="{BEBBC979-6357-4C45-8F08-BE03012E4611}">
      <dsp:nvSpPr>
        <dsp:cNvPr id="0" name=""/>
        <dsp:cNvSpPr/>
      </dsp:nvSpPr>
      <dsp:spPr>
        <a:xfrm>
          <a:off x="0" y="2230044"/>
          <a:ext cx="1284408" cy="77064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kern="1200"/>
            <a:t>Storage </a:t>
          </a:r>
          <a:endParaRPr lang="en-US" sz="800" kern="1200"/>
        </a:p>
      </dsp:txBody>
      <dsp:txXfrm>
        <a:off x="0" y="2230044"/>
        <a:ext cx="1284408" cy="770645"/>
      </dsp:txXfrm>
    </dsp:sp>
    <dsp:sp modelId="{946F523E-43CA-42F9-AF28-F6103464AD30}">
      <dsp:nvSpPr>
        <dsp:cNvPr id="0" name=""/>
        <dsp:cNvSpPr/>
      </dsp:nvSpPr>
      <dsp:spPr>
        <a:xfrm>
          <a:off x="1413869" y="2169947"/>
          <a:ext cx="1284408" cy="77064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Chemicals are stored in designated chemical cabinets in H34 ( flammable, Corrosive &amp; Poisons) </a:t>
          </a:r>
          <a:endParaRPr lang="en-US" sz="800" kern="1200"/>
        </a:p>
      </dsp:txBody>
      <dsp:txXfrm>
        <a:off x="1413869" y="2169947"/>
        <a:ext cx="1284408" cy="770645"/>
      </dsp:txXfrm>
    </dsp:sp>
    <dsp:sp modelId="{2EAFD9A8-6955-48A0-95B6-4E5D957D7FDA}">
      <dsp:nvSpPr>
        <dsp:cNvPr id="0" name=""/>
        <dsp:cNvSpPr/>
      </dsp:nvSpPr>
      <dsp:spPr>
        <a:xfrm>
          <a:off x="2826718" y="2169947"/>
          <a:ext cx="1284408" cy="77064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Store as directed on COSHH/SDS</a:t>
          </a:r>
          <a:endParaRPr lang="en-US" sz="800" kern="1200"/>
        </a:p>
      </dsp:txBody>
      <dsp:txXfrm>
        <a:off x="2826718" y="2169947"/>
        <a:ext cx="1284408" cy="770645"/>
      </dsp:txXfrm>
    </dsp:sp>
    <dsp:sp modelId="{EE59AB72-45F4-4CE3-AC66-10CA1F0E6AD4}">
      <dsp:nvSpPr>
        <dsp:cNvPr id="0" name=""/>
        <dsp:cNvSpPr/>
      </dsp:nvSpPr>
      <dsp:spPr>
        <a:xfrm>
          <a:off x="4239568" y="2169947"/>
          <a:ext cx="1284408" cy="77064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Hazardous chemicals which require storage in spark free  fridges/freezers should be well labelled .</a:t>
          </a:r>
          <a:endParaRPr lang="en-US" sz="800" kern="1200"/>
        </a:p>
      </dsp:txBody>
      <dsp:txXfrm>
        <a:off x="4239568" y="2169947"/>
        <a:ext cx="1284408" cy="770645"/>
      </dsp:txXfrm>
    </dsp:sp>
    <dsp:sp modelId="{5F2D8DAF-0050-4B7F-A8CA-BF27731BED75}">
      <dsp:nvSpPr>
        <dsp:cNvPr id="0" name=""/>
        <dsp:cNvSpPr/>
      </dsp:nvSpPr>
      <dsp:spPr>
        <a:xfrm>
          <a:off x="5652418" y="2169947"/>
          <a:ext cx="1284408" cy="77064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There is fume hood available in H34 </a:t>
          </a:r>
          <a:endParaRPr lang="en-US" sz="800" kern="1200"/>
        </a:p>
      </dsp:txBody>
      <dsp:txXfrm>
        <a:off x="5652418" y="2169947"/>
        <a:ext cx="1284408" cy="7706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9614F-E24A-4B9B-9BA0-1C9D23E009C3}">
      <dsp:nvSpPr>
        <dsp:cNvPr id="0" name=""/>
        <dsp:cNvSpPr/>
      </dsp:nvSpPr>
      <dsp:spPr>
        <a:xfrm>
          <a:off x="0" y="4303420"/>
          <a:ext cx="4793456" cy="94148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If the low oxygen alarm is activated:</a:t>
          </a:r>
          <a:endParaRPr lang="en-US" sz="1300" kern="1200" dirty="0"/>
        </a:p>
      </dsp:txBody>
      <dsp:txXfrm>
        <a:off x="0" y="4303420"/>
        <a:ext cx="4793456" cy="508400"/>
      </dsp:txXfrm>
    </dsp:sp>
    <dsp:sp modelId="{74A9338B-0704-4FBC-B7D8-0F6B3CBA6FD9}">
      <dsp:nvSpPr>
        <dsp:cNvPr id="0" name=""/>
        <dsp:cNvSpPr/>
      </dsp:nvSpPr>
      <dsp:spPr>
        <a:xfrm>
          <a:off x="0" y="4792991"/>
          <a:ext cx="1198364" cy="433082"/>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GB" sz="700" kern="1200" dirty="0"/>
            <a:t>Laboratory should be evacuated.</a:t>
          </a:r>
          <a:endParaRPr lang="en-US" sz="700" kern="1200" dirty="0"/>
        </a:p>
      </dsp:txBody>
      <dsp:txXfrm>
        <a:off x="0" y="4792991"/>
        <a:ext cx="1198364" cy="433082"/>
      </dsp:txXfrm>
    </dsp:sp>
    <dsp:sp modelId="{7EAC08A2-F4F3-4901-8123-CD9C4EFCEF30}">
      <dsp:nvSpPr>
        <dsp:cNvPr id="0" name=""/>
        <dsp:cNvSpPr/>
      </dsp:nvSpPr>
      <dsp:spPr>
        <a:xfrm>
          <a:off x="1198364" y="4792991"/>
          <a:ext cx="1198364" cy="433082"/>
        </a:xfrm>
        <a:prstGeom prst="rect">
          <a:avLst/>
        </a:prstGeom>
        <a:solidFill>
          <a:schemeClr val="accent2">
            <a:tint val="40000"/>
            <a:alpha val="90000"/>
            <a:hueOff val="-6868062"/>
            <a:satOff val="354"/>
            <a:lumOff val="18"/>
            <a:alphaOff val="0"/>
          </a:schemeClr>
        </a:solidFill>
        <a:ln w="19050" cap="rnd" cmpd="sng" algn="ctr">
          <a:solidFill>
            <a:schemeClr val="accent2">
              <a:tint val="40000"/>
              <a:alpha val="90000"/>
              <a:hueOff val="-6868062"/>
              <a:satOff val="354"/>
              <a:lumOff val="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GB" sz="700" kern="1200"/>
            <a:t>Leave the laboratory door propped open.</a:t>
          </a:r>
          <a:endParaRPr lang="en-US" sz="700" kern="1200"/>
        </a:p>
      </dsp:txBody>
      <dsp:txXfrm>
        <a:off x="1198364" y="4792991"/>
        <a:ext cx="1198364" cy="433082"/>
      </dsp:txXfrm>
    </dsp:sp>
    <dsp:sp modelId="{173E5512-8CAB-4984-98BB-9039D38A7E39}">
      <dsp:nvSpPr>
        <dsp:cNvPr id="0" name=""/>
        <dsp:cNvSpPr/>
      </dsp:nvSpPr>
      <dsp:spPr>
        <a:xfrm>
          <a:off x="2396728" y="4792991"/>
          <a:ext cx="1198364" cy="433082"/>
        </a:xfrm>
        <a:prstGeom prst="rect">
          <a:avLst/>
        </a:prstGeom>
        <a:solidFill>
          <a:schemeClr val="accent2">
            <a:tint val="40000"/>
            <a:alpha val="90000"/>
            <a:hueOff val="-13736124"/>
            <a:satOff val="707"/>
            <a:lumOff val="37"/>
            <a:alphaOff val="0"/>
          </a:schemeClr>
        </a:solidFill>
        <a:ln w="19050" cap="rnd" cmpd="sng" algn="ctr">
          <a:solidFill>
            <a:schemeClr val="accent2">
              <a:tint val="40000"/>
              <a:alpha val="90000"/>
              <a:hueOff val="-13736124"/>
              <a:satOff val="707"/>
              <a:lumOff val="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GB" sz="700" kern="1200" dirty="0"/>
            <a:t>Prevent anybody from entering until the alarm has stopped.</a:t>
          </a:r>
          <a:endParaRPr lang="en-US" sz="700" kern="1200" dirty="0"/>
        </a:p>
      </dsp:txBody>
      <dsp:txXfrm>
        <a:off x="2396728" y="4792991"/>
        <a:ext cx="1198364" cy="433082"/>
      </dsp:txXfrm>
    </dsp:sp>
    <dsp:sp modelId="{52C79FDA-B48B-4FC0-9D7C-4E26A1EFEE51}">
      <dsp:nvSpPr>
        <dsp:cNvPr id="0" name=""/>
        <dsp:cNvSpPr/>
      </dsp:nvSpPr>
      <dsp:spPr>
        <a:xfrm>
          <a:off x="3595092" y="4792991"/>
          <a:ext cx="1198364" cy="433082"/>
        </a:xfrm>
        <a:prstGeom prst="rect">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GB" sz="700" kern="1200"/>
            <a:t>Contact the Laboratory Manager or Area Safety Advisor immediately.</a:t>
          </a:r>
          <a:endParaRPr lang="en-US" sz="700" kern="1200"/>
        </a:p>
      </dsp:txBody>
      <dsp:txXfrm>
        <a:off x="3595092" y="4792991"/>
        <a:ext cx="1198364" cy="433082"/>
      </dsp:txXfrm>
    </dsp:sp>
    <dsp:sp modelId="{2B440662-225B-458C-89F3-CA25618F3B8A}">
      <dsp:nvSpPr>
        <dsp:cNvPr id="0" name=""/>
        <dsp:cNvSpPr/>
      </dsp:nvSpPr>
      <dsp:spPr>
        <a:xfrm rot="10800000">
          <a:off x="0" y="2869541"/>
          <a:ext cx="4793456" cy="1448001"/>
        </a:xfrm>
        <a:prstGeom prst="upArrowCallou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Control measures must be put in place to increase oxygen concentration i.e. increasing ventilation or decreasing the quantity of LN2 used in the laboratory.</a:t>
          </a:r>
          <a:endParaRPr lang="en-US" sz="1300" kern="1200" dirty="0"/>
        </a:p>
      </dsp:txBody>
      <dsp:txXfrm rot="10800000">
        <a:off x="0" y="2869541"/>
        <a:ext cx="4793456" cy="940868"/>
      </dsp:txXfrm>
    </dsp:sp>
    <dsp:sp modelId="{29A86FA8-1AFC-4BC9-9AE1-15F77FE4CC51}">
      <dsp:nvSpPr>
        <dsp:cNvPr id="0" name=""/>
        <dsp:cNvSpPr/>
      </dsp:nvSpPr>
      <dsp:spPr>
        <a:xfrm rot="10800000">
          <a:off x="0" y="1435662"/>
          <a:ext cx="4793456" cy="1448001"/>
        </a:xfrm>
        <a:prstGeom prst="upArrowCallou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a:t>They provide continuous O2 monitoring. The sensors will alarm when there is a depletion of oxygen in the laboratory.</a:t>
          </a:r>
          <a:endParaRPr lang="en-US" sz="1300" kern="1200"/>
        </a:p>
      </dsp:txBody>
      <dsp:txXfrm rot="10800000">
        <a:off x="0" y="1435662"/>
        <a:ext cx="4793456" cy="940868"/>
      </dsp:txXfrm>
    </dsp:sp>
    <dsp:sp modelId="{1138F36C-9973-404C-9C46-2575928AF966}">
      <dsp:nvSpPr>
        <dsp:cNvPr id="0" name=""/>
        <dsp:cNvSpPr/>
      </dsp:nvSpPr>
      <dsp:spPr>
        <a:xfrm rot="10800000">
          <a:off x="0" y="1783"/>
          <a:ext cx="4793456" cy="1448001"/>
        </a:xfrm>
        <a:prstGeom prst="upArrowCallou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a:t>Low oxygen sensors are located in the CBE laboratories where LN2 is in use.</a:t>
          </a:r>
          <a:endParaRPr lang="en-US" sz="1300" kern="1200"/>
        </a:p>
      </dsp:txBody>
      <dsp:txXfrm rot="10800000">
        <a:off x="0" y="1783"/>
        <a:ext cx="4793456" cy="94086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45659"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GB" dirty="0"/>
          </a:p>
        </p:txBody>
      </p:sp>
      <p:sp>
        <p:nvSpPr>
          <p:cNvPr id="101379" name="Rectangle 3"/>
          <p:cNvSpPr>
            <a:spLocks noGrp="1" noChangeArrowheads="1"/>
          </p:cNvSpPr>
          <p:nvPr>
            <p:ph type="dt" sz="quarter" idx="1"/>
          </p:nvPr>
        </p:nvSpPr>
        <p:spPr bwMode="auto">
          <a:xfrm>
            <a:off x="3850443" y="0"/>
            <a:ext cx="2945659"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GB" dirty="0"/>
          </a:p>
        </p:txBody>
      </p:sp>
      <p:sp>
        <p:nvSpPr>
          <p:cNvPr id="101380" name="Rectangle 4"/>
          <p:cNvSpPr>
            <a:spLocks noGrp="1" noChangeArrowheads="1"/>
          </p:cNvSpPr>
          <p:nvPr>
            <p:ph type="ftr" sz="quarter" idx="2"/>
          </p:nvPr>
        </p:nvSpPr>
        <p:spPr bwMode="auto">
          <a:xfrm>
            <a:off x="0" y="9428272"/>
            <a:ext cx="2945659"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GB" dirty="0"/>
          </a:p>
        </p:txBody>
      </p:sp>
      <p:sp>
        <p:nvSpPr>
          <p:cNvPr id="101381" name="Rectangle 5"/>
          <p:cNvSpPr>
            <a:spLocks noGrp="1" noChangeArrowheads="1"/>
          </p:cNvSpPr>
          <p:nvPr>
            <p:ph type="sldNum" sz="quarter" idx="3"/>
          </p:nvPr>
        </p:nvSpPr>
        <p:spPr bwMode="auto">
          <a:xfrm>
            <a:off x="3850443" y="9428272"/>
            <a:ext cx="2945659"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3F86A41D-2212-42FD-88D8-5F8B9EA02765}" type="slidenum">
              <a:rPr lang="en-GB"/>
              <a:pPr>
                <a:defRPr/>
              </a:pPr>
              <a:t>‹#›</a:t>
            </a:fld>
            <a:endParaRPr lang="en-GB" dirty="0"/>
          </a:p>
        </p:txBody>
      </p:sp>
    </p:spTree>
    <p:extLst>
      <p:ext uri="{BB962C8B-B14F-4D97-AF65-F5344CB8AC3E}">
        <p14:creationId xmlns:p14="http://schemas.microsoft.com/office/powerpoint/2010/main" val="3044084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GB" dirty="0"/>
          </a:p>
        </p:txBody>
      </p:sp>
      <p:sp>
        <p:nvSpPr>
          <p:cNvPr id="8195" name="Rectangle 3"/>
          <p:cNvSpPr>
            <a:spLocks noGrp="1" noChangeArrowheads="1"/>
          </p:cNvSpPr>
          <p:nvPr>
            <p:ph type="dt" idx="1"/>
          </p:nvPr>
        </p:nvSpPr>
        <p:spPr bwMode="auto">
          <a:xfrm>
            <a:off x="3850443" y="0"/>
            <a:ext cx="2945659"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GB" dirty="0"/>
          </a:p>
        </p:txBody>
      </p:sp>
      <p:sp>
        <p:nvSpPr>
          <p:cNvPr id="70660"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9768" y="4715833"/>
            <a:ext cx="5438140" cy="44666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198" name="Rectangle 6"/>
          <p:cNvSpPr>
            <a:spLocks noGrp="1" noChangeArrowheads="1"/>
          </p:cNvSpPr>
          <p:nvPr>
            <p:ph type="ftr" sz="quarter" idx="4"/>
          </p:nvPr>
        </p:nvSpPr>
        <p:spPr bwMode="auto">
          <a:xfrm>
            <a:off x="0" y="9428272"/>
            <a:ext cx="2945659"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GB" dirty="0"/>
          </a:p>
        </p:txBody>
      </p:sp>
      <p:sp>
        <p:nvSpPr>
          <p:cNvPr id="8199" name="Rectangle 7"/>
          <p:cNvSpPr>
            <a:spLocks noGrp="1" noChangeArrowheads="1"/>
          </p:cNvSpPr>
          <p:nvPr>
            <p:ph type="sldNum" sz="quarter" idx="5"/>
          </p:nvPr>
        </p:nvSpPr>
        <p:spPr bwMode="auto">
          <a:xfrm>
            <a:off x="3850443" y="9428272"/>
            <a:ext cx="2945659"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3E76C059-BBA7-4D1D-B1AC-7CC98AFAD758}" type="slidenum">
              <a:rPr lang="en-GB"/>
              <a:pPr>
                <a:defRPr/>
              </a:pPr>
              <a:t>‹#›</a:t>
            </a:fld>
            <a:endParaRPr lang="en-GB" dirty="0"/>
          </a:p>
        </p:txBody>
      </p:sp>
    </p:spTree>
    <p:extLst>
      <p:ext uri="{BB962C8B-B14F-4D97-AF65-F5344CB8AC3E}">
        <p14:creationId xmlns:p14="http://schemas.microsoft.com/office/powerpoint/2010/main" val="2529518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3</a:t>
            </a:fld>
            <a:endParaRPr lang="en-GB" dirty="0"/>
          </a:p>
        </p:txBody>
      </p:sp>
    </p:spTree>
    <p:extLst>
      <p:ext uri="{BB962C8B-B14F-4D97-AF65-F5344CB8AC3E}">
        <p14:creationId xmlns:p14="http://schemas.microsoft.com/office/powerpoint/2010/main" val="3283582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remember to complete  equipment maintenance records ( found on the door to each lab) </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30</a:t>
            </a:fld>
            <a:endParaRPr lang="en-GB" dirty="0"/>
          </a:p>
        </p:txBody>
      </p:sp>
    </p:spTree>
    <p:extLst>
      <p:ext uri="{BB962C8B-B14F-4D97-AF65-F5344CB8AC3E}">
        <p14:creationId xmlns:p14="http://schemas.microsoft.com/office/powerpoint/2010/main" val="237619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remember to dispose of opened items in fridges when you have finished with them.</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31</a:t>
            </a:fld>
            <a:endParaRPr lang="en-GB" dirty="0"/>
          </a:p>
        </p:txBody>
      </p:sp>
    </p:spTree>
    <p:extLst>
      <p:ext uri="{BB962C8B-B14F-4D97-AF65-F5344CB8AC3E}">
        <p14:creationId xmlns:p14="http://schemas.microsoft.com/office/powerpoint/2010/main" val="2408202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32</a:t>
            </a:fld>
            <a:endParaRPr lang="en-GB" dirty="0"/>
          </a:p>
        </p:txBody>
      </p:sp>
    </p:spTree>
    <p:extLst>
      <p:ext uri="{BB962C8B-B14F-4D97-AF65-F5344CB8AC3E}">
        <p14:creationId xmlns:p14="http://schemas.microsoft.com/office/powerpoint/2010/main" val="1155921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33</a:t>
            </a:fld>
            <a:endParaRPr lang="en-GB" dirty="0"/>
          </a:p>
        </p:txBody>
      </p:sp>
    </p:spTree>
    <p:extLst>
      <p:ext uri="{BB962C8B-B14F-4D97-AF65-F5344CB8AC3E}">
        <p14:creationId xmlns:p14="http://schemas.microsoft.com/office/powerpoint/2010/main" val="1076384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types of disinfectant. All bottles will be labelled.</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38</a:t>
            </a:fld>
            <a:endParaRPr lang="en-GB" dirty="0"/>
          </a:p>
        </p:txBody>
      </p:sp>
    </p:spTree>
    <p:extLst>
      <p:ext uri="{BB962C8B-B14F-4D97-AF65-F5344CB8AC3E}">
        <p14:creationId xmlns:p14="http://schemas.microsoft.com/office/powerpoint/2010/main" val="2520549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0B18D7B-A9B4-4906-8920-5F103E40870C}" type="slidenum">
              <a:rPr lang="en-GB"/>
              <a:pPr/>
              <a:t>42</a:t>
            </a:fld>
            <a:endParaRPr lang="en-GB" dirty="0"/>
          </a:p>
        </p:txBody>
      </p:sp>
      <p:sp>
        <p:nvSpPr>
          <p:cNvPr id="71683" name="Rectangle 2"/>
          <p:cNvSpPr>
            <a:spLocks noGrp="1" noRot="1" noChangeAspect="1" noChangeArrowheads="1" noTextEdit="1"/>
          </p:cNvSpPr>
          <p:nvPr>
            <p:ph type="sldImg"/>
          </p:nvPr>
        </p:nvSpPr>
        <p:spPr>
          <a:xfrm>
            <a:off x="917575" y="746125"/>
            <a:ext cx="4960938" cy="3721100"/>
          </a:xfrm>
          <a:ln/>
        </p:spPr>
      </p:sp>
      <p:sp>
        <p:nvSpPr>
          <p:cNvPr id="71684" name="Rectangle 3"/>
          <p:cNvSpPr>
            <a:spLocks noGrp="1" noChangeArrowheads="1"/>
          </p:cNvSpPr>
          <p:nvPr>
            <p:ph type="body" idx="1"/>
          </p:nvPr>
        </p:nvSpPr>
        <p:spPr>
          <a:xfrm>
            <a:off x="906357" y="4715833"/>
            <a:ext cx="4984962" cy="4466649"/>
          </a:xfrm>
          <a:noFill/>
          <a:ln/>
        </p:spPr>
        <p:txBody>
          <a:bodyPr/>
          <a:lstStyle/>
          <a:p>
            <a:pPr eaLnBrk="1" hangingPunct="1"/>
            <a:r>
              <a:rPr lang="en-US" dirty="0"/>
              <a:t>Pipette tips should not be placed directly into autoclave bags to avoid sharps injuries. Please place in designated sharps containers.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Autoclaves are pressure vessels. Ensure you follow procedures and use the PPE provided. When autoclaving liquid in a vessel </a:t>
            </a:r>
            <a:r>
              <a:rPr lang="en-GB" b="1" dirty="0"/>
              <a:t>NEVER</a:t>
            </a:r>
            <a:r>
              <a:rPr lang="en-GB" dirty="0"/>
              <a:t> screw the top on tightly.</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45</a:t>
            </a:fld>
            <a:endParaRPr lang="en-GB" dirty="0"/>
          </a:p>
        </p:txBody>
      </p:sp>
    </p:spTree>
    <p:extLst>
      <p:ext uri="{BB962C8B-B14F-4D97-AF65-F5344CB8AC3E}">
        <p14:creationId xmlns:p14="http://schemas.microsoft.com/office/powerpoint/2010/main" val="636654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Remove purple gloves before you put on the cryogenic gloves to ensure that in the event of a spill into the gloves they can be removed quickly to avoid prolonged contact with the skin.</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49</a:t>
            </a:fld>
            <a:endParaRPr lang="en-GB" dirty="0"/>
          </a:p>
        </p:txBody>
      </p:sp>
    </p:spTree>
    <p:extLst>
      <p:ext uri="{BB962C8B-B14F-4D97-AF65-F5344CB8AC3E}">
        <p14:creationId xmlns:p14="http://schemas.microsoft.com/office/powerpoint/2010/main" val="1274117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Demonstration of the PPE for </a:t>
            </a:r>
            <a:r>
              <a:rPr lang="en-GB" dirty="0" err="1"/>
              <a:t>cryostorage</a:t>
            </a:r>
            <a:r>
              <a:rPr lang="en-GB" dirty="0"/>
              <a:t> units. Face visor, blue cryogenic gloves. Here the level of liquid nitrogen in the </a:t>
            </a:r>
            <a:r>
              <a:rPr lang="en-GB" dirty="0" err="1"/>
              <a:t>cryostorage</a:t>
            </a:r>
            <a:r>
              <a:rPr lang="en-GB" dirty="0"/>
              <a:t> units is being checked. We do this twice a week to maintain adequate  levels.</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50</a:t>
            </a:fld>
            <a:endParaRPr lang="en-GB" dirty="0"/>
          </a:p>
        </p:txBody>
      </p:sp>
    </p:spTree>
    <p:extLst>
      <p:ext uri="{BB962C8B-B14F-4D97-AF65-F5344CB8AC3E}">
        <p14:creationId xmlns:p14="http://schemas.microsoft.com/office/powerpoint/2010/main" val="4207122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3C02B77-14B5-4282-B6EE-7D2934C1420A}" type="slidenum">
              <a:rPr lang="en-GB"/>
              <a:pPr/>
              <a:t>70</a:t>
            </a:fld>
            <a:endParaRPr lang="en-GB" dirty="0"/>
          </a:p>
        </p:txBody>
      </p:sp>
      <p:sp>
        <p:nvSpPr>
          <p:cNvPr id="72707" name="Rectangle 2"/>
          <p:cNvSpPr>
            <a:spLocks noGrp="1" noRot="1" noChangeAspect="1" noChangeArrowheads="1" noTextEdit="1"/>
          </p:cNvSpPr>
          <p:nvPr>
            <p:ph type="sldImg"/>
          </p:nvPr>
        </p:nvSpPr>
        <p:spPr>
          <a:xfrm>
            <a:off x="917575" y="746125"/>
            <a:ext cx="4960938" cy="3721100"/>
          </a:xfrm>
          <a:ln/>
        </p:spPr>
      </p:sp>
      <p:sp>
        <p:nvSpPr>
          <p:cNvPr id="72708" name="Rectangle 3"/>
          <p:cNvSpPr>
            <a:spLocks noGrp="1" noChangeArrowheads="1"/>
          </p:cNvSpPr>
          <p:nvPr>
            <p:ph type="body" idx="1"/>
          </p:nvPr>
        </p:nvSpPr>
        <p:spPr>
          <a:xfrm>
            <a:off x="906357" y="4715833"/>
            <a:ext cx="4984962" cy="4466649"/>
          </a:xfrm>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BRA – Hazard group 1 can be approved by designated people in the CBE. Hazard group 2 and GMO must be sent to safety office for approval.</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6</a:t>
            </a:fld>
            <a:endParaRPr lang="en-GB" dirty="0"/>
          </a:p>
        </p:txBody>
      </p:sp>
    </p:spTree>
    <p:extLst>
      <p:ext uri="{BB962C8B-B14F-4D97-AF65-F5344CB8AC3E}">
        <p14:creationId xmlns:p14="http://schemas.microsoft.com/office/powerpoint/2010/main" val="1152963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Thick Cardboard is not permitted in the CBE laboratories for two reasons. 1)It will have to be disposed of a CL2 waste which increases the waste we produce. 2)If cardboard gets wet it will provide moist environment for mould to grow. Remove items from cardboard box in the first change and then dispose of cardboard in the trolley in the office ( broken down). Most items come in secondary packing which keeps items sterile.</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15</a:t>
            </a:fld>
            <a:endParaRPr lang="en-GB" dirty="0"/>
          </a:p>
        </p:txBody>
      </p:sp>
    </p:spTree>
    <p:extLst>
      <p:ext uri="{BB962C8B-B14F-4D97-AF65-F5344CB8AC3E}">
        <p14:creationId xmlns:p14="http://schemas.microsoft.com/office/powerpoint/2010/main" val="4025455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out of hours working is for unavoidable infrequent  work only ( </a:t>
            </a:r>
            <a:r>
              <a:rPr lang="en-GB" dirty="0" err="1"/>
              <a:t>e.g</a:t>
            </a:r>
            <a:r>
              <a:rPr lang="en-GB" dirty="0"/>
              <a:t> timed experiments, feeding cells). Working out of hours should not be the norm to your working pattern where you are performing work which could be done during normal working hours.</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16</a:t>
            </a:fld>
            <a:endParaRPr lang="en-GB" dirty="0"/>
          </a:p>
        </p:txBody>
      </p:sp>
    </p:spTree>
    <p:extLst>
      <p:ext uri="{BB962C8B-B14F-4D97-AF65-F5344CB8AC3E}">
        <p14:creationId xmlns:p14="http://schemas.microsoft.com/office/powerpoint/2010/main" val="401132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17</a:t>
            </a:fld>
            <a:endParaRPr lang="en-GB" dirty="0"/>
          </a:p>
        </p:txBody>
      </p:sp>
    </p:spTree>
    <p:extLst>
      <p:ext uri="{BB962C8B-B14F-4D97-AF65-F5344CB8AC3E}">
        <p14:creationId xmlns:p14="http://schemas.microsoft.com/office/powerpoint/2010/main" val="4060924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PPE – Howie lab coat ( properly fastened to the neck ). Safety glasses, gloves, shoe covers.</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22</a:t>
            </a:fld>
            <a:endParaRPr lang="en-GB" dirty="0"/>
          </a:p>
        </p:txBody>
      </p:sp>
    </p:spTree>
    <p:extLst>
      <p:ext uri="{BB962C8B-B14F-4D97-AF65-F5344CB8AC3E}">
        <p14:creationId xmlns:p14="http://schemas.microsoft.com/office/powerpoint/2010/main" val="1281031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good aseptic technique</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25</a:t>
            </a:fld>
            <a:endParaRPr lang="en-GB" dirty="0"/>
          </a:p>
        </p:txBody>
      </p:sp>
    </p:spTree>
    <p:extLst>
      <p:ext uri="{BB962C8B-B14F-4D97-AF65-F5344CB8AC3E}">
        <p14:creationId xmlns:p14="http://schemas.microsoft.com/office/powerpoint/2010/main" val="2233315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bad aseptic technique. What three things are wrong and have the potential to cause a contamination?</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26</a:t>
            </a:fld>
            <a:endParaRPr lang="en-GB" dirty="0"/>
          </a:p>
        </p:txBody>
      </p:sp>
    </p:spTree>
    <p:extLst>
      <p:ext uri="{BB962C8B-B14F-4D97-AF65-F5344CB8AC3E}">
        <p14:creationId xmlns:p14="http://schemas.microsoft.com/office/powerpoint/2010/main" val="418071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this the correct way to sit at a Biological Safety Cabinet? What is wrong here?</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27</a:t>
            </a:fld>
            <a:endParaRPr lang="en-GB" dirty="0"/>
          </a:p>
        </p:txBody>
      </p:sp>
    </p:spTree>
    <p:extLst>
      <p:ext uri="{BB962C8B-B14F-4D97-AF65-F5344CB8AC3E}">
        <p14:creationId xmlns:p14="http://schemas.microsoft.com/office/powerpoint/2010/main" val="1791319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GB"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r>
              <a:rPr lang="en-GB"/>
              <a:t>V37 C.Kavanagh _ January 2024         </a:t>
            </a:r>
            <a:endParaRPr lang="en-GB"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75244D14-6682-494C-B124-D4F20D94C5CC}" type="slidenum">
              <a:rPr lang="en-GB" smtClean="0"/>
              <a:pPr>
                <a:defRPr/>
              </a:pPr>
              <a:t>‹#›</a:t>
            </a:fld>
            <a:endParaRPr lang="en-GB" dirty="0"/>
          </a:p>
        </p:txBody>
      </p:sp>
    </p:spTree>
    <p:extLst>
      <p:ext uri="{BB962C8B-B14F-4D97-AF65-F5344CB8AC3E}">
        <p14:creationId xmlns:p14="http://schemas.microsoft.com/office/powerpoint/2010/main" val="100299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r>
              <a:rPr lang="en-GB"/>
              <a:t>V37 C.Kavanagh _ January 2024         </a:t>
            </a:r>
            <a:endParaRPr lang="en-GB"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2238055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r>
              <a:rPr lang="en-GB"/>
              <a:t>V37 C.Kavanagh _ January 2024         </a:t>
            </a:r>
            <a:endParaRPr lang="en-GB"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1577909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r>
              <a:rPr lang="en-GB"/>
              <a:t>V37 C.Kavanagh _ January 2024         </a:t>
            </a:r>
            <a:endParaRPr lang="en-GB"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365786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r>
              <a:rPr lang="en-GB"/>
              <a:t>V37 C.Kavanagh _ January 2024         </a:t>
            </a:r>
            <a:endParaRPr lang="en-GB"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717611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r>
              <a:rPr lang="en-GB"/>
              <a:t>V37 C.Kavanagh _ January 2024         </a:t>
            </a:r>
            <a:endParaRPr lang="en-GB"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2081456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r>
              <a:rPr lang="en-GB"/>
              <a:t>V37 C.Kavanagh _ January 2024         </a:t>
            </a:r>
            <a:endParaRPr lang="en-GB"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729969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endParaRPr lang="en-GB" dirty="0"/>
          </a:p>
        </p:txBody>
      </p:sp>
      <p:sp>
        <p:nvSpPr>
          <p:cNvPr id="5" name="Footer Placeholder 4"/>
          <p:cNvSpPr>
            <a:spLocks noGrp="1"/>
          </p:cNvSpPr>
          <p:nvPr>
            <p:ph type="ftr" sz="quarter" idx="11"/>
          </p:nvPr>
        </p:nvSpPr>
        <p:spPr>
          <a:xfrm>
            <a:off x="516133" y="6387910"/>
            <a:ext cx="3859795" cy="228660"/>
          </a:xfrm>
        </p:spPr>
        <p:txBody>
          <a:bodyPr/>
          <a:lstStyle/>
          <a:p>
            <a:pPr>
              <a:defRPr/>
            </a:pPr>
            <a:r>
              <a:rPr lang="en-GB"/>
              <a:t>V37 C.Kavanagh _ January 2024         </a:t>
            </a:r>
            <a:endParaRPr lang="en-GB"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259135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a:xfrm>
            <a:off x="538546" y="6365498"/>
            <a:ext cx="3859795" cy="228660"/>
          </a:xfrm>
        </p:spPr>
        <p:txBody>
          <a:bodyPr/>
          <a:lstStyle/>
          <a:p>
            <a:pPr>
              <a:defRPr/>
            </a:pPr>
            <a:r>
              <a:rPr lang="en-GB"/>
              <a:t>V37 C.Kavanagh _ January 2024         </a:t>
            </a:r>
            <a:endParaRPr lang="en-GB"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2612381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able Placeholder 2"/>
          <p:cNvSpPr>
            <a:spLocks noGrp="1"/>
          </p:cNvSpPr>
          <p:nvPr>
            <p:ph type="tbl" idx="1"/>
          </p:nvPr>
        </p:nvSpPr>
        <p:spPr>
          <a:xfrm>
            <a:off x="301625" y="1600200"/>
            <a:ext cx="8540750" cy="4498975"/>
          </a:xfrm>
        </p:spPr>
        <p:txBody>
          <a:bodyPr/>
          <a:lstStyle/>
          <a:p>
            <a:endParaRPr lang="en-US" dirty="0"/>
          </a:p>
        </p:txBody>
      </p:sp>
      <p:sp>
        <p:nvSpPr>
          <p:cNvPr id="4" name="Date Placeholder 3"/>
          <p:cNvSpPr>
            <a:spLocks noGrp="1"/>
          </p:cNvSpPr>
          <p:nvPr>
            <p:ph type="dt" sz="half" idx="10"/>
          </p:nvPr>
        </p:nvSpPr>
        <p:spPr>
          <a:xfrm>
            <a:off x="301625" y="6245225"/>
            <a:ext cx="2289175" cy="476250"/>
          </a:xfrm>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GB"/>
              <a:t>V37 C.Kavanagh _ January 2024         </a:t>
            </a:r>
            <a:endParaRPr lang="en-GB" dirty="0"/>
          </a:p>
        </p:txBody>
      </p:sp>
      <p:sp>
        <p:nvSpPr>
          <p:cNvPr id="6" name="Slide Number Placeholder 5"/>
          <p:cNvSpPr>
            <a:spLocks noGrp="1"/>
          </p:cNvSpPr>
          <p:nvPr>
            <p:ph type="sldNum" sz="quarter" idx="12"/>
          </p:nvPr>
        </p:nvSpPr>
        <p:spPr>
          <a:xfrm>
            <a:off x="6553200" y="6245225"/>
            <a:ext cx="2289175" cy="476250"/>
          </a:xfrm>
        </p:spPr>
        <p:txBody>
          <a:bodyPr/>
          <a:lstStyle>
            <a:lvl1pPr>
              <a:defRPr/>
            </a:lvl1pPr>
          </a:lstStyle>
          <a:p>
            <a:fld id="{A0DB4583-4259-4415-8E6C-A3C20D6B75F6}" type="slidenum">
              <a:rPr lang="en-GB"/>
              <a:pPr/>
              <a:t>‹#›</a:t>
            </a:fld>
            <a:endParaRPr lang="en-GB" dirty="0"/>
          </a:p>
        </p:txBody>
      </p:sp>
    </p:spTree>
    <p:extLst>
      <p:ext uri="{BB962C8B-B14F-4D97-AF65-F5344CB8AC3E}">
        <p14:creationId xmlns:p14="http://schemas.microsoft.com/office/powerpoint/2010/main" val="421137770"/>
      </p:ext>
    </p:extLst>
  </p:cSld>
  <p:clrMapOvr>
    <a:masterClrMapping/>
  </p:clrMapOvr>
  <mc:AlternateContent xmlns:mc="http://schemas.openxmlformats.org/markup-compatibility/2006" xmlns:p14="http://schemas.microsoft.com/office/powerpoint/2010/main">
    <mc:Choice Requires="p14">
      <p:transition spd="med" p14:dur="700" advClick="0" advTm="60000">
        <p:fade/>
      </p:transition>
    </mc:Choice>
    <mc:Fallback xmlns="">
      <p:transition spd="med" advClick="0" advTm="6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r>
              <a:rPr lang="en-GB"/>
              <a:t>V37 C.Kavanagh _ January 2024         </a:t>
            </a:r>
            <a:endParaRPr lang="en-GB"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1238922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r>
              <a:rPr lang="en-GB"/>
              <a:t>V37 C.Kavanagh _ January 2024         </a:t>
            </a:r>
            <a:endParaRPr lang="en-GB"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DD180D9-22EF-4D26-9E58-1780A09B8165}" type="slidenum">
              <a:rPr lang="en-GB" smtClean="0"/>
              <a:pPr>
                <a:defRPr/>
              </a:pPr>
              <a:t>‹#›</a:t>
            </a:fld>
            <a:endParaRPr lang="en-GB" dirty="0"/>
          </a:p>
        </p:txBody>
      </p:sp>
    </p:spTree>
    <p:extLst>
      <p:ext uri="{BB962C8B-B14F-4D97-AF65-F5344CB8AC3E}">
        <p14:creationId xmlns:p14="http://schemas.microsoft.com/office/powerpoint/2010/main" val="202303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r>
              <a:rPr lang="en-GB"/>
              <a:t>V37 C.Kavanagh _ January 2024         </a:t>
            </a:r>
            <a:endParaRPr lang="en-GB"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28410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r>
              <a:rPr lang="en-GB"/>
              <a:t>V37 C.Kavanagh _ January 2024         </a:t>
            </a:r>
            <a:endParaRPr lang="en-GB"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321694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r>
              <a:rPr lang="en-GB"/>
              <a:t>V37 C.Kavanagh _ January 2024         </a:t>
            </a:r>
            <a:endParaRPr lang="en-GB"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DEEB20D2-DECE-4ED6-9845-BF1B1EFAFB60}" type="slidenum">
              <a:rPr lang="en-GB" smtClean="0"/>
              <a:pPr>
                <a:defRPr/>
              </a:pPr>
              <a:t>‹#›</a:t>
            </a:fld>
            <a:endParaRPr lang="en-GB" dirty="0"/>
          </a:p>
        </p:txBody>
      </p:sp>
    </p:spTree>
    <p:extLst>
      <p:ext uri="{BB962C8B-B14F-4D97-AF65-F5344CB8AC3E}">
        <p14:creationId xmlns:p14="http://schemas.microsoft.com/office/powerpoint/2010/main" val="367301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GB" dirty="0"/>
          </a:p>
        </p:txBody>
      </p:sp>
      <p:sp>
        <p:nvSpPr>
          <p:cNvPr id="3" name="Footer Placeholder 2"/>
          <p:cNvSpPr>
            <a:spLocks noGrp="1"/>
          </p:cNvSpPr>
          <p:nvPr>
            <p:ph type="ftr" sz="quarter" idx="11"/>
          </p:nvPr>
        </p:nvSpPr>
        <p:spPr/>
        <p:txBody>
          <a:bodyPr/>
          <a:lstStyle/>
          <a:p>
            <a:pPr>
              <a:defRPr/>
            </a:pPr>
            <a:r>
              <a:rPr lang="en-GB"/>
              <a:t>V37 C.Kavanagh _ January 2024         </a:t>
            </a:r>
            <a:endParaRPr lang="en-GB"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66FF68BB-A8BF-40EB-83B9-ACC946B80C43}" type="slidenum">
              <a:rPr lang="en-GB" smtClean="0"/>
              <a:pPr>
                <a:defRPr/>
              </a:pPr>
              <a:t>‹#›</a:t>
            </a:fld>
            <a:endParaRPr lang="en-GB" dirty="0"/>
          </a:p>
        </p:txBody>
      </p:sp>
    </p:spTree>
    <p:extLst>
      <p:ext uri="{BB962C8B-B14F-4D97-AF65-F5344CB8AC3E}">
        <p14:creationId xmlns:p14="http://schemas.microsoft.com/office/powerpoint/2010/main" val="2384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r>
              <a:rPr lang="en-GB"/>
              <a:t>V37 C.Kavanagh _ January 2024         </a:t>
            </a:r>
            <a:endParaRPr lang="en-GB"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121986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r>
              <a:rPr lang="en-GB"/>
              <a:t>V37 C.Kavanagh _ January 2024         </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401393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GB"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GB"/>
              <a:t>V37 C.Kavanagh _ January 2024         </a:t>
            </a:r>
            <a:endParaRPr lang="en-GB"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1754360262"/>
      </p:ext>
    </p:extLst>
  </p:cSld>
  <p:clrMap bg1="lt1" tx1="dk1" bg2="lt2" tx2="dk2" accent1="accent1" accent2="accent2" accent3="accent3" accent4="accent4" accent5="accent5" accent6="accent6" hlink="hlink" folHlink="folHlink"/>
  <p:sldLayoutIdLst>
    <p:sldLayoutId id="2147484886"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 id="2147484897" r:id="rId12"/>
    <p:sldLayoutId id="2147484898" r:id="rId13"/>
    <p:sldLayoutId id="2147484899" r:id="rId14"/>
    <p:sldLayoutId id="2147484900" r:id="rId15"/>
    <p:sldLayoutId id="2147484901" r:id="rId16"/>
    <p:sldLayoutId id="2147484902" r:id="rId17"/>
    <p:sldLayoutId id="2147484903" r:id="rId18"/>
  </p:sldLayoutIdLst>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lboro.ac.uk/internal/research-ethics-integrity/research-ethics/project-need-ethical-review/"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www.lboro.ac.uk/research/support/collabora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hyperlink" Target="https://www.lboro.ac.uk/services/health-safety/documents/bio-labs-codeofpractice/" TargetMode="External"/><Relationship Id="rId2" Type="http://schemas.openxmlformats.org/officeDocument/2006/relationships/hyperlink" Target="https://www.lboro.ac.uk/services/health-safety/documents/biological-safety-polic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CBE-LAB-ONLY@jiscmail.ac.uk" TargetMode="External"/><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shared.ws.safety@lboro.ac.uk" TargetMode="Externa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hyperlink" Target="https://www.lboro.ac.uk/services/occupational-health/"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lboro.ac.uk/internal/staff-wellbeing/mind/mhfa/" TargetMode="External"/><Relationship Id="rId2" Type="http://schemas.openxmlformats.org/officeDocument/2006/relationships/hyperlink" Target="https://www.lboro.ac.uk/services/student-services/category/mental-health-wellbeing/" TargetMode="External"/><Relationship Id="rId1" Type="http://schemas.openxmlformats.org/officeDocument/2006/relationships/slideLayout" Target="../slideLayouts/slideLayout2.xml"/><Relationship Id="rId4" Type="http://schemas.openxmlformats.org/officeDocument/2006/relationships/hyperlink" Target="https://www.lboro.ac.uk/internal/staff-wellbeing/" TargetMode="Externa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lboro.ac.uk/services/sustainability/campaigns/warpit/" TargetMode="External"/><Relationship Id="rId2" Type="http://schemas.openxmlformats.org/officeDocument/2006/relationships/hyperlink" Target="https://www.lboro.ac.uk/services/sustainability/campaigns/leaf-labs/" TargetMode="External"/><Relationship Id="rId1" Type="http://schemas.openxmlformats.org/officeDocument/2006/relationships/slideLayout" Target="../slideLayouts/slideLayout2.xml"/><Relationship Id="rId4" Type="http://schemas.openxmlformats.org/officeDocument/2006/relationships/hyperlink" Target="https://www.lboro.ac.uk/services/sustainability/campaigns/what-you-can-do/"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ACCC08F4-6649-4752-A49D-EC2C8E9656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80" name="Rectangle 3079">
              <a:extLst>
                <a:ext uri="{FF2B5EF4-FFF2-40B4-BE49-F238E27FC236}">
                  <a16:creationId xmlns:a16="http://schemas.microsoft.com/office/drawing/2014/main" id="{DCCBFAE1-A7B8-4741-A1BD-1D22BE1B9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081" name="Oval 3080">
              <a:extLst>
                <a:ext uri="{FF2B5EF4-FFF2-40B4-BE49-F238E27FC236}">
                  <a16:creationId xmlns:a16="http://schemas.microsoft.com/office/drawing/2014/main" id="{A8DFBA0E-2986-4121-92BD-9ADBE9F79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2" name="Oval 3081">
              <a:extLst>
                <a:ext uri="{FF2B5EF4-FFF2-40B4-BE49-F238E27FC236}">
                  <a16:creationId xmlns:a16="http://schemas.microsoft.com/office/drawing/2014/main" id="{D6B514A6-1440-4614-B316-443C485A1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3" name="Oval 3082">
              <a:extLst>
                <a:ext uri="{FF2B5EF4-FFF2-40B4-BE49-F238E27FC236}">
                  <a16:creationId xmlns:a16="http://schemas.microsoft.com/office/drawing/2014/main" id="{B7C4B390-CACA-4CE0-A179-19E2CAADF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4" name="Oval 3083">
              <a:extLst>
                <a:ext uri="{FF2B5EF4-FFF2-40B4-BE49-F238E27FC236}">
                  <a16:creationId xmlns:a16="http://schemas.microsoft.com/office/drawing/2014/main" id="{39330A14-E127-4084-BA51-D86B9568B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5" name="Oval 3084">
              <a:extLst>
                <a:ext uri="{FF2B5EF4-FFF2-40B4-BE49-F238E27FC236}">
                  <a16:creationId xmlns:a16="http://schemas.microsoft.com/office/drawing/2014/main" id="{F47AD4CB-E128-49E9-A8C2-AC0CEA98F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6" name="Freeform 5">
              <a:extLst>
                <a:ext uri="{FF2B5EF4-FFF2-40B4-BE49-F238E27FC236}">
                  <a16:creationId xmlns:a16="http://schemas.microsoft.com/office/drawing/2014/main" id="{D76D76C3-9DFE-4C5F-8F74-D65651A74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3087" name="Freeform 5">
              <a:extLst>
                <a:ext uri="{FF2B5EF4-FFF2-40B4-BE49-F238E27FC236}">
                  <a16:creationId xmlns:a16="http://schemas.microsoft.com/office/drawing/2014/main" id="{7FC72400-C794-438B-90D7-5F6E0302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3088" name="Freeform 5">
              <a:extLst>
                <a:ext uri="{FF2B5EF4-FFF2-40B4-BE49-F238E27FC236}">
                  <a16:creationId xmlns:a16="http://schemas.microsoft.com/office/drawing/2014/main" id="{AD24BDB9-26CF-4AAC-B31C-95E190D551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3090" name="Rectangle 3089">
            <a:extLst>
              <a:ext uri="{FF2B5EF4-FFF2-40B4-BE49-F238E27FC236}">
                <a16:creationId xmlns:a16="http://schemas.microsoft.com/office/drawing/2014/main" id="{E4947D45-3E3A-4249-A3DB-5B907C179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8" name="Picture 2" descr="A person in white lab coat working in a laboratory&#10;&#10;Description automatically generated">
            <a:extLst>
              <a:ext uri="{FF2B5EF4-FFF2-40B4-BE49-F238E27FC236}">
                <a16:creationId xmlns:a16="http://schemas.microsoft.com/office/drawing/2014/main" id="{7117504B-2544-4DE3-81C5-DDC0A437723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19" r="23054" b="2"/>
          <a:stretch/>
        </p:blipFill>
        <p:spPr bwMode="auto">
          <a:xfrm>
            <a:off x="357814" y="466162"/>
            <a:ext cx="4211900" cy="3937502"/>
          </a:xfrm>
          <a:custGeom>
            <a:avLst/>
            <a:gdLst/>
            <a:ahLst/>
            <a:cxnLst/>
            <a:rect l="l" t="t" r="r" b="b"/>
            <a:pathLst>
              <a:path w="5615867" h="3937502">
                <a:moveTo>
                  <a:pt x="0" y="0"/>
                </a:moveTo>
                <a:lnTo>
                  <a:pt x="5615867" y="0"/>
                </a:lnTo>
                <a:lnTo>
                  <a:pt x="5615867" y="3592995"/>
                </a:lnTo>
                <a:lnTo>
                  <a:pt x="5526768" y="3592995"/>
                </a:lnTo>
                <a:lnTo>
                  <a:pt x="5297516" y="3589699"/>
                </a:lnTo>
                <a:lnTo>
                  <a:pt x="5072759" y="3584753"/>
                </a:lnTo>
                <a:lnTo>
                  <a:pt x="4850251" y="3580082"/>
                </a:lnTo>
                <a:lnTo>
                  <a:pt x="4632236" y="3574861"/>
                </a:lnTo>
                <a:lnTo>
                  <a:pt x="4415345" y="3566894"/>
                </a:lnTo>
                <a:lnTo>
                  <a:pt x="4201828" y="3558376"/>
                </a:lnTo>
                <a:lnTo>
                  <a:pt x="3992803" y="3550683"/>
                </a:lnTo>
                <a:lnTo>
                  <a:pt x="3584870" y="3528977"/>
                </a:lnTo>
                <a:lnTo>
                  <a:pt x="3193793" y="3505898"/>
                </a:lnTo>
                <a:lnTo>
                  <a:pt x="2818449" y="3481719"/>
                </a:lnTo>
                <a:lnTo>
                  <a:pt x="2463334" y="3455068"/>
                </a:lnTo>
                <a:lnTo>
                  <a:pt x="2123952" y="3427317"/>
                </a:lnTo>
                <a:lnTo>
                  <a:pt x="1809292" y="3397369"/>
                </a:lnTo>
                <a:lnTo>
                  <a:pt x="1513738" y="3367971"/>
                </a:lnTo>
                <a:lnTo>
                  <a:pt x="1241781" y="3338572"/>
                </a:lnTo>
                <a:lnTo>
                  <a:pt x="992302" y="3310822"/>
                </a:lnTo>
                <a:lnTo>
                  <a:pt x="770916" y="3284445"/>
                </a:lnTo>
                <a:lnTo>
                  <a:pt x="570883" y="3259442"/>
                </a:lnTo>
                <a:lnTo>
                  <a:pt x="402316" y="3238561"/>
                </a:lnTo>
                <a:lnTo>
                  <a:pt x="260719" y="3218778"/>
                </a:lnTo>
                <a:lnTo>
                  <a:pt x="66304" y="3190479"/>
                </a:lnTo>
                <a:lnTo>
                  <a:pt x="1" y="3180862"/>
                </a:lnTo>
                <a:lnTo>
                  <a:pt x="1" y="3937502"/>
                </a:lnTo>
                <a:lnTo>
                  <a:pt x="0" y="3937502"/>
                </a:lnTo>
                <a:close/>
              </a:path>
            </a:pathLst>
          </a:cu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Lst>
        </p:spPr>
      </p:pic>
      <p:pic>
        <p:nvPicPr>
          <p:cNvPr id="3074" name="Picture 2" descr="A person wearing a white coat and gloves&#10;&#10;Description automatically generated"/>
          <p:cNvPicPr>
            <a:picLocks noChangeAspect="1" noChangeArrowheads="1"/>
          </p:cNvPicPr>
          <p:nvPr/>
        </p:nvPicPr>
        <p:blipFill rotWithShape="1">
          <a:blip r:embed="rId4">
            <a:extLst>
              <a:ext uri="{28A0092B-C50C-407E-A947-70E740481C1C}">
                <a14:useLocalDpi xmlns:a14="http://schemas.microsoft.com/office/drawing/2010/main" val="0"/>
              </a:ext>
            </a:extLst>
          </a:blip>
          <a:srcRect t="27516" r="3" b="8582"/>
          <a:stretch/>
        </p:blipFill>
        <p:spPr bwMode="auto">
          <a:xfrm>
            <a:off x="4558709" y="507713"/>
            <a:ext cx="4218760" cy="3594644"/>
          </a:xfrm>
          <a:custGeom>
            <a:avLst/>
            <a:gdLst/>
            <a:ahLst/>
            <a:cxnLst/>
            <a:rect l="l" t="t" r="r" b="b"/>
            <a:pathLst>
              <a:path w="5625013" h="3594644">
                <a:moveTo>
                  <a:pt x="0" y="0"/>
                </a:moveTo>
                <a:lnTo>
                  <a:pt x="5625013" y="0"/>
                </a:lnTo>
                <a:lnTo>
                  <a:pt x="5625013" y="3182785"/>
                </a:lnTo>
                <a:lnTo>
                  <a:pt x="5369916" y="3223724"/>
                </a:lnTo>
                <a:lnTo>
                  <a:pt x="5115940" y="3262739"/>
                </a:lnTo>
                <a:lnTo>
                  <a:pt x="4860842" y="3300930"/>
                </a:lnTo>
                <a:lnTo>
                  <a:pt x="4604619" y="3333626"/>
                </a:lnTo>
                <a:lnTo>
                  <a:pt x="4349520" y="3366596"/>
                </a:lnTo>
                <a:lnTo>
                  <a:pt x="4093297" y="3397369"/>
                </a:lnTo>
                <a:lnTo>
                  <a:pt x="3840446" y="3423746"/>
                </a:lnTo>
                <a:lnTo>
                  <a:pt x="3584223" y="3448748"/>
                </a:lnTo>
                <a:lnTo>
                  <a:pt x="3329125" y="3471553"/>
                </a:lnTo>
                <a:lnTo>
                  <a:pt x="3078521" y="3491336"/>
                </a:lnTo>
                <a:lnTo>
                  <a:pt x="2824547" y="3511118"/>
                </a:lnTo>
                <a:lnTo>
                  <a:pt x="2573942" y="3527604"/>
                </a:lnTo>
                <a:lnTo>
                  <a:pt x="2323339" y="3540517"/>
                </a:lnTo>
                <a:lnTo>
                  <a:pt x="2073860" y="3553980"/>
                </a:lnTo>
                <a:lnTo>
                  <a:pt x="1826627" y="3565245"/>
                </a:lnTo>
                <a:lnTo>
                  <a:pt x="1581642" y="3573213"/>
                </a:lnTo>
                <a:lnTo>
                  <a:pt x="1336657" y="3580082"/>
                </a:lnTo>
                <a:lnTo>
                  <a:pt x="1093921" y="3586676"/>
                </a:lnTo>
                <a:lnTo>
                  <a:pt x="854555" y="3589699"/>
                </a:lnTo>
                <a:lnTo>
                  <a:pt x="615189" y="3592995"/>
                </a:lnTo>
                <a:lnTo>
                  <a:pt x="379194" y="3594644"/>
                </a:lnTo>
                <a:lnTo>
                  <a:pt x="145448" y="3592995"/>
                </a:lnTo>
                <a:lnTo>
                  <a:pt x="0" y="3592995"/>
                </a:lnTo>
                <a:close/>
              </a:path>
            </a:pathLst>
          </a:cu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Lst>
        </p:spPr>
      </p:pic>
      <p:sp>
        <p:nvSpPr>
          <p:cNvPr id="3092"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128074"/>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094" name="Freeform: Shape 309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9144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96"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050" name="Rectangle 2"/>
          <p:cNvSpPr>
            <a:spLocks noGrp="1" noChangeArrowheads="1"/>
          </p:cNvSpPr>
          <p:nvPr>
            <p:ph type="ctrTitle"/>
          </p:nvPr>
        </p:nvSpPr>
        <p:spPr>
          <a:xfrm>
            <a:off x="866216" y="4110824"/>
            <a:ext cx="3761443" cy="1908975"/>
          </a:xfrm>
        </p:spPr>
        <p:txBody>
          <a:bodyPr vert="horz" lIns="91440" tIns="45720" rIns="91440" bIns="45720" rtlCol="0" anchor="ctr">
            <a:normAutofit/>
          </a:bodyPr>
          <a:lstStyle/>
          <a:p>
            <a:pPr>
              <a:lnSpc>
                <a:spcPct val="90000"/>
              </a:lnSpc>
              <a:defRPr/>
            </a:pPr>
            <a:br>
              <a:rPr lang="en-US" sz="2000">
                <a:solidFill>
                  <a:schemeClr val="tx1"/>
                </a:solidFill>
              </a:rPr>
            </a:br>
            <a:br>
              <a:rPr lang="en-US" sz="2000">
                <a:solidFill>
                  <a:schemeClr val="tx1"/>
                </a:solidFill>
              </a:rPr>
            </a:br>
            <a:br>
              <a:rPr lang="en-US" sz="2000">
                <a:solidFill>
                  <a:schemeClr val="tx1"/>
                </a:solidFill>
              </a:rPr>
            </a:br>
            <a:r>
              <a:rPr lang="en-US" sz="2000">
                <a:solidFill>
                  <a:schemeClr val="tx1"/>
                </a:solidFill>
              </a:rPr>
              <a:t>Centre for Biological Engineering (CBE) –  Safety Induction Training</a:t>
            </a:r>
          </a:p>
        </p:txBody>
      </p:sp>
      <p:sp>
        <p:nvSpPr>
          <p:cNvPr id="2051" name="Rectangle 3"/>
          <p:cNvSpPr>
            <a:spLocks noGrp="1" noChangeArrowheads="1"/>
          </p:cNvSpPr>
          <p:nvPr>
            <p:ph type="subTitle" idx="1"/>
          </p:nvPr>
        </p:nvSpPr>
        <p:spPr>
          <a:xfrm>
            <a:off x="4781920" y="4110824"/>
            <a:ext cx="3579382" cy="1908976"/>
          </a:xfrm>
        </p:spPr>
        <p:txBody>
          <a:bodyPr vert="horz" lIns="91440" tIns="45720" rIns="91440" bIns="45720" rtlCol="0" anchor="ctr">
            <a:normAutofit/>
          </a:bodyPr>
          <a:lstStyle/>
          <a:p>
            <a:pPr>
              <a:buFont typeface="Wingdings 3" charset="2"/>
              <a:buChar char=""/>
              <a:defRPr/>
            </a:pPr>
            <a:endParaRPr lang="en-US">
              <a:solidFill>
                <a:schemeClr val="tx1"/>
              </a:solidFill>
            </a:endParaRPr>
          </a:p>
          <a:p>
            <a:pPr>
              <a:buFont typeface="Wingdings 3" charset="2"/>
              <a:buChar char=""/>
              <a:defRPr/>
            </a:pPr>
            <a:endParaRPr lang="en-US">
              <a:solidFill>
                <a:schemeClr val="tx1"/>
              </a:solidFill>
            </a:endParaRPr>
          </a:p>
          <a:p>
            <a:pPr>
              <a:buFont typeface="Wingdings 3" charset="2"/>
              <a:buChar char=""/>
              <a:defRPr/>
            </a:pPr>
            <a:endParaRPr lang="en-US">
              <a:solidFill>
                <a:schemeClr val="tx1"/>
              </a:solidFill>
            </a:endParaRPr>
          </a:p>
          <a:p>
            <a:pPr>
              <a:buFont typeface="Wingdings 3" charset="2"/>
              <a:buChar char=""/>
              <a:defRPr/>
            </a:pPr>
            <a:endParaRPr lang="en-US">
              <a:solidFill>
                <a:schemeClr val="tx1"/>
              </a:solidFill>
            </a:endParaRPr>
          </a:p>
        </p:txBody>
      </p:sp>
      <p:sp>
        <p:nvSpPr>
          <p:cNvPr id="7" name="Rectangle 156"/>
          <p:cNvSpPr>
            <a:spLocks noGrp="1" noChangeArrowheads="1"/>
          </p:cNvSpPr>
          <p:nvPr>
            <p:ph type="ftr" sz="quarter" idx="11"/>
          </p:nvPr>
        </p:nvSpPr>
        <p:spPr>
          <a:xfrm>
            <a:off x="420832" y="6398778"/>
            <a:ext cx="3913577" cy="304801"/>
          </a:xfrm>
        </p:spPr>
        <p:txBody>
          <a:bodyPr vert="horz" lIns="91440" tIns="45720" rIns="91440" bIns="45720" rtlCol="0" anchor="ctr">
            <a:normAutofit/>
          </a:bodyPr>
          <a:lstStyle/>
          <a:p>
            <a:pPr>
              <a:spcAft>
                <a:spcPts val="600"/>
              </a:spcAft>
              <a:defRPr/>
            </a:pPr>
            <a:r>
              <a:rPr lang="en-GB" b="1" i="0" kern="1200">
                <a:solidFill>
                  <a:schemeClr val="accent1"/>
                </a:solidFill>
                <a:latin typeface="+mn-lt"/>
                <a:ea typeface="+mn-ea"/>
                <a:cs typeface="+mn-cs"/>
              </a:rPr>
              <a:t>V37 C.Kavanagh _ January 2024         </a:t>
            </a:r>
            <a:endParaRPr lang="en-US" b="1" i="0" kern="1200">
              <a:solidFill>
                <a:schemeClr val="accent1"/>
              </a:solidFill>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nvGrpSpPr>
          <p:cNvPr id="13"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GB"/>
            </a:p>
          </p:txBody>
        </p:sp>
      </p:grpSp>
      <p:sp>
        <p:nvSpPr>
          <p:cNvPr id="2" name="Title 1">
            <a:extLst>
              <a:ext uri="{FF2B5EF4-FFF2-40B4-BE49-F238E27FC236}">
                <a16:creationId xmlns:a16="http://schemas.microsoft.com/office/drawing/2014/main" id="{D08A6C90-1613-AC6A-6AA6-678AF42FFE11}"/>
              </a:ext>
            </a:extLst>
          </p:cNvPr>
          <p:cNvSpPr>
            <a:spLocks noGrp="1"/>
          </p:cNvSpPr>
          <p:nvPr>
            <p:ph type="title"/>
          </p:nvPr>
        </p:nvSpPr>
        <p:spPr>
          <a:xfrm>
            <a:off x="750279" y="1209957"/>
            <a:ext cx="2275935" cy="4438087"/>
          </a:xfrm>
        </p:spPr>
        <p:txBody>
          <a:bodyPr anchor="ctr">
            <a:normAutofit/>
          </a:bodyPr>
          <a:lstStyle/>
          <a:p>
            <a:pPr algn="r"/>
            <a:r>
              <a:rPr lang="en-GB" sz="2800">
                <a:solidFill>
                  <a:schemeClr val="tx1"/>
                </a:solidFill>
              </a:rPr>
              <a:t>Ethics </a:t>
            </a:r>
          </a:p>
        </p:txBody>
      </p:sp>
      <p:cxnSp>
        <p:nvCxnSpPr>
          <p:cNvPr id="17" name="Straight Connector 1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5C105F-0485-5726-F0C6-167E5A869D03}"/>
              </a:ext>
            </a:extLst>
          </p:cNvPr>
          <p:cNvSpPr>
            <a:spLocks noGrp="1"/>
          </p:cNvSpPr>
          <p:nvPr>
            <p:ph idx="1"/>
          </p:nvPr>
        </p:nvSpPr>
        <p:spPr>
          <a:xfrm>
            <a:off x="3508818" y="1059025"/>
            <a:ext cx="3976641" cy="4739950"/>
          </a:xfrm>
        </p:spPr>
        <p:txBody>
          <a:bodyPr anchor="ctr">
            <a:normAutofit/>
          </a:bodyPr>
          <a:lstStyle/>
          <a:p>
            <a:pPr>
              <a:lnSpc>
                <a:spcPct val="90000"/>
              </a:lnSpc>
            </a:pPr>
            <a:r>
              <a:rPr lang="en-GB" sz="1100" b="1" i="0">
                <a:solidFill>
                  <a:schemeClr val="tx1"/>
                </a:solidFill>
                <a:effectLst/>
                <a:latin typeface="-apple-system"/>
              </a:rPr>
              <a:t>Ethics - What are they &amp; why do we need them?</a:t>
            </a:r>
            <a:endParaRPr lang="en-GB" sz="1100" b="0" i="0">
              <a:solidFill>
                <a:schemeClr val="tx1"/>
              </a:solidFill>
              <a:effectLst/>
              <a:latin typeface="-apple-system"/>
            </a:endParaRPr>
          </a:p>
          <a:p>
            <a:pPr>
              <a:lnSpc>
                <a:spcPct val="90000"/>
              </a:lnSpc>
            </a:pPr>
            <a:r>
              <a:rPr lang="en-GB" sz="1100" b="0" i="0">
                <a:solidFill>
                  <a:schemeClr val="tx1"/>
                </a:solidFill>
                <a:effectLst/>
                <a:latin typeface="-apple-system"/>
              </a:rPr>
              <a:t>•Ethics are the moral principles that govern a person's behaviour, or how an activity is conducted. Ethics in research determine the standards that you work to and your code of conduct whilst carrying out your research work.</a:t>
            </a:r>
          </a:p>
          <a:p>
            <a:pPr>
              <a:lnSpc>
                <a:spcPct val="90000"/>
              </a:lnSpc>
            </a:pPr>
            <a:r>
              <a:rPr lang="en-GB" sz="1100" b="0" i="0">
                <a:solidFill>
                  <a:schemeClr val="tx1"/>
                </a:solidFill>
                <a:effectLst/>
                <a:latin typeface="-apple-system"/>
              </a:rPr>
              <a:t>–Legal responsibility to ensure that ethical review has been carried out.</a:t>
            </a:r>
          </a:p>
          <a:p>
            <a:pPr>
              <a:lnSpc>
                <a:spcPct val="90000"/>
              </a:lnSpc>
            </a:pPr>
            <a:r>
              <a:rPr lang="en-GB" sz="1100" b="0" i="0">
                <a:solidFill>
                  <a:schemeClr val="tx1"/>
                </a:solidFill>
                <a:effectLst/>
                <a:latin typeface="-apple-system"/>
              </a:rPr>
              <a:t>•Adherence to any research licences.</a:t>
            </a:r>
          </a:p>
          <a:p>
            <a:pPr>
              <a:lnSpc>
                <a:spcPct val="90000"/>
              </a:lnSpc>
            </a:pPr>
            <a:r>
              <a:rPr lang="en-GB" sz="1100" b="0" i="0">
                <a:solidFill>
                  <a:schemeClr val="tx1"/>
                </a:solidFill>
                <a:effectLst/>
                <a:latin typeface="-apple-system"/>
              </a:rPr>
              <a:t>•Evidence adherence to Health and Safety Law and any associated legislation.</a:t>
            </a:r>
          </a:p>
          <a:p>
            <a:pPr>
              <a:lnSpc>
                <a:spcPct val="90000"/>
              </a:lnSpc>
            </a:pPr>
            <a:r>
              <a:rPr lang="en-GB" sz="1100" b="0" i="0">
                <a:solidFill>
                  <a:schemeClr val="tx1"/>
                </a:solidFill>
                <a:effectLst/>
                <a:latin typeface="-apple-system"/>
              </a:rPr>
              <a:t>•Doing things to people without their consent (even if it is in the name of science) could be classed as an assault under common law.</a:t>
            </a:r>
          </a:p>
          <a:p>
            <a:pPr>
              <a:lnSpc>
                <a:spcPct val="90000"/>
              </a:lnSpc>
            </a:pPr>
            <a:r>
              <a:rPr lang="en-GB" sz="1100" b="0" i="0">
                <a:solidFill>
                  <a:schemeClr val="tx1"/>
                </a:solidFill>
                <a:effectLst/>
                <a:latin typeface="-apple-system"/>
              </a:rPr>
              <a:t>•Insurance.</a:t>
            </a:r>
          </a:p>
          <a:p>
            <a:pPr>
              <a:lnSpc>
                <a:spcPct val="90000"/>
              </a:lnSpc>
            </a:pPr>
            <a:r>
              <a:rPr lang="en-GB" sz="1100" b="0" i="0">
                <a:solidFill>
                  <a:schemeClr val="tx1"/>
                </a:solidFill>
                <a:effectLst/>
                <a:latin typeface="-apple-system"/>
              </a:rPr>
              <a:t>•Research institutions will not allow research on human participants to take place unless it has undergone ethical review.</a:t>
            </a:r>
          </a:p>
          <a:p>
            <a:pPr>
              <a:lnSpc>
                <a:spcPct val="90000"/>
              </a:lnSpc>
            </a:pPr>
            <a:r>
              <a:rPr lang="en-GB" sz="1100" b="0" i="0">
                <a:solidFill>
                  <a:schemeClr val="tx1"/>
                </a:solidFill>
                <a:effectLst/>
                <a:latin typeface="-apple-system"/>
              </a:rPr>
              <a:t>–Publishing houses will not publish work with human participants that has not undergone ethical review.</a:t>
            </a:r>
          </a:p>
          <a:p>
            <a:pPr>
              <a:lnSpc>
                <a:spcPct val="90000"/>
              </a:lnSpc>
            </a:pPr>
            <a:endParaRPr lang="en-GB" sz="1100">
              <a:solidFill>
                <a:schemeClr val="tx1"/>
              </a:solidFill>
            </a:endParaRPr>
          </a:p>
        </p:txBody>
      </p:sp>
      <p:sp>
        <p:nvSpPr>
          <p:cNvPr id="4" name="Footer Placeholder 3">
            <a:extLst>
              <a:ext uri="{FF2B5EF4-FFF2-40B4-BE49-F238E27FC236}">
                <a16:creationId xmlns:a16="http://schemas.microsoft.com/office/drawing/2014/main" id="{3E6D322C-A063-5C89-0F1E-FE27AB37439A}"/>
              </a:ext>
            </a:extLst>
          </p:cNvPr>
          <p:cNvSpPr>
            <a:spLocks noGrp="1"/>
          </p:cNvSpPr>
          <p:nvPr>
            <p:ph type="ftr" sz="quarter" idx="11"/>
          </p:nvPr>
        </p:nvSpPr>
        <p:spPr>
          <a:xfrm rot="5400000">
            <a:off x="7140905" y="3155806"/>
            <a:ext cx="2894846" cy="304801"/>
          </a:xfrm>
        </p:spPr>
        <p:txBody>
          <a:bodyPr>
            <a:normAutofit/>
          </a:bodyPr>
          <a:lstStyle/>
          <a:p>
            <a:pPr>
              <a:spcAft>
                <a:spcPts val="600"/>
              </a:spcAft>
              <a:defRPr/>
            </a:pPr>
            <a:r>
              <a:rPr lang="en-GB">
                <a:solidFill>
                  <a:srgbClr val="FFFFFF"/>
                </a:solidFill>
              </a:rPr>
              <a:t>V37 C.Kavanagh _ January 2024         </a:t>
            </a:r>
          </a:p>
        </p:txBody>
      </p:sp>
    </p:spTree>
    <p:extLst>
      <p:ext uri="{BB962C8B-B14F-4D97-AF65-F5344CB8AC3E}">
        <p14:creationId xmlns:p14="http://schemas.microsoft.com/office/powerpoint/2010/main" val="3906964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0488BA-180E-40D8-8350-4B1791795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29BDB12-152D-C04F-5BD3-E8E3179BEB94}"/>
              </a:ext>
            </a:extLst>
          </p:cNvPr>
          <p:cNvPicPr>
            <a:picLocks noChangeAspect="1"/>
          </p:cNvPicPr>
          <p:nvPr/>
        </p:nvPicPr>
        <p:blipFill>
          <a:blip r:embed="rId2">
            <a:alphaModFix amt="40000"/>
          </a:blip>
          <a:srcRect r="10999" b="-1"/>
          <a:stretch/>
        </p:blipFill>
        <p:spPr>
          <a:xfrm>
            <a:off x="20" y="10"/>
            <a:ext cx="9143980" cy="6857990"/>
          </a:xfrm>
          <a:prstGeom prst="rect">
            <a:avLst/>
          </a:prstGeom>
        </p:spPr>
      </p:pic>
      <p:sp>
        <p:nvSpPr>
          <p:cNvPr id="2" name="Title 1">
            <a:extLst>
              <a:ext uri="{FF2B5EF4-FFF2-40B4-BE49-F238E27FC236}">
                <a16:creationId xmlns:a16="http://schemas.microsoft.com/office/drawing/2014/main" id="{2F209DAB-E1DD-ED45-C94A-653E56A1DA84}"/>
              </a:ext>
            </a:extLst>
          </p:cNvPr>
          <p:cNvSpPr>
            <a:spLocks noGrp="1"/>
          </p:cNvSpPr>
          <p:nvPr>
            <p:ph type="title"/>
          </p:nvPr>
        </p:nvSpPr>
        <p:spPr>
          <a:xfrm>
            <a:off x="866215" y="973668"/>
            <a:ext cx="6571060" cy="706964"/>
          </a:xfrm>
        </p:spPr>
        <p:txBody>
          <a:bodyPr>
            <a:normAutofit/>
          </a:bodyPr>
          <a:lstStyle/>
          <a:p>
            <a:r>
              <a:rPr lang="en-GB">
                <a:solidFill>
                  <a:schemeClr val="tx1"/>
                </a:solidFill>
              </a:rPr>
              <a:t>Ethics, HTA &amp; MTA </a:t>
            </a:r>
          </a:p>
        </p:txBody>
      </p:sp>
      <p:sp>
        <p:nvSpPr>
          <p:cNvPr id="3" name="Content Placeholder 2">
            <a:extLst>
              <a:ext uri="{FF2B5EF4-FFF2-40B4-BE49-F238E27FC236}">
                <a16:creationId xmlns:a16="http://schemas.microsoft.com/office/drawing/2014/main" id="{BCEF6A94-0C63-E9F0-A32D-8F2EB29B16F3}"/>
              </a:ext>
            </a:extLst>
          </p:cNvPr>
          <p:cNvSpPr>
            <a:spLocks noGrp="1"/>
          </p:cNvSpPr>
          <p:nvPr>
            <p:ph idx="1"/>
          </p:nvPr>
        </p:nvSpPr>
        <p:spPr>
          <a:xfrm>
            <a:off x="755576" y="1772816"/>
            <a:ext cx="7848872" cy="4246984"/>
          </a:xfrm>
        </p:spPr>
        <p:txBody>
          <a:bodyPr>
            <a:normAutofit fontScale="92500" lnSpcReduction="10000"/>
          </a:bodyPr>
          <a:lstStyle/>
          <a:p>
            <a:pPr>
              <a:lnSpc>
                <a:spcPct val="90000"/>
              </a:lnSpc>
            </a:pPr>
            <a:r>
              <a:rPr lang="en-GB" sz="1400" b="1" i="0" dirty="0">
                <a:solidFill>
                  <a:schemeClr val="tx1"/>
                </a:solidFill>
                <a:effectLst/>
                <a:latin typeface="-apple-system"/>
              </a:rPr>
              <a:t>Ethics</a:t>
            </a:r>
            <a:r>
              <a:rPr lang="en-GB" sz="1400" b="0" i="0" dirty="0">
                <a:solidFill>
                  <a:schemeClr val="tx1"/>
                </a:solidFill>
                <a:effectLst/>
                <a:latin typeface="-apple-system"/>
              </a:rPr>
              <a:t>: </a:t>
            </a:r>
            <a:r>
              <a:rPr lang="en-GB" sz="1400" b="0" i="1" u="sng" dirty="0">
                <a:solidFill>
                  <a:schemeClr val="tx1"/>
                </a:solidFill>
                <a:effectLst/>
                <a:latin typeface="-apple-system"/>
              </a:rPr>
              <a:t>ALL projects should have an ethics checklist </a:t>
            </a:r>
            <a:r>
              <a:rPr lang="en-GB" sz="1400" b="0" i="0" dirty="0">
                <a:solidFill>
                  <a:schemeClr val="tx1"/>
                </a:solidFill>
                <a:effectLst/>
                <a:latin typeface="-apple-system"/>
              </a:rPr>
              <a:t>or quick test completed as a minimum but you may need to complete a full application depending on the nature of your work (e.g. working with a cell line or blood that has been commercially sourced is likely to be a checklist as not working with human participants but you still need to complete this check). Do also remember to do a new checklist or update if your project changes over the course of e.g. your PhD.  The checklist and info about the application can be found here: </a:t>
            </a:r>
            <a:r>
              <a:rPr lang="en-GB" sz="1400" b="0" i="0" u="none" strike="noStrike" dirty="0">
                <a:solidFill>
                  <a:schemeClr val="tx1"/>
                </a:solidFill>
                <a:effectLst/>
                <a:latin typeface="-apple-system"/>
                <a:hlinkClick r:id="rId3">
                  <a:extLst>
                    <a:ext uri="{A12FA001-AC4F-418D-AE19-62706E023703}">
                      <ahyp:hlinkClr xmlns:ahyp="http://schemas.microsoft.com/office/drawing/2018/hyperlinkcolor" val="tx"/>
                    </a:ext>
                  </a:extLst>
                </a:hlinkClick>
              </a:rPr>
              <a:t>https://www.lboro.ac.uk/internal/research-ethics-integrity/research-ethics/project-need-ethical-review/</a:t>
            </a:r>
            <a:r>
              <a:rPr lang="en-GB" sz="1400" b="0" i="0" dirty="0">
                <a:solidFill>
                  <a:schemeClr val="tx1"/>
                </a:solidFill>
                <a:effectLst/>
                <a:latin typeface="-apple-system"/>
              </a:rPr>
              <a:t>. The pink box on the right hand side will also take you to an FAQ style section “ethical review” on what to do if working with e.g. military applications or animal tissues.</a:t>
            </a:r>
          </a:p>
          <a:p>
            <a:pPr>
              <a:lnSpc>
                <a:spcPct val="90000"/>
              </a:lnSpc>
            </a:pPr>
            <a:r>
              <a:rPr lang="en-GB" sz="1400" b="0" i="0" dirty="0">
                <a:solidFill>
                  <a:schemeClr val="tx1"/>
                </a:solidFill>
                <a:effectLst/>
                <a:latin typeface="-apple-system"/>
              </a:rPr>
              <a:t> </a:t>
            </a:r>
          </a:p>
          <a:p>
            <a:pPr>
              <a:lnSpc>
                <a:spcPct val="90000"/>
              </a:lnSpc>
            </a:pPr>
            <a:r>
              <a:rPr lang="en-GB" sz="1400" b="1" i="0" dirty="0">
                <a:solidFill>
                  <a:schemeClr val="tx1"/>
                </a:solidFill>
                <a:effectLst/>
                <a:latin typeface="-apple-system"/>
              </a:rPr>
              <a:t>HTA</a:t>
            </a:r>
            <a:r>
              <a:rPr lang="en-GB" sz="1400" b="0" i="0" dirty="0">
                <a:solidFill>
                  <a:schemeClr val="tx1"/>
                </a:solidFill>
                <a:effectLst/>
                <a:latin typeface="-apple-system"/>
              </a:rPr>
              <a:t>: remember to speak to your Departmental Quality Manager, Carolyn/Kul, or persons designate, Rob if you have any questions about whether the material you are working with is or isn’t HTA relevant. If you are working with HTA relevant material you should already have completed your University HTA training </a:t>
            </a:r>
            <a:r>
              <a:rPr lang="en-GB" sz="1400" dirty="0">
                <a:solidFill>
                  <a:schemeClr val="tx1"/>
                </a:solidFill>
                <a:latin typeface="-apple-system"/>
              </a:rPr>
              <a:t>&amp; </a:t>
            </a:r>
            <a:r>
              <a:rPr lang="en-GB" sz="1400" b="0" i="0" dirty="0">
                <a:solidFill>
                  <a:schemeClr val="tx1"/>
                </a:solidFill>
                <a:effectLst/>
                <a:latin typeface="-apple-system"/>
              </a:rPr>
              <a:t> local training from Carolyn but if you need a refresher on e.g. Procuro, please don’t hesitate to reach out.  Compliance with our licence is incredibly important and we need everyone to do their bit – so logging material into and out of Procuro, completing paperwork and so forth.</a:t>
            </a:r>
          </a:p>
          <a:p>
            <a:pPr>
              <a:lnSpc>
                <a:spcPct val="90000"/>
              </a:lnSpc>
            </a:pPr>
            <a:r>
              <a:rPr lang="en-GB" sz="1400" b="0" i="0" dirty="0">
                <a:solidFill>
                  <a:schemeClr val="tx1"/>
                </a:solidFill>
                <a:effectLst/>
                <a:latin typeface="-apple-system"/>
              </a:rPr>
              <a:t> </a:t>
            </a:r>
          </a:p>
          <a:p>
            <a:pPr>
              <a:lnSpc>
                <a:spcPct val="90000"/>
              </a:lnSpc>
            </a:pPr>
            <a:r>
              <a:rPr lang="en-GB" sz="1400" b="1" i="0" dirty="0">
                <a:solidFill>
                  <a:schemeClr val="tx1"/>
                </a:solidFill>
                <a:effectLst/>
                <a:latin typeface="-apple-system"/>
              </a:rPr>
              <a:t>MTAs</a:t>
            </a:r>
            <a:r>
              <a:rPr lang="en-GB" sz="1400" b="0" i="0" dirty="0">
                <a:solidFill>
                  <a:schemeClr val="tx1"/>
                </a:solidFill>
                <a:effectLst/>
                <a:latin typeface="-apple-system"/>
              </a:rPr>
              <a:t>: If you are bringing ANY material into or out of the CBE from another Institution (UK or globally) or industrial partner, whether it is a biologic, chemical, HTA or non HTA, an MTA must be in place.  See here for details of the forms (</a:t>
            </a:r>
            <a:r>
              <a:rPr lang="en-GB" sz="1400" b="0" i="0" u="none" strike="noStrike" dirty="0">
                <a:solidFill>
                  <a:schemeClr val="tx1"/>
                </a:solidFill>
                <a:effectLst/>
                <a:latin typeface="-apple-system"/>
                <a:hlinkClick r:id="rId4">
                  <a:extLst>
                    <a:ext uri="{A12FA001-AC4F-418D-AE19-62706E023703}">
                      <ahyp:hlinkClr xmlns:ahyp="http://schemas.microsoft.com/office/drawing/2018/hyperlinkcolor" val="tx"/>
                    </a:ext>
                  </a:extLst>
                </a:hlinkClick>
              </a:rPr>
              <a:t>https://www.lboro.ac.uk/research/support/collaboration/</a:t>
            </a:r>
            <a:r>
              <a:rPr lang="en-GB" sz="1400" b="0" i="0" dirty="0">
                <a:solidFill>
                  <a:schemeClr val="tx1"/>
                </a:solidFill>
                <a:effectLst/>
                <a:latin typeface="-apple-system"/>
              </a:rPr>
              <a:t>) but in brief, you will need to complete a checklist first which provides either </a:t>
            </a:r>
            <a:r>
              <a:rPr lang="en-GB" sz="1400" dirty="0" err="1">
                <a:solidFill>
                  <a:schemeClr val="tx1"/>
                </a:solidFill>
                <a:latin typeface="-apple-system"/>
              </a:rPr>
              <a:t>KAREn</a:t>
            </a:r>
            <a:r>
              <a:rPr lang="en-GB" sz="1400" b="0" i="0" dirty="0">
                <a:solidFill>
                  <a:schemeClr val="tx1"/>
                </a:solidFill>
                <a:effectLst/>
                <a:latin typeface="-apple-system"/>
              </a:rPr>
              <a:t> (HTA) or Julie Turner (non HTA bio +chemicals) information about what you are bringing in/out, why, where to, paperwork in place (e.g. ethics, consent) etc.  Once we sign this off you can then ask for the legal part, the MTA itself to be drawn up (this will cover ownership, IP, etc).</a:t>
            </a:r>
          </a:p>
          <a:p>
            <a:pPr>
              <a:lnSpc>
                <a:spcPct val="90000"/>
              </a:lnSpc>
            </a:pPr>
            <a:endParaRPr lang="en-GB" sz="900" dirty="0">
              <a:solidFill>
                <a:schemeClr val="tx1"/>
              </a:solidFill>
            </a:endParaRPr>
          </a:p>
        </p:txBody>
      </p:sp>
      <p:sp>
        <p:nvSpPr>
          <p:cNvPr id="4" name="Footer Placeholder 3">
            <a:extLst>
              <a:ext uri="{FF2B5EF4-FFF2-40B4-BE49-F238E27FC236}">
                <a16:creationId xmlns:a16="http://schemas.microsoft.com/office/drawing/2014/main" id="{23DD1812-79A2-FB89-D2D0-665121EDC782}"/>
              </a:ext>
            </a:extLst>
          </p:cNvPr>
          <p:cNvSpPr>
            <a:spLocks noGrp="1"/>
          </p:cNvSpPr>
          <p:nvPr>
            <p:ph type="ftr" sz="quarter" idx="11"/>
          </p:nvPr>
        </p:nvSpPr>
        <p:spPr>
          <a:xfrm>
            <a:off x="420832" y="6391838"/>
            <a:ext cx="2894846" cy="304801"/>
          </a:xfrm>
        </p:spPr>
        <p:txBody>
          <a:bodyPr>
            <a:normAutofit/>
          </a:bodyPr>
          <a:lstStyle/>
          <a:p>
            <a:pPr>
              <a:spcAft>
                <a:spcPts val="600"/>
              </a:spcAft>
              <a:defRPr/>
            </a:pPr>
            <a:r>
              <a:rPr lang="en-GB">
                <a:solidFill>
                  <a:schemeClr val="tx1"/>
                </a:solidFill>
              </a:rPr>
              <a:t>V37 C.Kavanagh _ January 2024         </a:t>
            </a:r>
          </a:p>
        </p:txBody>
      </p:sp>
    </p:spTree>
    <p:extLst>
      <p:ext uri="{BB962C8B-B14F-4D97-AF65-F5344CB8AC3E}">
        <p14:creationId xmlns:p14="http://schemas.microsoft.com/office/powerpoint/2010/main" val="299262296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D4CE1-318D-117F-430F-6BBEB69DFE07}"/>
              </a:ext>
            </a:extLst>
          </p:cNvPr>
          <p:cNvSpPr>
            <a:spLocks noGrp="1"/>
          </p:cNvSpPr>
          <p:nvPr>
            <p:ph type="title"/>
          </p:nvPr>
        </p:nvSpPr>
        <p:spPr>
          <a:xfrm>
            <a:off x="866215" y="973668"/>
            <a:ext cx="6571060" cy="706964"/>
          </a:xfrm>
        </p:spPr>
        <p:txBody>
          <a:bodyPr>
            <a:normAutofit/>
          </a:bodyPr>
          <a:lstStyle/>
          <a:p>
            <a:r>
              <a:rPr lang="en-GB"/>
              <a:t>Ethics –Scenarios </a:t>
            </a:r>
            <a:endParaRPr lang="en-GB" dirty="0"/>
          </a:p>
        </p:txBody>
      </p:sp>
      <p:sp>
        <p:nvSpPr>
          <p:cNvPr id="3" name="Content Placeholder 2">
            <a:extLst>
              <a:ext uri="{FF2B5EF4-FFF2-40B4-BE49-F238E27FC236}">
                <a16:creationId xmlns:a16="http://schemas.microsoft.com/office/drawing/2014/main" id="{4A673EA9-2EA8-95C8-EBDC-0D2167FE57B0}"/>
              </a:ext>
            </a:extLst>
          </p:cNvPr>
          <p:cNvSpPr>
            <a:spLocks noGrp="1"/>
          </p:cNvSpPr>
          <p:nvPr>
            <p:ph idx="1"/>
          </p:nvPr>
        </p:nvSpPr>
        <p:spPr>
          <a:xfrm>
            <a:off x="866215" y="2276872"/>
            <a:ext cx="7810241" cy="3742928"/>
          </a:xfrm>
        </p:spPr>
        <p:txBody>
          <a:bodyPr anchor="ctr">
            <a:normAutofit fontScale="85000" lnSpcReduction="20000"/>
          </a:bodyPr>
          <a:lstStyle/>
          <a:p>
            <a:pPr>
              <a:lnSpc>
                <a:spcPct val="90000"/>
              </a:lnSpc>
            </a:pPr>
            <a:r>
              <a:rPr lang="en-GB" sz="1400" b="0" i="0" dirty="0">
                <a:effectLst/>
                <a:latin typeface="-apple-system"/>
              </a:rPr>
              <a:t>I am buying a cell line from ATCC directly:  complete ethics, a biological risk assessments and SOP008.1 Management &amp; control of Incoming Biological Material form with certificate of analysis attached when it arrives. </a:t>
            </a:r>
          </a:p>
          <a:p>
            <a:pPr>
              <a:lnSpc>
                <a:spcPct val="90000"/>
              </a:lnSpc>
            </a:pPr>
            <a:r>
              <a:rPr lang="en-GB" sz="1400" b="0" i="0" dirty="0">
                <a:effectLst/>
                <a:latin typeface="-apple-system"/>
              </a:rPr>
              <a:t>I am buying a HTA relevant material commercially (e.g. blood, PBMCs): complete ethics done, biological risk assessments and CBE AAT Authorisation to Acquire or Transfer HTA Material HTA  form. Once the material arrives, log in Procuro and ensure it has a unique identifier ,complete the CBE ARF Acquisition &amp; Receipt of HTA Material Form and attach a copy of the accompanying paperwork/shipping information. Ensure your HTA training is up to date and evidenced in your training file.</a:t>
            </a:r>
          </a:p>
          <a:p>
            <a:pPr marL="0" indent="0">
              <a:lnSpc>
                <a:spcPct val="90000"/>
              </a:lnSpc>
              <a:buNone/>
            </a:pPr>
            <a:endParaRPr lang="en-GB" sz="1400" b="0" i="0" dirty="0">
              <a:effectLst/>
              <a:latin typeface="-apple-system"/>
            </a:endParaRPr>
          </a:p>
          <a:p>
            <a:pPr>
              <a:lnSpc>
                <a:spcPct val="90000"/>
              </a:lnSpc>
            </a:pPr>
            <a:r>
              <a:rPr lang="en-GB" sz="1400" b="0" i="0" dirty="0">
                <a:effectLst/>
                <a:latin typeface="-apple-system"/>
              </a:rPr>
              <a:t>I am working with the University of Nottingham and they want to send me a genetically modified cell line they created: complete ethics, a bio and GMO risk assessment and MTA (checklist to Julie Turner) and complete paperwork as per SOP008.1 Management &amp; control of Incoming Biological Material form  with any certificate of analysis attached.</a:t>
            </a:r>
          </a:p>
          <a:p>
            <a:pPr>
              <a:lnSpc>
                <a:spcPct val="90000"/>
              </a:lnSpc>
            </a:pPr>
            <a:r>
              <a:rPr lang="en-GB" sz="1400" b="0" i="0" dirty="0">
                <a:effectLst/>
                <a:latin typeface="-apple-system"/>
              </a:rPr>
              <a:t> </a:t>
            </a:r>
          </a:p>
          <a:p>
            <a:pPr>
              <a:lnSpc>
                <a:spcPct val="90000"/>
              </a:lnSpc>
            </a:pPr>
            <a:r>
              <a:rPr lang="en-GB" sz="1400" b="0" i="0" dirty="0">
                <a:effectLst/>
                <a:latin typeface="-apple-system"/>
              </a:rPr>
              <a:t>I am planning to work with </a:t>
            </a:r>
            <a:r>
              <a:rPr lang="en-GB" sz="1400" b="1" i="0" dirty="0">
                <a:effectLst/>
                <a:latin typeface="-apple-system"/>
              </a:rPr>
              <a:t>animal tissues</a:t>
            </a:r>
            <a:r>
              <a:rPr lang="en-GB" sz="1400" b="0" i="0" dirty="0">
                <a:effectLst/>
                <a:latin typeface="-apple-system"/>
              </a:rPr>
              <a:t> (whole organs or biopsies): notify Julie Turner as soon as possible - we may not have the appropriate licence in place (the animal by-product licence is very nuanced!) and application can take some time so the sooner you inform her, the better as work cannot start until this is in place.  Alongside, you will need to complete your ethics, biological risk assessment and so forth as with other materials entering the CBE.   </a:t>
            </a:r>
          </a:p>
          <a:p>
            <a:pPr>
              <a:lnSpc>
                <a:spcPct val="90000"/>
              </a:lnSpc>
            </a:pPr>
            <a:r>
              <a:rPr lang="en-GB" sz="1400" b="0" i="0" dirty="0">
                <a:effectLst/>
                <a:latin typeface="-apple-system"/>
              </a:rPr>
              <a:t> </a:t>
            </a:r>
          </a:p>
          <a:p>
            <a:pPr>
              <a:lnSpc>
                <a:spcPct val="90000"/>
              </a:lnSpc>
            </a:pPr>
            <a:r>
              <a:rPr lang="en-GB" sz="1400" b="0" i="0" dirty="0">
                <a:effectLst/>
                <a:latin typeface="-apple-system"/>
              </a:rPr>
              <a:t>I am already working with human material that was commercially sourced but did not complete an ethics checklist: you cannot apply for ethical approval retrospectively but will need to complete your ethical review asap using links on previous page.</a:t>
            </a:r>
          </a:p>
          <a:p>
            <a:pPr>
              <a:lnSpc>
                <a:spcPct val="90000"/>
              </a:lnSpc>
            </a:pPr>
            <a:endParaRPr lang="en-GB" sz="700" dirty="0"/>
          </a:p>
        </p:txBody>
      </p:sp>
      <p:sp>
        <p:nvSpPr>
          <p:cNvPr id="4" name="Footer Placeholder 3">
            <a:extLst>
              <a:ext uri="{FF2B5EF4-FFF2-40B4-BE49-F238E27FC236}">
                <a16:creationId xmlns:a16="http://schemas.microsoft.com/office/drawing/2014/main" id="{44E76DD3-A9EE-97D7-2113-2FE2C70BCDDB}"/>
              </a:ext>
            </a:extLst>
          </p:cNvPr>
          <p:cNvSpPr>
            <a:spLocks noGrp="1"/>
          </p:cNvSpPr>
          <p:nvPr>
            <p:ph type="ftr" sz="quarter" idx="11"/>
          </p:nvPr>
        </p:nvSpPr>
        <p:spPr>
          <a:xfrm>
            <a:off x="420832" y="6391838"/>
            <a:ext cx="2894846" cy="304801"/>
          </a:xfrm>
        </p:spPr>
        <p:txBody>
          <a:bodyPr>
            <a:normAutofit/>
          </a:bodyPr>
          <a:lstStyle/>
          <a:p>
            <a:pPr>
              <a:spcAft>
                <a:spcPts val="600"/>
              </a:spcAft>
              <a:defRPr/>
            </a:pPr>
            <a:r>
              <a:rPr lang="en-GB"/>
              <a:t>V37 C.Kavanagh _ January 2024         </a:t>
            </a:r>
          </a:p>
        </p:txBody>
      </p:sp>
    </p:spTree>
    <p:extLst>
      <p:ext uri="{BB962C8B-B14F-4D97-AF65-F5344CB8AC3E}">
        <p14:creationId xmlns:p14="http://schemas.microsoft.com/office/powerpoint/2010/main" val="38341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6" name="Picture 2" descr="C:\Users\mmclt2\AppData\Local\Microsoft\Windows\Temporary Internet Files\Content.IE5\I21GP2VQ\binders[1].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80" r="17795"/>
          <a:stretch/>
        </p:blipFill>
        <p:spPr bwMode="auto">
          <a:xfrm>
            <a:off x="20" y="10"/>
            <a:ext cx="3052896" cy="6857990"/>
          </a:xfrm>
          <a:prstGeom prst="rect">
            <a:avLst/>
          </a:prstGeom>
          <a:noFill/>
          <a:extLst>
            <a:ext uri="{909E8E84-426E-40DD-AFC4-6F175D3DCCD1}">
              <a14:hiddenFill xmlns:a14="http://schemas.microsoft.com/office/drawing/2010/main">
                <a:solidFill>
                  <a:srgbClr val="FFFFFF"/>
                </a:solidFill>
              </a14:hiddenFill>
            </a:ext>
          </a:extLst>
        </p:spPr>
      </p:pic>
      <p:sp>
        <p:nvSpPr>
          <p:cNvPr id="122882" name="Rectangle 2"/>
          <p:cNvSpPr>
            <a:spLocks noGrp="1" noRot="1" noChangeArrowheads="1"/>
          </p:cNvSpPr>
          <p:nvPr>
            <p:ph type="title"/>
          </p:nvPr>
        </p:nvSpPr>
        <p:spPr>
          <a:xfrm>
            <a:off x="3348787" y="618517"/>
            <a:ext cx="5004665" cy="1596177"/>
          </a:xfrm>
        </p:spPr>
        <p:txBody>
          <a:bodyPr>
            <a:normAutofit/>
          </a:bodyPr>
          <a:lstStyle/>
          <a:p>
            <a:r>
              <a:rPr lang="en-GB" dirty="0"/>
              <a:t>Safe Systems of Work /Standard Operating Procedures</a:t>
            </a:r>
          </a:p>
        </p:txBody>
      </p:sp>
      <p:sp>
        <p:nvSpPr>
          <p:cNvPr id="122883" name="Rectangle 3"/>
          <p:cNvSpPr>
            <a:spLocks noGrp="1" noRot="1" noChangeArrowheads="1"/>
          </p:cNvSpPr>
          <p:nvPr>
            <p:ph idx="1"/>
          </p:nvPr>
        </p:nvSpPr>
        <p:spPr>
          <a:xfrm>
            <a:off x="3348786" y="2367092"/>
            <a:ext cx="5004665" cy="3424107"/>
          </a:xfrm>
        </p:spPr>
        <p:txBody>
          <a:bodyPr>
            <a:normAutofit/>
          </a:bodyPr>
          <a:lstStyle/>
          <a:p>
            <a:r>
              <a:rPr lang="en-GB" dirty="0"/>
              <a:t>Standard Operating Procedures (SOPs)  are written documents/instructions detailing all steps and activities of a process or procedure.</a:t>
            </a:r>
          </a:p>
          <a:p>
            <a:r>
              <a:rPr lang="en-GB" dirty="0"/>
              <a:t>Standard operating instructions for equipment on how to use it safely and maintain it correctly.</a:t>
            </a:r>
          </a:p>
          <a:p>
            <a:endParaRPr lang="en-GB" dirty="0"/>
          </a:p>
          <a:p>
            <a:r>
              <a:rPr lang="en-GB" dirty="0"/>
              <a:t>SOPs available on CBE LEARN page </a:t>
            </a:r>
          </a:p>
        </p:txBody>
      </p:sp>
      <p:sp>
        <p:nvSpPr>
          <p:cNvPr id="5" name="Footer Placeholder 4"/>
          <p:cNvSpPr>
            <a:spLocks noGrp="1"/>
          </p:cNvSpPr>
          <p:nvPr>
            <p:ph type="ftr" sz="quarter" idx="11"/>
          </p:nvPr>
        </p:nvSpPr>
        <p:spPr>
          <a:xfrm>
            <a:off x="3348785" y="5883275"/>
            <a:ext cx="4823609" cy="365125"/>
          </a:xfrm>
        </p:spPr>
        <p:txBody>
          <a:bodyPr>
            <a:normAutofit/>
          </a:bodyPr>
          <a:lstStyle/>
          <a:p>
            <a:pPr>
              <a:lnSpc>
                <a:spcPct val="90000"/>
              </a:lnSpc>
              <a:spcAft>
                <a:spcPts val="600"/>
              </a:spcAft>
            </a:pPr>
            <a:r>
              <a:rPr lang="en-GB" sz="900"/>
              <a:t>V37 C.Kavanagh _ January 2024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050" name="Picture 2" descr="C:\Users\mmclt2\AppData\Local\Microsoft\Windows\Temporary Internet Files\Content.IE5\NOT66DGE\3005682627_78d9db9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39981" r="29525" b="-1"/>
          <a:stretch/>
        </p:blipFill>
        <p:spPr bwMode="auto">
          <a:xfrm>
            <a:off x="20" y="10"/>
            <a:ext cx="3052896"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498" name="Rectangle 2"/>
          <p:cNvSpPr>
            <a:spLocks noGrp="1" noRot="1" noChangeArrowheads="1"/>
          </p:cNvSpPr>
          <p:nvPr>
            <p:ph type="title"/>
          </p:nvPr>
        </p:nvSpPr>
        <p:spPr>
          <a:xfrm>
            <a:off x="3348787" y="618517"/>
            <a:ext cx="5004665" cy="1596177"/>
          </a:xfrm>
        </p:spPr>
        <p:txBody>
          <a:bodyPr>
            <a:normAutofit/>
          </a:bodyPr>
          <a:lstStyle/>
          <a:p>
            <a:r>
              <a:rPr lang="en-GB" sz="2800" dirty="0"/>
              <a:t>CBE Local Procedures:</a:t>
            </a:r>
            <a:br>
              <a:rPr lang="en-GB" sz="2800" dirty="0"/>
            </a:br>
            <a:br>
              <a:rPr lang="en-GB" sz="2800" dirty="0"/>
            </a:br>
            <a:r>
              <a:rPr lang="en-GB" sz="2800" dirty="0"/>
              <a:t>Purchase Orders</a:t>
            </a:r>
          </a:p>
        </p:txBody>
      </p:sp>
      <p:sp>
        <p:nvSpPr>
          <p:cNvPr id="106499" name="Rectangle 3"/>
          <p:cNvSpPr>
            <a:spLocks noGrp="1" noRot="1" noChangeArrowheads="1"/>
          </p:cNvSpPr>
          <p:nvPr>
            <p:ph idx="1"/>
          </p:nvPr>
        </p:nvSpPr>
        <p:spPr>
          <a:xfrm>
            <a:off x="3348786" y="2367092"/>
            <a:ext cx="5004665" cy="3424107"/>
          </a:xfrm>
        </p:spPr>
        <p:txBody>
          <a:bodyPr>
            <a:normAutofit/>
          </a:bodyPr>
          <a:lstStyle/>
          <a:p>
            <a:pPr marL="0" indent="0">
              <a:lnSpc>
                <a:spcPct val="110000"/>
              </a:lnSpc>
              <a:buNone/>
            </a:pPr>
            <a:endParaRPr lang="en-GB" sz="1000" dirty="0"/>
          </a:p>
          <a:p>
            <a:pPr>
              <a:lnSpc>
                <a:spcPct val="110000"/>
              </a:lnSpc>
            </a:pPr>
            <a:r>
              <a:rPr lang="en-GB" sz="1200" dirty="0"/>
              <a:t>Safety Critical General consumables  (  gloves, sharps </a:t>
            </a:r>
            <a:r>
              <a:rPr lang="en-GB" sz="1200" dirty="0" err="1"/>
              <a:t>bins,waste</a:t>
            </a:r>
            <a:r>
              <a:rPr lang="en-GB" sz="1200" dirty="0"/>
              <a:t> bags  etc.) will be  ordered by the CBE Support Staff Team.  These will be placed in the store room/bulk store for all laboratory users to access. ( List A)</a:t>
            </a:r>
          </a:p>
          <a:p>
            <a:pPr>
              <a:lnSpc>
                <a:spcPct val="110000"/>
              </a:lnSpc>
            </a:pPr>
            <a:endParaRPr lang="en-GB" sz="1200" dirty="0"/>
          </a:p>
          <a:p>
            <a:pPr>
              <a:lnSpc>
                <a:spcPct val="110000"/>
              </a:lnSpc>
            </a:pPr>
            <a:r>
              <a:rPr lang="en-GB" sz="1200" dirty="0"/>
              <a:t>All other consumables ( </a:t>
            </a:r>
            <a:r>
              <a:rPr lang="en-GB" sz="1200" dirty="0" err="1"/>
              <a:t>flasks,tubes</a:t>
            </a:r>
            <a:r>
              <a:rPr lang="en-GB" sz="1200" dirty="0"/>
              <a:t>, filters) must be  ordered by individual group budgets. These will be placed in the allocated space in the bulk store for each group. ( List B)</a:t>
            </a:r>
          </a:p>
          <a:p>
            <a:pPr>
              <a:lnSpc>
                <a:spcPct val="110000"/>
              </a:lnSpc>
            </a:pPr>
            <a:endParaRPr lang="en-GB" sz="1000" dirty="0"/>
          </a:p>
          <a:p>
            <a:pPr marL="64008" indent="0">
              <a:lnSpc>
                <a:spcPct val="110000"/>
              </a:lnSpc>
              <a:buNone/>
            </a:pPr>
            <a:r>
              <a:rPr lang="en-GB" sz="1000" dirty="0"/>
              <a:t>.</a:t>
            </a:r>
          </a:p>
          <a:p>
            <a:pPr marL="64008" indent="0">
              <a:lnSpc>
                <a:spcPct val="110000"/>
              </a:lnSpc>
              <a:buNone/>
            </a:pPr>
            <a:endParaRPr lang="en-GB" sz="1000" dirty="0"/>
          </a:p>
          <a:p>
            <a:pPr>
              <a:lnSpc>
                <a:spcPct val="110000"/>
              </a:lnSpc>
            </a:pPr>
            <a:endParaRPr lang="en-GB" sz="1000" dirty="0"/>
          </a:p>
          <a:p>
            <a:pPr>
              <a:lnSpc>
                <a:spcPct val="110000"/>
              </a:lnSpc>
            </a:pPr>
            <a:endParaRPr lang="en-GB" sz="1000" dirty="0"/>
          </a:p>
          <a:p>
            <a:pPr>
              <a:lnSpc>
                <a:spcPct val="110000"/>
              </a:lnSpc>
              <a:buFont typeface="Arial" charset="0"/>
              <a:buNone/>
            </a:pPr>
            <a:endParaRPr lang="en-GB" sz="1000" dirty="0"/>
          </a:p>
          <a:p>
            <a:pPr>
              <a:lnSpc>
                <a:spcPct val="110000"/>
              </a:lnSpc>
            </a:pPr>
            <a:endParaRPr lang="en-GB" sz="1000" dirty="0"/>
          </a:p>
          <a:p>
            <a:pPr>
              <a:lnSpc>
                <a:spcPct val="110000"/>
              </a:lnSpc>
              <a:buFont typeface="Arial" charset="0"/>
              <a:buNone/>
            </a:pPr>
            <a:endParaRPr lang="en-GB" sz="1000" dirty="0"/>
          </a:p>
        </p:txBody>
      </p:sp>
      <p:sp>
        <p:nvSpPr>
          <p:cNvPr id="5" name="Footer Placeholder 4"/>
          <p:cNvSpPr>
            <a:spLocks noGrp="1"/>
          </p:cNvSpPr>
          <p:nvPr>
            <p:ph type="ftr" sz="quarter" idx="11"/>
          </p:nvPr>
        </p:nvSpPr>
        <p:spPr>
          <a:xfrm>
            <a:off x="3348785" y="5883275"/>
            <a:ext cx="5255656" cy="365125"/>
          </a:xfrm>
        </p:spPr>
        <p:txBody>
          <a:bodyPr>
            <a:normAutofit/>
          </a:bodyPr>
          <a:lstStyle/>
          <a:p>
            <a:pPr>
              <a:lnSpc>
                <a:spcPct val="90000"/>
              </a:lnSpc>
              <a:spcAft>
                <a:spcPts val="600"/>
              </a:spcAft>
            </a:pPr>
            <a:r>
              <a:rPr lang="en-GB" sz="900"/>
              <a:t>V37 C.Kavanagh _ January 2024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975" name="Rectangle 40974">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GB"/>
          </a:p>
        </p:txBody>
      </p:sp>
      <p:sp>
        <p:nvSpPr>
          <p:cNvPr id="40977"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40979"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40962" name="Rectangle 2"/>
          <p:cNvSpPr>
            <a:spLocks noGrp="1" noRot="1" noChangeArrowheads="1"/>
          </p:cNvSpPr>
          <p:nvPr>
            <p:ph type="title"/>
          </p:nvPr>
        </p:nvSpPr>
        <p:spPr>
          <a:xfrm>
            <a:off x="479323" y="629265"/>
            <a:ext cx="4554582" cy="1622322"/>
          </a:xfrm>
        </p:spPr>
        <p:txBody>
          <a:bodyPr>
            <a:normAutofit/>
          </a:bodyPr>
          <a:lstStyle/>
          <a:p>
            <a:r>
              <a:rPr lang="en-GB" sz="3000">
                <a:solidFill>
                  <a:srgbClr val="FFFFFF"/>
                </a:solidFill>
              </a:rPr>
              <a:t>CBE Local Procedures:</a:t>
            </a:r>
            <a:br>
              <a:rPr lang="en-GB" sz="3000">
                <a:solidFill>
                  <a:srgbClr val="FFFFFF"/>
                </a:solidFill>
              </a:rPr>
            </a:br>
            <a:r>
              <a:rPr lang="en-GB" sz="3000">
                <a:solidFill>
                  <a:srgbClr val="FFFFFF"/>
                </a:solidFill>
              </a:rPr>
              <a:t>Delivery of Goods</a:t>
            </a:r>
            <a:br>
              <a:rPr lang="en-GB" sz="3000">
                <a:solidFill>
                  <a:srgbClr val="FFFFFF"/>
                </a:solidFill>
              </a:rPr>
            </a:br>
            <a:endParaRPr lang="en-GB" sz="3000">
              <a:solidFill>
                <a:srgbClr val="FFFFFF"/>
              </a:solidFill>
            </a:endParaRPr>
          </a:p>
        </p:txBody>
      </p:sp>
      <p:pic>
        <p:nvPicPr>
          <p:cNvPr id="40970" name="Picture 40964" descr="Cardboard boxes on conveyor belt">
            <a:extLst>
              <a:ext uri="{FF2B5EF4-FFF2-40B4-BE49-F238E27FC236}">
                <a16:creationId xmlns:a16="http://schemas.microsoft.com/office/drawing/2014/main" id="{DCC3C506-5221-16A9-C8F6-E61F3B5AC958}"/>
              </a:ext>
            </a:extLst>
          </p:cNvPr>
          <p:cNvPicPr>
            <a:picLocks noChangeAspect="1"/>
          </p:cNvPicPr>
          <p:nvPr/>
        </p:nvPicPr>
        <p:blipFill rotWithShape="1">
          <a:blip r:embed="rId3"/>
          <a:srcRect l="34721" r="23433" b="-2"/>
          <a:stretch/>
        </p:blipFill>
        <p:spPr>
          <a:xfrm>
            <a:off x="5080883" y="480060"/>
            <a:ext cx="3697356"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40981" name="Rectangle 40980">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983" name="Oval 40982">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985" name="Oval 40984">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963" name="Rectangle 3"/>
          <p:cNvSpPr>
            <a:spLocks noGrp="1" noRot="1" noChangeArrowheads="1"/>
          </p:cNvSpPr>
          <p:nvPr>
            <p:ph idx="1"/>
          </p:nvPr>
        </p:nvSpPr>
        <p:spPr>
          <a:xfrm>
            <a:off x="479323" y="2418735"/>
            <a:ext cx="4554582" cy="3811740"/>
          </a:xfrm>
        </p:spPr>
        <p:txBody>
          <a:bodyPr anchor="ctr">
            <a:normAutofit/>
          </a:bodyPr>
          <a:lstStyle/>
          <a:p>
            <a:pPr>
              <a:lnSpc>
                <a:spcPct val="90000"/>
              </a:lnSpc>
              <a:buClr>
                <a:schemeClr val="tx1"/>
              </a:buClr>
            </a:pPr>
            <a:r>
              <a:rPr lang="en-GB" sz="1100">
                <a:solidFill>
                  <a:srgbClr val="FFFFFF"/>
                </a:solidFill>
              </a:rPr>
              <a:t>Goods are delivered to the  individual Goods inwards areas in the two departments. Items must be brought across to the CBE.</a:t>
            </a:r>
          </a:p>
          <a:p>
            <a:pPr>
              <a:lnSpc>
                <a:spcPct val="90000"/>
              </a:lnSpc>
              <a:buClr>
                <a:schemeClr val="tx1"/>
              </a:buClr>
            </a:pPr>
            <a:r>
              <a:rPr lang="en-GB" sz="1100">
                <a:solidFill>
                  <a:srgbClr val="FFFFFF"/>
                </a:solidFill>
              </a:rPr>
              <a:t>All cardboard should be removed BEFORE entering the laboratory. This should be broken down &amp; placed in trolley in office.</a:t>
            </a:r>
          </a:p>
          <a:p>
            <a:pPr>
              <a:lnSpc>
                <a:spcPct val="90000"/>
              </a:lnSpc>
              <a:buClr>
                <a:schemeClr val="tx1"/>
              </a:buClr>
            </a:pPr>
            <a:r>
              <a:rPr lang="en-GB" sz="1100">
                <a:solidFill>
                  <a:srgbClr val="FFFFFF"/>
                </a:solidFill>
              </a:rPr>
              <a:t>Goods should be taken through the first change &amp; placed in their correct storage location within the lab. Excess stock should be stored in the bulk store room.</a:t>
            </a:r>
          </a:p>
          <a:p>
            <a:pPr>
              <a:lnSpc>
                <a:spcPct val="90000"/>
              </a:lnSpc>
              <a:buClr>
                <a:schemeClr val="tx1"/>
              </a:buClr>
            </a:pPr>
            <a:r>
              <a:rPr lang="en-GB" sz="1100">
                <a:solidFill>
                  <a:srgbClr val="FFFFFF"/>
                </a:solidFill>
              </a:rPr>
              <a:t>All hazardous Biological Material must be  stored safely &amp; securely in designated cabinets.</a:t>
            </a:r>
          </a:p>
          <a:p>
            <a:pPr>
              <a:lnSpc>
                <a:spcPct val="90000"/>
              </a:lnSpc>
              <a:buClr>
                <a:schemeClr val="tx1"/>
              </a:buClr>
              <a:buFont typeface="Arial" charset="0"/>
              <a:buNone/>
            </a:pPr>
            <a:endParaRPr lang="en-GB" sz="1100">
              <a:solidFill>
                <a:srgbClr val="FFFFFF"/>
              </a:solidFill>
            </a:endParaRPr>
          </a:p>
          <a:p>
            <a:pPr>
              <a:lnSpc>
                <a:spcPct val="90000"/>
              </a:lnSpc>
              <a:buClr>
                <a:schemeClr val="tx1"/>
              </a:buClr>
              <a:buFont typeface="Wingdings" pitchFamily="2" charset="2"/>
              <a:buChar char="Ø"/>
            </a:pPr>
            <a:r>
              <a:rPr lang="en-GB" sz="1100">
                <a:solidFill>
                  <a:srgbClr val="FFFFFF"/>
                </a:solidFill>
              </a:rPr>
              <a:t>    ALL dry ice needs to placed into the dry ice store in H34  or  placed in Gas Pod 3 to evaporate . Please remember to retrieve the white polysterene boxes once it has evaporated &amp; dispose of  in general waste bin in courtyard.</a:t>
            </a:r>
          </a:p>
          <a:p>
            <a:pPr>
              <a:lnSpc>
                <a:spcPct val="90000"/>
              </a:lnSpc>
              <a:buClr>
                <a:schemeClr val="tx1"/>
              </a:buClr>
              <a:buFont typeface="Arial" charset="0"/>
              <a:buNone/>
            </a:pPr>
            <a:endParaRPr lang="en-GB" sz="1100">
              <a:solidFill>
                <a:srgbClr val="FFFFFF"/>
              </a:solidFill>
            </a:endParaRPr>
          </a:p>
          <a:p>
            <a:pPr>
              <a:lnSpc>
                <a:spcPct val="90000"/>
              </a:lnSpc>
              <a:buClr>
                <a:schemeClr val="tx1"/>
              </a:buClr>
              <a:buFont typeface="Arial" charset="0"/>
              <a:buNone/>
            </a:pPr>
            <a:endParaRPr lang="en-GB" sz="1100">
              <a:solidFill>
                <a:srgbClr val="FFFFFF"/>
              </a:solidFill>
            </a:endParaRPr>
          </a:p>
          <a:p>
            <a:pPr>
              <a:lnSpc>
                <a:spcPct val="90000"/>
              </a:lnSpc>
              <a:buFont typeface="Arial" charset="0"/>
              <a:buNone/>
            </a:pPr>
            <a:endParaRPr lang="en-GB" sz="1100">
              <a:solidFill>
                <a:srgbClr val="FFFFFF"/>
              </a:solidFill>
            </a:endParaRPr>
          </a:p>
          <a:p>
            <a:pPr>
              <a:lnSpc>
                <a:spcPct val="90000"/>
              </a:lnSpc>
            </a:pPr>
            <a:endParaRPr lang="en-GB" sz="1100">
              <a:solidFill>
                <a:srgbClr val="FFFFFF"/>
              </a:solidFill>
            </a:endParaRPr>
          </a:p>
        </p:txBody>
      </p:sp>
      <p:sp>
        <p:nvSpPr>
          <p:cNvPr id="5"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96271" name="Rectangle 96270">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6273" name="Freeform: Shape 96272">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96275"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96277"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599509"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96258" name="Rectangle 2"/>
          <p:cNvSpPr>
            <a:spLocks noGrp="1" noRot="1" noChangeArrowheads="1"/>
          </p:cNvSpPr>
          <p:nvPr>
            <p:ph type="title"/>
          </p:nvPr>
        </p:nvSpPr>
        <p:spPr>
          <a:xfrm>
            <a:off x="479323" y="629265"/>
            <a:ext cx="4554582" cy="1622322"/>
          </a:xfrm>
        </p:spPr>
        <p:txBody>
          <a:bodyPr>
            <a:normAutofit/>
          </a:bodyPr>
          <a:lstStyle/>
          <a:p>
            <a:r>
              <a:rPr lang="en-GB">
                <a:solidFill>
                  <a:schemeClr val="tx1"/>
                </a:solidFill>
              </a:rPr>
              <a:t>Access Restriction &amp;</a:t>
            </a:r>
            <a:br>
              <a:rPr lang="en-GB">
                <a:solidFill>
                  <a:schemeClr val="tx1"/>
                </a:solidFill>
              </a:rPr>
            </a:br>
            <a:r>
              <a:rPr lang="en-GB">
                <a:solidFill>
                  <a:schemeClr val="tx1"/>
                </a:solidFill>
              </a:rPr>
              <a:t>Opening Hours</a:t>
            </a:r>
          </a:p>
        </p:txBody>
      </p:sp>
      <p:pic>
        <p:nvPicPr>
          <p:cNvPr id="96266" name="Picture 96260" descr="Clock and calendar on table">
            <a:extLst>
              <a:ext uri="{FF2B5EF4-FFF2-40B4-BE49-F238E27FC236}">
                <a16:creationId xmlns:a16="http://schemas.microsoft.com/office/drawing/2014/main" id="{27406DD0-4B93-3449-ABB5-B227FB30CAA6}"/>
              </a:ext>
            </a:extLst>
          </p:cNvPr>
          <p:cNvPicPr>
            <a:picLocks noChangeAspect="1"/>
          </p:cNvPicPr>
          <p:nvPr/>
        </p:nvPicPr>
        <p:blipFill rotWithShape="1">
          <a:blip r:embed="rId4"/>
          <a:srcRect l="56150" r="6874"/>
          <a:stretch/>
        </p:blipFill>
        <p:spPr>
          <a:xfrm>
            <a:off x="5563669" y="645106"/>
            <a:ext cx="3093988" cy="5585369"/>
          </a:xfrm>
          <a:prstGeom prst="rect">
            <a:avLst/>
          </a:prstGeom>
        </p:spPr>
      </p:pic>
      <p:sp>
        <p:nvSpPr>
          <p:cNvPr id="96279" name="Rectangle 96278">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6281" name="Oval 96280">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6283" name="Oval 96282">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6259" name="Rectangle 3"/>
          <p:cNvSpPr>
            <a:spLocks noGrp="1" noRot="1" noChangeArrowheads="1"/>
          </p:cNvSpPr>
          <p:nvPr>
            <p:ph idx="1"/>
          </p:nvPr>
        </p:nvSpPr>
        <p:spPr>
          <a:xfrm>
            <a:off x="479323" y="2418735"/>
            <a:ext cx="4554582" cy="3811740"/>
          </a:xfrm>
        </p:spPr>
        <p:txBody>
          <a:bodyPr anchor="ctr">
            <a:normAutofit/>
          </a:bodyPr>
          <a:lstStyle/>
          <a:p>
            <a:pPr>
              <a:lnSpc>
                <a:spcPct val="90000"/>
              </a:lnSpc>
            </a:pPr>
            <a:r>
              <a:rPr lang="en-GB" sz="1100" dirty="0">
                <a:solidFill>
                  <a:schemeClr val="tx1"/>
                </a:solidFill>
              </a:rPr>
              <a:t>Working hours in the CBE are 8am – 6pm  Monday to Friday</a:t>
            </a:r>
          </a:p>
          <a:p>
            <a:pPr>
              <a:lnSpc>
                <a:spcPct val="90000"/>
              </a:lnSpc>
            </a:pPr>
            <a:r>
              <a:rPr lang="en-GB" sz="1100" dirty="0">
                <a:solidFill>
                  <a:schemeClr val="tx1"/>
                </a:solidFill>
              </a:rPr>
              <a:t>If you require to work outside of these hours  this is classed as ‘Out of Hours’ working. ( Office and Lab) </a:t>
            </a:r>
          </a:p>
          <a:p>
            <a:pPr>
              <a:lnSpc>
                <a:spcPct val="90000"/>
              </a:lnSpc>
            </a:pPr>
            <a:r>
              <a:rPr lang="en-GB" sz="1100" dirty="0">
                <a:solidFill>
                  <a:schemeClr val="tx1"/>
                </a:solidFill>
              </a:rPr>
              <a:t>Subject to a lone working Risk Assessment approval  an out of hours key will be issued to the  laboratory. Please use the general process Risk Assessment form for lone working Risk Assessments.</a:t>
            </a:r>
          </a:p>
          <a:p>
            <a:pPr>
              <a:lnSpc>
                <a:spcPct val="90000"/>
              </a:lnSpc>
            </a:pPr>
            <a:r>
              <a:rPr lang="en-GB" sz="1100" dirty="0">
                <a:solidFill>
                  <a:schemeClr val="tx1"/>
                </a:solidFill>
              </a:rPr>
              <a:t>Lone working Risk Assessment requires reviewing every three months or before if any changes occur.</a:t>
            </a:r>
          </a:p>
          <a:p>
            <a:pPr>
              <a:lnSpc>
                <a:spcPct val="90000"/>
              </a:lnSpc>
            </a:pPr>
            <a:r>
              <a:rPr lang="en-GB" sz="1100" b="1" u="sng" dirty="0">
                <a:solidFill>
                  <a:schemeClr val="tx1"/>
                </a:solidFill>
              </a:rPr>
              <a:t>You must :</a:t>
            </a:r>
          </a:p>
          <a:p>
            <a:pPr>
              <a:lnSpc>
                <a:spcPct val="90000"/>
              </a:lnSpc>
            </a:pPr>
            <a:r>
              <a:rPr lang="en-GB" sz="1100" b="1" u="sng" dirty="0">
                <a:solidFill>
                  <a:schemeClr val="tx1"/>
                </a:solidFill>
              </a:rPr>
              <a:t>Have an approved out of hours risk assessment written on the general process risk assessment form. Approved copy needs to be given to the lab manager.</a:t>
            </a:r>
          </a:p>
          <a:p>
            <a:pPr>
              <a:lnSpc>
                <a:spcPct val="90000"/>
              </a:lnSpc>
            </a:pPr>
            <a:r>
              <a:rPr lang="en-GB" sz="1100" b="1" u="sng" dirty="0">
                <a:solidFill>
                  <a:schemeClr val="tx1"/>
                </a:solidFill>
              </a:rPr>
              <a:t>You must notify security ( 01509 222141) when you arrive &amp; when you leave.</a:t>
            </a:r>
          </a:p>
          <a:p>
            <a:pPr>
              <a:lnSpc>
                <a:spcPct val="90000"/>
              </a:lnSpc>
            </a:pPr>
            <a:r>
              <a:rPr lang="en-GB" sz="1100" dirty="0">
                <a:solidFill>
                  <a:schemeClr val="tx1"/>
                </a:solidFill>
              </a:rPr>
              <a:t>You must designate an emergency contact &amp; be aware of emergency responses.</a:t>
            </a:r>
          </a:p>
          <a:p>
            <a:pPr>
              <a:lnSpc>
                <a:spcPct val="90000"/>
              </a:lnSpc>
            </a:pPr>
            <a:endParaRPr lang="en-GB" sz="700" dirty="0">
              <a:solidFill>
                <a:schemeClr val="tx1"/>
              </a:solidFill>
            </a:endParaRPr>
          </a:p>
        </p:txBody>
      </p:sp>
      <p:sp>
        <p:nvSpPr>
          <p:cNvPr id="5"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endParaRPr lang="en-GB"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2111" name="Rectangle 132110">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2113" name="Freeform: Shape 132112">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132115"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132117"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599509"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132098" name="Rectangle 2"/>
          <p:cNvSpPr>
            <a:spLocks noGrp="1" noRot="1" noChangeArrowheads="1"/>
          </p:cNvSpPr>
          <p:nvPr>
            <p:ph type="title"/>
          </p:nvPr>
        </p:nvSpPr>
        <p:spPr>
          <a:xfrm>
            <a:off x="479323" y="629265"/>
            <a:ext cx="4554582" cy="1622322"/>
          </a:xfrm>
        </p:spPr>
        <p:txBody>
          <a:bodyPr>
            <a:normAutofit/>
          </a:bodyPr>
          <a:lstStyle/>
          <a:p>
            <a:r>
              <a:rPr lang="en-GB">
                <a:solidFill>
                  <a:schemeClr val="tx1"/>
                </a:solidFill>
              </a:rPr>
              <a:t>Access Restriction</a:t>
            </a:r>
            <a:br>
              <a:rPr lang="en-GB">
                <a:solidFill>
                  <a:schemeClr val="tx1"/>
                </a:solidFill>
              </a:rPr>
            </a:br>
            <a:r>
              <a:rPr lang="en-GB">
                <a:solidFill>
                  <a:schemeClr val="tx1"/>
                </a:solidFill>
              </a:rPr>
              <a:t>Good Laboratory Practice CL2</a:t>
            </a:r>
          </a:p>
        </p:txBody>
      </p:sp>
      <p:pic>
        <p:nvPicPr>
          <p:cNvPr id="132106" name="Picture 132100" descr="Researcher examining growth in a petrie dish">
            <a:extLst>
              <a:ext uri="{FF2B5EF4-FFF2-40B4-BE49-F238E27FC236}">
                <a16:creationId xmlns:a16="http://schemas.microsoft.com/office/drawing/2014/main" id="{08B9D8D4-45E9-9B22-B939-8018AFC74D24}"/>
              </a:ext>
            </a:extLst>
          </p:cNvPr>
          <p:cNvPicPr>
            <a:picLocks noChangeAspect="1"/>
          </p:cNvPicPr>
          <p:nvPr/>
        </p:nvPicPr>
        <p:blipFill rotWithShape="1">
          <a:blip r:embed="rId4"/>
          <a:srcRect l="31262" r="31762"/>
          <a:stretch/>
        </p:blipFill>
        <p:spPr>
          <a:xfrm>
            <a:off x="5563669" y="645106"/>
            <a:ext cx="3093988" cy="5585369"/>
          </a:xfrm>
          <a:prstGeom prst="rect">
            <a:avLst/>
          </a:prstGeom>
        </p:spPr>
      </p:pic>
      <p:sp>
        <p:nvSpPr>
          <p:cNvPr id="132119" name="Rectangle 132118">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2121" name="Oval 132120">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2123" name="Oval 132122">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2099" name="Rectangle 3"/>
          <p:cNvSpPr>
            <a:spLocks noGrp="1" noRot="1" noChangeArrowheads="1"/>
          </p:cNvSpPr>
          <p:nvPr>
            <p:ph idx="1"/>
          </p:nvPr>
        </p:nvSpPr>
        <p:spPr>
          <a:xfrm>
            <a:off x="479323" y="2418735"/>
            <a:ext cx="4554582" cy="3811740"/>
          </a:xfrm>
        </p:spPr>
        <p:txBody>
          <a:bodyPr anchor="ctr">
            <a:normAutofit/>
          </a:bodyPr>
          <a:lstStyle/>
          <a:p>
            <a:pPr>
              <a:lnSpc>
                <a:spcPct val="90000"/>
              </a:lnSpc>
            </a:pPr>
            <a:r>
              <a:rPr lang="en-GB" sz="900">
                <a:solidFill>
                  <a:schemeClr val="tx1"/>
                </a:solidFill>
              </a:rPr>
              <a:t>No outdoor clothing, food, or drink are allowed in the laboratories.</a:t>
            </a:r>
          </a:p>
          <a:p>
            <a:pPr>
              <a:lnSpc>
                <a:spcPct val="90000"/>
              </a:lnSpc>
            </a:pPr>
            <a:r>
              <a:rPr lang="en-GB" sz="900">
                <a:solidFill>
                  <a:schemeClr val="tx1"/>
                </a:solidFill>
              </a:rPr>
              <a:t>All long hair should be tied back.</a:t>
            </a:r>
          </a:p>
          <a:p>
            <a:pPr>
              <a:lnSpc>
                <a:spcPct val="90000"/>
              </a:lnSpc>
            </a:pPr>
            <a:r>
              <a:rPr lang="en-GB" sz="900">
                <a:solidFill>
                  <a:schemeClr val="tx1"/>
                </a:solidFill>
              </a:rPr>
              <a:t>No open shoes ( No Flip Flops/sandals). ( Sturdy shoes should be worn for dispensing liquid  nitrogen).</a:t>
            </a:r>
          </a:p>
          <a:p>
            <a:pPr>
              <a:lnSpc>
                <a:spcPct val="90000"/>
              </a:lnSpc>
            </a:pPr>
            <a:r>
              <a:rPr lang="en-GB" sz="900">
                <a:solidFill>
                  <a:schemeClr val="tx1"/>
                </a:solidFill>
              </a:rPr>
              <a:t>No Shorts/Skirts. Legs should be fully covered.</a:t>
            </a:r>
          </a:p>
          <a:p>
            <a:pPr>
              <a:lnSpc>
                <a:spcPct val="90000"/>
              </a:lnSpc>
            </a:pPr>
            <a:r>
              <a:rPr lang="en-GB" sz="900">
                <a:solidFill>
                  <a:schemeClr val="tx1"/>
                </a:solidFill>
              </a:rPr>
              <a:t>No lab coats to be worn in office areas.</a:t>
            </a:r>
          </a:p>
          <a:p>
            <a:pPr>
              <a:lnSpc>
                <a:spcPct val="90000"/>
              </a:lnSpc>
            </a:pPr>
            <a:r>
              <a:rPr lang="en-GB" sz="900">
                <a:solidFill>
                  <a:schemeClr val="tx1"/>
                </a:solidFill>
              </a:rPr>
              <a:t>Lab coats to be worn, properly fastened, at all times in laboratory areas.</a:t>
            </a:r>
          </a:p>
          <a:p>
            <a:pPr>
              <a:lnSpc>
                <a:spcPct val="90000"/>
              </a:lnSpc>
            </a:pPr>
            <a:r>
              <a:rPr lang="en-GB" sz="900">
                <a:solidFill>
                  <a:schemeClr val="tx1"/>
                </a:solidFill>
                <a:latin typeface="Arial" pitchFamily="34" charset="0"/>
                <a:cs typeface="Arial" pitchFamily="34" charset="0"/>
              </a:rPr>
              <a:t>On entry into the first change room (H32) put on a pair of gloves and spray with 1:50 ChemGene. It is good practice to change your gloves regularly.</a:t>
            </a:r>
            <a:endParaRPr lang="en-GB" sz="900">
              <a:solidFill>
                <a:schemeClr val="tx1"/>
              </a:solidFill>
            </a:endParaRPr>
          </a:p>
          <a:p>
            <a:pPr>
              <a:lnSpc>
                <a:spcPct val="90000"/>
              </a:lnSpc>
            </a:pPr>
            <a:r>
              <a:rPr lang="en-GB" sz="900">
                <a:solidFill>
                  <a:schemeClr val="tx1"/>
                </a:solidFill>
              </a:rPr>
              <a:t>Shoe covers should be donned in the first change.</a:t>
            </a:r>
          </a:p>
          <a:p>
            <a:pPr>
              <a:lnSpc>
                <a:spcPct val="90000"/>
              </a:lnSpc>
            </a:pPr>
            <a:r>
              <a:rPr lang="en-GB" sz="900">
                <a:solidFill>
                  <a:schemeClr val="tx1"/>
                </a:solidFill>
              </a:rPr>
              <a:t>Lab coats should be removed, gloves &amp; shoe covers discarded &amp; hands should be thoroughly washed with soap &amp; warm water before leaving the laboratory. </a:t>
            </a:r>
          </a:p>
          <a:p>
            <a:pPr>
              <a:lnSpc>
                <a:spcPct val="90000"/>
              </a:lnSpc>
            </a:pPr>
            <a:r>
              <a:rPr lang="en-GB" sz="900">
                <a:solidFill>
                  <a:schemeClr val="tx1"/>
                </a:solidFill>
              </a:rPr>
              <a:t>It is good laboratory practice to leave your work area clean &amp; tidy, return all reagents to fridges/storage areas, autoclave waste produced &amp; clean down with 1:50 Chemgene and 70% IMS</a:t>
            </a:r>
          </a:p>
        </p:txBody>
      </p:sp>
      <p:sp>
        <p:nvSpPr>
          <p:cNvPr id="5"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spTree>
    <p:extLst>
      <p:ext uri="{BB962C8B-B14F-4D97-AF65-F5344CB8AC3E}">
        <p14:creationId xmlns:p14="http://schemas.microsoft.com/office/powerpoint/2010/main" val="27933527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31752" name="Rectangle 31751">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1754" name="Freeform: Shape 31753">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31756"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31758"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599509"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31746" name="Rectangle 2"/>
          <p:cNvSpPr>
            <a:spLocks noGrp="1" noRot="1" noChangeArrowheads="1"/>
          </p:cNvSpPr>
          <p:nvPr>
            <p:ph type="title"/>
          </p:nvPr>
        </p:nvSpPr>
        <p:spPr>
          <a:xfrm>
            <a:off x="479323" y="629265"/>
            <a:ext cx="4554582" cy="1622322"/>
          </a:xfrm>
        </p:spPr>
        <p:txBody>
          <a:bodyPr>
            <a:normAutofit/>
          </a:bodyPr>
          <a:lstStyle/>
          <a:p>
            <a:r>
              <a:rPr lang="en-GB">
                <a:solidFill>
                  <a:schemeClr val="tx1"/>
                </a:solidFill>
              </a:rPr>
              <a:t>Access Restriction</a:t>
            </a:r>
            <a:br>
              <a:rPr lang="en-GB">
                <a:solidFill>
                  <a:schemeClr val="tx1"/>
                </a:solidFill>
              </a:rPr>
            </a:br>
            <a:r>
              <a:rPr lang="en-GB">
                <a:solidFill>
                  <a:schemeClr val="tx1"/>
                </a:solidFill>
              </a:rPr>
              <a:t>Keys, Access and authorisation</a:t>
            </a:r>
          </a:p>
        </p:txBody>
      </p:sp>
      <p:pic>
        <p:nvPicPr>
          <p:cNvPr id="2050" name="Picture 2" descr="C:\Users\mmclt2\AppData\Local\Microsoft\Windows\Temporary Internet Files\Content.IE5\HYRB2YAT\MP900316412[1].jpg"/>
          <p:cNvPicPr>
            <a:picLocks noChangeAspect="1" noChangeArrowheads="1"/>
          </p:cNvPicPr>
          <p:nvPr/>
        </p:nvPicPr>
        <p:blipFill rotWithShape="1">
          <a:blip r:embed="rId3">
            <a:extLst>
              <a:ext uri="{28A0092B-C50C-407E-A947-70E740481C1C}">
                <a14:useLocalDpi xmlns:a14="http://schemas.microsoft.com/office/drawing/2010/main" val="0"/>
              </a:ext>
            </a:extLst>
          </a:blip>
          <a:srcRect l="28361" r="33695" b="2"/>
          <a:stretch/>
        </p:blipFill>
        <p:spPr bwMode="auto">
          <a:xfrm>
            <a:off x="5563669" y="645106"/>
            <a:ext cx="3093988" cy="5585369"/>
          </a:xfrm>
          <a:prstGeom prst="rect">
            <a:avLst/>
          </a:prstGeom>
          <a:noFill/>
          <a:extLst>
            <a:ext uri="{909E8E84-426E-40DD-AFC4-6F175D3DCCD1}">
              <a14:hiddenFill xmlns:a14="http://schemas.microsoft.com/office/drawing/2010/main">
                <a:solidFill>
                  <a:srgbClr val="FFFFFF"/>
                </a:solidFill>
              </a14:hiddenFill>
            </a:ext>
          </a:extLst>
        </p:spPr>
      </p:pic>
      <p:sp>
        <p:nvSpPr>
          <p:cNvPr id="31760" name="Rectangle 31759">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762" name="Oval 31761">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764" name="Oval 31763">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747" name="Rectangle 3"/>
          <p:cNvSpPr>
            <a:spLocks noGrp="1" noRot="1" noChangeArrowheads="1"/>
          </p:cNvSpPr>
          <p:nvPr>
            <p:ph idx="1"/>
          </p:nvPr>
        </p:nvSpPr>
        <p:spPr>
          <a:xfrm>
            <a:off x="479323" y="2418735"/>
            <a:ext cx="4554582" cy="3811740"/>
          </a:xfrm>
        </p:spPr>
        <p:txBody>
          <a:bodyPr anchor="ctr">
            <a:normAutofit/>
          </a:bodyPr>
          <a:lstStyle/>
          <a:p>
            <a:r>
              <a:rPr lang="en-GB">
                <a:solidFill>
                  <a:schemeClr val="tx1"/>
                </a:solidFill>
              </a:rPr>
              <a:t>Access is for authorised personnel only when trained to do so. </a:t>
            </a:r>
          </a:p>
          <a:p>
            <a:r>
              <a:rPr lang="en-GB">
                <a:solidFill>
                  <a:schemeClr val="tx1"/>
                </a:solidFill>
              </a:rPr>
              <a:t>Gas Pod/Back door/Chemical cabinet Keys – key cabinet first change. Return after use. </a:t>
            </a:r>
          </a:p>
          <a:p>
            <a:r>
              <a:rPr lang="en-GB">
                <a:solidFill>
                  <a:schemeClr val="tx1"/>
                </a:solidFill>
              </a:rPr>
              <a:t>The key to the bulk store room is located in the main office.</a:t>
            </a:r>
          </a:p>
          <a:p>
            <a:r>
              <a:rPr lang="en-GB">
                <a:solidFill>
                  <a:schemeClr val="tx1"/>
                </a:solidFill>
              </a:rPr>
              <a:t>People Flow – enter/exit through first change only except in event of fire</a:t>
            </a:r>
          </a:p>
          <a:p>
            <a:endParaRPr lang="en-GB">
              <a:solidFill>
                <a:schemeClr val="tx1"/>
              </a:solidFill>
            </a:endParaRPr>
          </a:p>
          <a:p>
            <a:endParaRPr lang="en-GB">
              <a:solidFill>
                <a:schemeClr val="tx1"/>
              </a:solidFill>
            </a:endParaRPr>
          </a:p>
        </p:txBody>
      </p:sp>
      <p:sp>
        <p:nvSpPr>
          <p:cNvPr id="5"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p:txBody>
          <a:bodyPr>
            <a:normAutofit fontScale="90000"/>
          </a:bodyPr>
          <a:lstStyle/>
          <a:p>
            <a:r>
              <a:rPr lang="en-GB"/>
              <a:t>Access Restriction</a:t>
            </a:r>
            <a:br>
              <a:rPr lang="en-GB"/>
            </a:br>
            <a:r>
              <a:rPr lang="en-GB"/>
              <a:t>Contractors, Maintenance Staff &amp; visitors</a:t>
            </a:r>
          </a:p>
        </p:txBody>
      </p:sp>
      <p:graphicFrame>
        <p:nvGraphicFramePr>
          <p:cNvPr id="104453" name="Rectangle 3">
            <a:extLst>
              <a:ext uri="{FF2B5EF4-FFF2-40B4-BE49-F238E27FC236}">
                <a16:creationId xmlns:a16="http://schemas.microsoft.com/office/drawing/2014/main" id="{54D2ED3D-2026-4BD8-B90E-1BC2EB9F2B54}"/>
              </a:ext>
            </a:extLst>
          </p:cNvPr>
          <p:cNvGraphicFramePr>
            <a:graphicFrameLocks noGrp="1"/>
          </p:cNvGraphicFramePr>
          <p:nvPr>
            <p:ph idx="1"/>
            <p:extLst>
              <p:ext uri="{D42A27DB-BD31-4B8C-83A1-F6EECF244321}">
                <p14:modId xmlns:p14="http://schemas.microsoft.com/office/powerpoint/2010/main" val="4019819149"/>
              </p:ext>
            </p:extLst>
          </p:nvPr>
        </p:nvGraphicFramePr>
        <p:xfrm>
          <a:off x="685800" y="2532475"/>
          <a:ext cx="77724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a:xfrm>
            <a:off x="685330" y="5883275"/>
            <a:ext cx="7631086" cy="365125"/>
          </a:xfrm>
        </p:spPr>
        <p:txBody>
          <a:bodyPr>
            <a:normAutofit/>
          </a:bodyPr>
          <a:lstStyle/>
          <a:p>
            <a:pPr>
              <a:spcAft>
                <a:spcPts val="600"/>
              </a:spcAft>
            </a:pPr>
            <a:r>
              <a:rPr lang="en-GB" sz="900"/>
              <a:t>V37 C.Kavanagh _ January 2024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4264" name="Rectangle 224263">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66" name="Rectangle 224265">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224268"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24270" name="Freeform: Shape 224269">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GB"/>
          </a:p>
        </p:txBody>
      </p:sp>
      <p:sp>
        <p:nvSpPr>
          <p:cNvPr id="224272"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24258" name="Rectangle 2"/>
          <p:cNvSpPr>
            <a:spLocks noGrp="1" noRot="1" noChangeArrowheads="1"/>
          </p:cNvSpPr>
          <p:nvPr>
            <p:ph type="title"/>
          </p:nvPr>
        </p:nvSpPr>
        <p:spPr>
          <a:xfrm>
            <a:off x="745565" y="1130603"/>
            <a:ext cx="2506831" cy="4596794"/>
          </a:xfrm>
        </p:spPr>
        <p:txBody>
          <a:bodyPr anchor="ctr">
            <a:normAutofit/>
          </a:bodyPr>
          <a:lstStyle/>
          <a:p>
            <a:r>
              <a:rPr lang="en-GB" sz="2800">
                <a:solidFill>
                  <a:srgbClr val="EBEBEB"/>
                </a:solidFill>
              </a:rPr>
              <a:t>What will this training cover?</a:t>
            </a:r>
            <a:br>
              <a:rPr lang="en-GB" sz="2800">
                <a:solidFill>
                  <a:srgbClr val="EBEBEB"/>
                </a:solidFill>
              </a:rPr>
            </a:br>
            <a:br>
              <a:rPr lang="en-GB" sz="2800">
                <a:solidFill>
                  <a:srgbClr val="EBEBEB"/>
                </a:solidFill>
              </a:rPr>
            </a:br>
            <a:endParaRPr lang="en-GB" sz="2800">
              <a:solidFill>
                <a:srgbClr val="EBEBEB"/>
              </a:solidFill>
            </a:endParaRPr>
          </a:p>
        </p:txBody>
      </p:sp>
      <p:sp>
        <p:nvSpPr>
          <p:cNvPr id="5"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sp>
        <p:nvSpPr>
          <p:cNvPr id="224259" name="Rectangle 3"/>
          <p:cNvSpPr>
            <a:spLocks noGrp="1" noRot="1" noChangeArrowheads="1"/>
          </p:cNvSpPr>
          <p:nvPr>
            <p:ph idx="1"/>
          </p:nvPr>
        </p:nvSpPr>
        <p:spPr>
          <a:xfrm>
            <a:off x="3967557" y="437513"/>
            <a:ext cx="4126961" cy="5954325"/>
          </a:xfrm>
        </p:spPr>
        <p:txBody>
          <a:bodyPr anchor="ctr">
            <a:normAutofit/>
          </a:bodyPr>
          <a:lstStyle/>
          <a:p>
            <a:pPr marL="0" indent="0">
              <a:lnSpc>
                <a:spcPct val="90000"/>
              </a:lnSpc>
              <a:buNone/>
            </a:pPr>
            <a:endParaRPr lang="en-GB" sz="1300" dirty="0"/>
          </a:p>
          <a:p>
            <a:pPr>
              <a:lnSpc>
                <a:spcPct val="90000"/>
              </a:lnSpc>
            </a:pPr>
            <a:endParaRPr lang="en-GB" sz="1300" dirty="0"/>
          </a:p>
          <a:p>
            <a:pPr>
              <a:lnSpc>
                <a:spcPct val="90000"/>
              </a:lnSpc>
            </a:pPr>
            <a:r>
              <a:rPr lang="en-GB" sz="1300" b="1" dirty="0"/>
              <a:t>This presentation will cover</a:t>
            </a:r>
            <a:r>
              <a:rPr lang="en-GB" sz="1300" dirty="0"/>
              <a:t>:</a:t>
            </a:r>
          </a:p>
          <a:p>
            <a:pPr>
              <a:lnSpc>
                <a:spcPct val="90000"/>
              </a:lnSpc>
            </a:pPr>
            <a:r>
              <a:rPr lang="en-GB" sz="1300" dirty="0"/>
              <a:t>CBE facility </a:t>
            </a:r>
          </a:p>
          <a:p>
            <a:pPr>
              <a:lnSpc>
                <a:spcPct val="90000"/>
              </a:lnSpc>
            </a:pPr>
            <a:r>
              <a:rPr lang="en-GB" sz="1300" dirty="0"/>
              <a:t>The Code of Practice, Quality System, Training &amp; SOPs.</a:t>
            </a:r>
          </a:p>
          <a:p>
            <a:pPr>
              <a:lnSpc>
                <a:spcPct val="90000"/>
              </a:lnSpc>
            </a:pPr>
            <a:r>
              <a:rPr lang="en-GB" sz="1300" dirty="0"/>
              <a:t>Local rules &amp; procedures </a:t>
            </a:r>
          </a:p>
          <a:p>
            <a:pPr>
              <a:lnSpc>
                <a:spcPct val="90000"/>
              </a:lnSpc>
            </a:pPr>
            <a:r>
              <a:rPr lang="en-GB" sz="1300" dirty="0"/>
              <a:t>Risk Assessments</a:t>
            </a:r>
          </a:p>
          <a:p>
            <a:pPr>
              <a:lnSpc>
                <a:spcPct val="90000"/>
              </a:lnSpc>
            </a:pPr>
            <a:r>
              <a:rPr lang="en-GB" sz="1300" dirty="0"/>
              <a:t>Access Restrictions</a:t>
            </a:r>
          </a:p>
          <a:p>
            <a:pPr>
              <a:lnSpc>
                <a:spcPct val="90000"/>
              </a:lnSpc>
            </a:pPr>
            <a:r>
              <a:rPr lang="en-GB" sz="1300" dirty="0"/>
              <a:t>Procedures for working in the CBE</a:t>
            </a:r>
          </a:p>
          <a:p>
            <a:pPr>
              <a:lnSpc>
                <a:spcPct val="90000"/>
              </a:lnSpc>
              <a:buFont typeface="Wingdings" pitchFamily="2" charset="2"/>
              <a:buChar char="Ø"/>
              <a:defRPr/>
            </a:pPr>
            <a:r>
              <a:rPr lang="en-GB" sz="1300" dirty="0"/>
              <a:t>Responsibilities of all Lab users</a:t>
            </a:r>
          </a:p>
          <a:p>
            <a:pPr>
              <a:lnSpc>
                <a:spcPct val="90000"/>
              </a:lnSpc>
              <a:buFont typeface="Wingdings" pitchFamily="2" charset="2"/>
              <a:buChar char="Ø"/>
              <a:defRPr/>
            </a:pPr>
            <a:r>
              <a:rPr lang="en-GB" sz="1300" dirty="0">
                <a:cs typeface="Times New Roman" pitchFamily="18" charset="0"/>
              </a:rPr>
              <a:t>Routes of infection.</a:t>
            </a:r>
          </a:p>
          <a:p>
            <a:pPr>
              <a:lnSpc>
                <a:spcPct val="90000"/>
              </a:lnSpc>
              <a:buFont typeface="Wingdings" pitchFamily="2" charset="2"/>
              <a:buChar char="Ø"/>
              <a:defRPr/>
            </a:pPr>
            <a:r>
              <a:rPr lang="en-GB" sz="1300" dirty="0">
                <a:cs typeface="Times New Roman" pitchFamily="18" charset="0"/>
              </a:rPr>
              <a:t>Controlling exposure: PPE, BSC.</a:t>
            </a:r>
          </a:p>
          <a:p>
            <a:pPr>
              <a:lnSpc>
                <a:spcPct val="90000"/>
              </a:lnSpc>
              <a:buFont typeface="Wingdings" pitchFamily="2" charset="2"/>
              <a:buChar char="Ø"/>
              <a:defRPr/>
            </a:pPr>
            <a:r>
              <a:rPr lang="en-GB" sz="1300" dirty="0">
                <a:cs typeface="Times New Roman" pitchFamily="18" charset="0"/>
              </a:rPr>
              <a:t>Experimental work.</a:t>
            </a:r>
          </a:p>
          <a:p>
            <a:pPr>
              <a:lnSpc>
                <a:spcPct val="90000"/>
              </a:lnSpc>
              <a:buFont typeface="Wingdings" pitchFamily="2" charset="2"/>
              <a:buChar char="Ø"/>
              <a:defRPr/>
            </a:pPr>
            <a:r>
              <a:rPr lang="en-GB" sz="1300" dirty="0">
                <a:cs typeface="Times New Roman" pitchFamily="18" charset="0"/>
              </a:rPr>
              <a:t>Disposal of Biological &amp; chemical Waste &amp; autoclaves.</a:t>
            </a:r>
          </a:p>
          <a:p>
            <a:pPr>
              <a:lnSpc>
                <a:spcPct val="90000"/>
              </a:lnSpc>
              <a:buFont typeface="Wingdings" pitchFamily="2" charset="2"/>
              <a:buChar char="Ø"/>
              <a:defRPr/>
            </a:pPr>
            <a:r>
              <a:rPr lang="en-GB" sz="1300" dirty="0">
                <a:cs typeface="Times New Roman" pitchFamily="18" charset="0"/>
              </a:rPr>
              <a:t>Safe Use of Liquid Nitrogen.</a:t>
            </a:r>
          </a:p>
          <a:p>
            <a:pPr>
              <a:lnSpc>
                <a:spcPct val="90000"/>
              </a:lnSpc>
              <a:buFont typeface="Wingdings" pitchFamily="2" charset="2"/>
              <a:buChar char="Ø"/>
              <a:defRPr/>
            </a:pPr>
            <a:r>
              <a:rPr lang="en-GB" sz="1300" dirty="0">
                <a:cs typeface="Times New Roman" pitchFamily="18" charset="0"/>
              </a:rPr>
              <a:t>Emergency Response : Biological &amp; Chemical Spills, Accidents &amp; incidents, Fire &amp; First Aid. </a:t>
            </a:r>
          </a:p>
          <a:p>
            <a:pPr>
              <a:lnSpc>
                <a:spcPct val="90000"/>
              </a:lnSpc>
            </a:pPr>
            <a:endParaRPr lang="en-GB" sz="1300" dirty="0"/>
          </a:p>
          <a:p>
            <a:pPr>
              <a:lnSpc>
                <a:spcPct val="90000"/>
              </a:lnSpc>
            </a:pPr>
            <a:endParaRPr lang="en-GB" sz="1300" dirty="0"/>
          </a:p>
          <a:p>
            <a:pPr>
              <a:lnSpc>
                <a:spcPct val="90000"/>
              </a:lnSpc>
            </a:pPr>
            <a:endParaRPr lang="en-GB" sz="1300" dirty="0"/>
          </a:p>
          <a:p>
            <a:pPr>
              <a:lnSpc>
                <a:spcPct val="90000"/>
              </a:lnSpc>
            </a:pPr>
            <a:endParaRPr lang="en-GB" sz="1300" dirty="0"/>
          </a:p>
          <a:p>
            <a:pPr>
              <a:lnSpc>
                <a:spcPct val="90000"/>
              </a:lnSpc>
            </a:pPr>
            <a:endParaRPr lang="en-GB" sz="13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25285" name="Picture 225284" descr="Child with brown eyes">
            <a:extLst>
              <a:ext uri="{FF2B5EF4-FFF2-40B4-BE49-F238E27FC236}">
                <a16:creationId xmlns:a16="http://schemas.microsoft.com/office/drawing/2014/main" id="{0BDCDE43-4BFA-71E7-39EE-37CC47B06D82}"/>
              </a:ext>
            </a:extLst>
          </p:cNvPr>
          <p:cNvPicPr>
            <a:picLocks noChangeAspect="1"/>
          </p:cNvPicPr>
          <p:nvPr/>
        </p:nvPicPr>
        <p:blipFill rotWithShape="1">
          <a:blip r:embed="rId2"/>
          <a:srcRect l="42870" r="27415" b="-1"/>
          <a:stretch/>
        </p:blipFill>
        <p:spPr>
          <a:xfrm>
            <a:off x="20" y="10"/>
            <a:ext cx="3052896" cy="6857990"/>
          </a:xfrm>
          <a:prstGeom prst="rect">
            <a:avLst/>
          </a:prstGeom>
        </p:spPr>
      </p:pic>
      <p:sp>
        <p:nvSpPr>
          <p:cNvPr id="225282" name="Rectangle 2"/>
          <p:cNvSpPr>
            <a:spLocks noGrp="1" noRot="1" noChangeArrowheads="1"/>
          </p:cNvSpPr>
          <p:nvPr>
            <p:ph type="title"/>
          </p:nvPr>
        </p:nvSpPr>
        <p:spPr>
          <a:xfrm>
            <a:off x="3348787" y="618517"/>
            <a:ext cx="5004665" cy="1596177"/>
          </a:xfrm>
        </p:spPr>
        <p:txBody>
          <a:bodyPr>
            <a:normAutofit/>
          </a:bodyPr>
          <a:lstStyle/>
          <a:p>
            <a:pPr eaLnBrk="1" hangingPunct="1">
              <a:defRPr/>
            </a:pPr>
            <a:r>
              <a:rPr lang="en-GB"/>
              <a:t>Control Exposure</a:t>
            </a:r>
            <a:br>
              <a:rPr lang="en-GB"/>
            </a:br>
            <a:r>
              <a:rPr lang="en-GB"/>
              <a:t>Routes of infection</a:t>
            </a:r>
          </a:p>
        </p:txBody>
      </p:sp>
      <p:sp>
        <p:nvSpPr>
          <p:cNvPr id="225283" name="Rectangle 3"/>
          <p:cNvSpPr>
            <a:spLocks noGrp="1" noRot="1" noChangeArrowheads="1"/>
          </p:cNvSpPr>
          <p:nvPr>
            <p:ph idx="1"/>
          </p:nvPr>
        </p:nvSpPr>
        <p:spPr>
          <a:xfrm>
            <a:off x="3348786" y="2367092"/>
            <a:ext cx="5004665" cy="3424107"/>
          </a:xfrm>
        </p:spPr>
        <p:txBody>
          <a:bodyPr>
            <a:normAutofit/>
          </a:bodyPr>
          <a:lstStyle/>
          <a:p>
            <a:pPr eaLnBrk="1" hangingPunct="1">
              <a:lnSpc>
                <a:spcPct val="110000"/>
              </a:lnSpc>
              <a:buFont typeface="Arial" charset="0"/>
              <a:buNone/>
              <a:defRPr/>
            </a:pPr>
            <a:endParaRPr lang="en-GB" sz="1700" dirty="0"/>
          </a:p>
          <a:p>
            <a:pPr eaLnBrk="1" hangingPunct="1">
              <a:lnSpc>
                <a:spcPct val="110000"/>
              </a:lnSpc>
              <a:defRPr/>
            </a:pPr>
            <a:r>
              <a:rPr lang="en-GB" sz="1700" dirty="0"/>
              <a:t>Ingestion </a:t>
            </a:r>
          </a:p>
          <a:p>
            <a:pPr eaLnBrk="1" hangingPunct="1">
              <a:lnSpc>
                <a:spcPct val="110000"/>
              </a:lnSpc>
              <a:defRPr/>
            </a:pPr>
            <a:r>
              <a:rPr lang="en-GB" sz="1700" dirty="0"/>
              <a:t>Inhalation -Do not create aerosols ( by vigorous shaking-  use BSC).</a:t>
            </a:r>
          </a:p>
          <a:p>
            <a:pPr eaLnBrk="1" hangingPunct="1">
              <a:lnSpc>
                <a:spcPct val="110000"/>
              </a:lnSpc>
              <a:defRPr/>
            </a:pPr>
            <a:r>
              <a:rPr lang="en-GB" sz="1700" dirty="0"/>
              <a:t>Percutaneous - Cover damaged skin and minimise risk of puncture wounds </a:t>
            </a:r>
          </a:p>
          <a:p>
            <a:pPr eaLnBrk="1" hangingPunct="1">
              <a:lnSpc>
                <a:spcPct val="110000"/>
              </a:lnSpc>
              <a:defRPr/>
            </a:pPr>
            <a:r>
              <a:rPr lang="en-GB" sz="1700" dirty="0"/>
              <a:t>Instillation- Do not contaminate eyes by splashes or transfer ( use eye protection).</a:t>
            </a:r>
          </a:p>
        </p:txBody>
      </p:sp>
      <p:sp>
        <p:nvSpPr>
          <p:cNvPr id="11266" name="Footer Placeholder 4"/>
          <p:cNvSpPr>
            <a:spLocks noGrp="1"/>
          </p:cNvSpPr>
          <p:nvPr>
            <p:ph type="ftr" sz="quarter" idx="11"/>
          </p:nvPr>
        </p:nvSpPr>
        <p:spPr>
          <a:xfrm>
            <a:off x="3348786" y="5883275"/>
            <a:ext cx="3688998" cy="365125"/>
          </a:xfrm>
        </p:spPr>
        <p:txBody>
          <a:bodyPr>
            <a:normAutofit/>
          </a:bodyPr>
          <a:lstStyle/>
          <a:p>
            <a:pPr>
              <a:spcAft>
                <a:spcPts val="600"/>
              </a:spcAft>
            </a:pPr>
            <a:r>
              <a:rPr lang="en-GB"/>
              <a:t>V37 C.Kavanagh _ January 2024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18808" name="Rectangle 118807">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8809" name="Freeform: Shape 118808">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118810"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118811"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599509"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118786" name="Rectangle 2"/>
          <p:cNvSpPr>
            <a:spLocks noGrp="1" noRot="1" noChangeArrowheads="1"/>
          </p:cNvSpPr>
          <p:nvPr>
            <p:ph type="title"/>
          </p:nvPr>
        </p:nvSpPr>
        <p:spPr>
          <a:xfrm>
            <a:off x="479323" y="629265"/>
            <a:ext cx="4554582" cy="1622322"/>
          </a:xfrm>
        </p:spPr>
        <p:txBody>
          <a:bodyPr>
            <a:normAutofit/>
          </a:bodyPr>
          <a:lstStyle/>
          <a:p>
            <a:pPr eaLnBrk="1" hangingPunct="1">
              <a:defRPr/>
            </a:pPr>
            <a:r>
              <a:rPr lang="en-GB" dirty="0">
                <a:solidFill>
                  <a:schemeClr val="tx1"/>
                </a:solidFill>
              </a:rPr>
              <a:t>Controlling  Exposure</a:t>
            </a:r>
            <a:br>
              <a:rPr lang="en-GB" dirty="0">
                <a:solidFill>
                  <a:schemeClr val="tx1"/>
                </a:solidFill>
              </a:rPr>
            </a:br>
            <a:r>
              <a:rPr lang="en-GB" dirty="0">
                <a:solidFill>
                  <a:schemeClr val="tx1"/>
                </a:solidFill>
              </a:rPr>
              <a:t>PPE</a:t>
            </a:r>
          </a:p>
        </p:txBody>
      </p:sp>
      <p:pic>
        <p:nvPicPr>
          <p:cNvPr id="3" name="Picture 2" descr="Chemistry teacher showing students red solution in flask">
            <a:extLst>
              <a:ext uri="{FF2B5EF4-FFF2-40B4-BE49-F238E27FC236}">
                <a16:creationId xmlns:a16="http://schemas.microsoft.com/office/drawing/2014/main" id="{F292311C-EA4D-F8AA-D4ED-6F579930E1FA}"/>
              </a:ext>
            </a:extLst>
          </p:cNvPr>
          <p:cNvPicPr>
            <a:picLocks noChangeAspect="1"/>
          </p:cNvPicPr>
          <p:nvPr/>
        </p:nvPicPr>
        <p:blipFill>
          <a:blip r:embed="rId3">
            <a:extLst>
              <a:ext uri="{28A0092B-C50C-407E-A947-70E740481C1C}">
                <a14:useLocalDpi xmlns:a14="http://schemas.microsoft.com/office/drawing/2010/main" val="0"/>
              </a:ext>
            </a:extLst>
          </a:blip>
          <a:srcRect l="33983" r="29733" b="-1"/>
          <a:stretch/>
        </p:blipFill>
        <p:spPr>
          <a:xfrm>
            <a:off x="5563669" y="645106"/>
            <a:ext cx="3093988" cy="5585369"/>
          </a:xfrm>
          <a:prstGeom prst="rect">
            <a:avLst/>
          </a:prstGeom>
        </p:spPr>
      </p:pic>
      <p:sp>
        <p:nvSpPr>
          <p:cNvPr id="118812" name="Rectangle 118811">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8813" name="Oval 118812">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8814" name="Oval 118813">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338"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graphicFrame>
        <p:nvGraphicFramePr>
          <p:cNvPr id="118789" name="Rectangle 3">
            <a:extLst>
              <a:ext uri="{FF2B5EF4-FFF2-40B4-BE49-F238E27FC236}">
                <a16:creationId xmlns:a16="http://schemas.microsoft.com/office/drawing/2014/main" id="{BE5D65EF-418D-4E33-BB0A-D9FDDCA97DCC}"/>
              </a:ext>
            </a:extLst>
          </p:cNvPr>
          <p:cNvGraphicFramePr>
            <a:graphicFrameLocks noGrp="1"/>
          </p:cNvGraphicFramePr>
          <p:nvPr>
            <p:ph idx="1"/>
            <p:extLst>
              <p:ext uri="{D42A27DB-BD31-4B8C-83A1-F6EECF244321}">
                <p14:modId xmlns:p14="http://schemas.microsoft.com/office/powerpoint/2010/main" val="760893766"/>
              </p:ext>
            </p:extLst>
          </p:nvPr>
        </p:nvGraphicFramePr>
        <p:xfrm>
          <a:off x="479323" y="2418735"/>
          <a:ext cx="4554582" cy="3811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7" name="Group 5126">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5128" name="Rectangle 5127">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5129"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5131" name="Rectangle 5130">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6286541" y="1241266"/>
            <a:ext cx="2370762" cy="3153753"/>
          </a:xfrm>
        </p:spPr>
        <p:txBody>
          <a:bodyPr vert="horz" lIns="91440" tIns="45720" rIns="91440" bIns="45720" rtlCol="0" anchor="b">
            <a:normAutofit/>
          </a:bodyPr>
          <a:lstStyle/>
          <a:p>
            <a:r>
              <a:rPr lang="en-US" sz="5400" b="0" i="0" kern="1200">
                <a:solidFill>
                  <a:srgbClr val="EBEBEB"/>
                </a:solidFill>
                <a:latin typeface="+mj-lt"/>
                <a:ea typeface="+mj-ea"/>
                <a:cs typeface="+mj-cs"/>
              </a:rPr>
              <a:t>PPE</a:t>
            </a:r>
          </a:p>
        </p:txBody>
      </p:sp>
      <p:grpSp>
        <p:nvGrpSpPr>
          <p:cNvPr id="5133" name="Group 5132">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5929998" cy="6058999"/>
            <a:chOff x="423332" y="396837"/>
            <a:chExt cx="7906665" cy="6058999"/>
          </a:xfrm>
        </p:grpSpPr>
        <p:sp>
          <p:nvSpPr>
            <p:cNvPr id="5134" name="Rectangle 5133">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138"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5139"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grpSp>
      <p:sp>
        <p:nvSpPr>
          <p:cNvPr id="4" name="Footer Placeholder 3"/>
          <p:cNvSpPr>
            <a:spLocks noGrp="1"/>
          </p:cNvSpPr>
          <p:nvPr>
            <p:ph type="ftr" sz="quarter" idx="11"/>
          </p:nvPr>
        </p:nvSpPr>
        <p:spPr>
          <a:xfrm>
            <a:off x="420832" y="6391838"/>
            <a:ext cx="2894846" cy="304801"/>
          </a:xfrm>
        </p:spPr>
        <p:txBody>
          <a:bodyPr vert="horz" lIns="91440" tIns="45720" rIns="91440" bIns="45720" rtlCol="0" anchor="ctr">
            <a:normAutofit/>
          </a:bodyPr>
          <a:lstStyle/>
          <a:p>
            <a:pPr defTabSz="914400">
              <a:spcAft>
                <a:spcPts val="600"/>
              </a:spcAft>
              <a:defRPr/>
            </a:pPr>
            <a:r>
              <a:rPr lang="en-GB" sz="1000" b="0" i="0" kern="1200">
                <a:latin typeface="+mn-lt"/>
                <a:ea typeface="+mn-ea"/>
                <a:cs typeface="+mn-cs"/>
              </a:rPr>
              <a:t>V37 C.Kavanagh _ January 2024         </a:t>
            </a:r>
            <a:endParaRPr lang="en-US" sz="1000" b="0" i="0" kern="1200">
              <a:latin typeface="+mn-lt"/>
              <a:ea typeface="+mn-ea"/>
              <a:cs typeface="+mn-cs"/>
            </a:endParaRPr>
          </a:p>
        </p:txBody>
      </p:sp>
      <p:pic>
        <p:nvPicPr>
          <p:cNvPr id="5122" name="Picture 2"/>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t="13829" b="17507"/>
          <a:stretch/>
        </p:blipFill>
        <p:spPr bwMode="auto">
          <a:xfrm>
            <a:off x="832322" y="2325728"/>
            <a:ext cx="4832385" cy="31747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50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rrowheads="1"/>
          </p:cNvSpPr>
          <p:nvPr>
            <p:ph type="title"/>
          </p:nvPr>
        </p:nvSpPr>
        <p:spPr/>
        <p:txBody>
          <a:bodyPr/>
          <a:lstStyle/>
          <a:p>
            <a:pPr eaLnBrk="1" hangingPunct="1">
              <a:defRPr/>
            </a:pPr>
            <a:r>
              <a:rPr lang="en-GB" dirty="0"/>
              <a:t>Safety Glasses</a:t>
            </a:r>
            <a:endParaRPr lang="en-US" dirty="0"/>
          </a:p>
        </p:txBody>
      </p:sp>
      <p:sp>
        <p:nvSpPr>
          <p:cNvPr id="247811" name="Rectangle 3"/>
          <p:cNvSpPr>
            <a:spLocks noGrp="1" noRot="1" noChangeArrowheads="1"/>
          </p:cNvSpPr>
          <p:nvPr>
            <p:ph idx="1"/>
          </p:nvPr>
        </p:nvSpPr>
        <p:spPr/>
        <p:txBody>
          <a:bodyPr>
            <a:normAutofit fontScale="77500" lnSpcReduction="20000"/>
          </a:bodyPr>
          <a:lstStyle/>
          <a:p>
            <a:pPr marL="812800" indent="-812800" eaLnBrk="1" hangingPunct="1">
              <a:lnSpc>
                <a:spcPct val="80000"/>
              </a:lnSpc>
              <a:buFont typeface="Arial" charset="0"/>
              <a:buNone/>
              <a:defRPr/>
            </a:pPr>
            <a:endParaRPr lang="en-US" sz="1600" dirty="0"/>
          </a:p>
          <a:p>
            <a:pPr marL="812800" indent="-812800" eaLnBrk="1" hangingPunct="1">
              <a:lnSpc>
                <a:spcPct val="80000"/>
              </a:lnSpc>
              <a:buNone/>
              <a:defRPr/>
            </a:pPr>
            <a:r>
              <a:rPr lang="en-US" sz="1600" dirty="0"/>
              <a:t>      It is</a:t>
            </a:r>
            <a:r>
              <a:rPr lang="en-US" sz="1600" b="1" i="1" dirty="0"/>
              <a:t> </a:t>
            </a:r>
            <a:r>
              <a:rPr lang="en-US" sz="1600" b="1" u="sng" dirty="0"/>
              <a:t>mandator</a:t>
            </a:r>
            <a:r>
              <a:rPr lang="en-US" sz="1600" b="1" dirty="0"/>
              <a:t>y</a:t>
            </a:r>
            <a:r>
              <a:rPr lang="en-US" sz="1600" dirty="0"/>
              <a:t> to wear safety glasses/visor:</a:t>
            </a:r>
          </a:p>
          <a:p>
            <a:pPr marL="812800" indent="-812800" eaLnBrk="1" hangingPunct="1">
              <a:lnSpc>
                <a:spcPct val="80000"/>
              </a:lnSpc>
              <a:defRPr/>
            </a:pPr>
            <a:r>
              <a:rPr lang="en-US" sz="1600" dirty="0"/>
              <a:t>                         a) If it is stated in the Risk Assessment.</a:t>
            </a:r>
          </a:p>
          <a:p>
            <a:pPr marL="812800" indent="-812800" eaLnBrk="1" hangingPunct="1">
              <a:lnSpc>
                <a:spcPct val="80000"/>
              </a:lnSpc>
              <a:defRPr/>
            </a:pPr>
            <a:r>
              <a:rPr lang="en-US" sz="1600" dirty="0"/>
              <a:t>                         b) for the use of  liquid Nitrogen.</a:t>
            </a:r>
          </a:p>
          <a:p>
            <a:pPr marL="812800" indent="-812800" eaLnBrk="1" hangingPunct="1">
              <a:lnSpc>
                <a:spcPct val="80000"/>
              </a:lnSpc>
              <a:defRPr/>
            </a:pPr>
            <a:r>
              <a:rPr lang="en-US" sz="1600" dirty="0"/>
              <a:t>                         c) for the use of autoclaves.</a:t>
            </a:r>
          </a:p>
          <a:p>
            <a:pPr marL="812800" indent="-812800" eaLnBrk="1" hangingPunct="1">
              <a:lnSpc>
                <a:spcPct val="80000"/>
              </a:lnSpc>
              <a:defRPr/>
            </a:pPr>
            <a:r>
              <a:rPr lang="en-US" sz="1600" dirty="0"/>
              <a:t>                         d) for the use of chemicals.</a:t>
            </a:r>
            <a:endParaRPr lang="en-GB" sz="1600" dirty="0"/>
          </a:p>
          <a:p>
            <a:pPr marL="812800" indent="-812800" eaLnBrk="1" hangingPunct="1">
              <a:lnSpc>
                <a:spcPct val="80000"/>
              </a:lnSpc>
              <a:defRPr/>
            </a:pPr>
            <a:r>
              <a:rPr lang="en-GB" sz="1600" dirty="0"/>
              <a:t>                         </a:t>
            </a:r>
          </a:p>
          <a:p>
            <a:pPr marL="812800" indent="-812800" eaLnBrk="1" hangingPunct="1">
              <a:lnSpc>
                <a:spcPct val="80000"/>
              </a:lnSpc>
              <a:buNone/>
              <a:defRPr/>
            </a:pPr>
            <a:endParaRPr lang="en-GB" sz="1600" dirty="0"/>
          </a:p>
          <a:p>
            <a:pPr marL="812800" indent="-812800" eaLnBrk="1" hangingPunct="1">
              <a:lnSpc>
                <a:spcPct val="80000"/>
              </a:lnSpc>
              <a:buNone/>
              <a:defRPr/>
            </a:pPr>
            <a:r>
              <a:rPr lang="en-GB" sz="1600" dirty="0"/>
              <a:t>       Everyone will have personal pair ( must stay in lab).</a:t>
            </a:r>
          </a:p>
          <a:p>
            <a:pPr marL="812800" indent="-812800" eaLnBrk="1" hangingPunct="1">
              <a:lnSpc>
                <a:spcPct val="80000"/>
              </a:lnSpc>
              <a:buNone/>
              <a:defRPr/>
            </a:pPr>
            <a:endParaRPr lang="en-GB" sz="1600" dirty="0"/>
          </a:p>
          <a:p>
            <a:pPr marL="812800" indent="-812800" eaLnBrk="1" hangingPunct="1">
              <a:lnSpc>
                <a:spcPct val="80000"/>
              </a:lnSpc>
              <a:buNone/>
              <a:defRPr/>
            </a:pPr>
            <a:r>
              <a:rPr lang="en-GB" sz="1600" dirty="0"/>
              <a:t>       Spares &amp; over spectacles available.</a:t>
            </a:r>
          </a:p>
          <a:p>
            <a:pPr marL="812800" indent="-812800" eaLnBrk="1" hangingPunct="1">
              <a:lnSpc>
                <a:spcPct val="80000"/>
              </a:lnSpc>
              <a:buNone/>
              <a:defRPr/>
            </a:pPr>
            <a:endParaRPr lang="en-GB" sz="1600" dirty="0"/>
          </a:p>
          <a:p>
            <a:pPr marL="812800" indent="-812800" eaLnBrk="1" hangingPunct="1">
              <a:lnSpc>
                <a:spcPct val="80000"/>
              </a:lnSpc>
              <a:buNone/>
              <a:defRPr/>
            </a:pPr>
            <a:r>
              <a:rPr lang="en-GB" sz="1600" dirty="0"/>
              <a:t>       Visitors must follow same procedures.</a:t>
            </a:r>
            <a:endParaRPr lang="en-US" sz="1600" dirty="0"/>
          </a:p>
          <a:p>
            <a:pPr marL="812800" indent="-812800" eaLnBrk="1" hangingPunct="1">
              <a:lnSpc>
                <a:spcPct val="80000"/>
              </a:lnSpc>
              <a:buNone/>
              <a:defRPr/>
            </a:pPr>
            <a:r>
              <a:rPr lang="en-US" sz="1600" dirty="0"/>
              <a:t>                                  </a:t>
            </a:r>
            <a:endParaRPr lang="en-US" sz="1600" b="1" u="sng" dirty="0"/>
          </a:p>
          <a:p>
            <a:pPr marL="812800" indent="-812800" eaLnBrk="1" hangingPunct="1">
              <a:lnSpc>
                <a:spcPct val="80000"/>
              </a:lnSpc>
              <a:defRPr/>
            </a:pPr>
            <a:endParaRPr lang="en-US" sz="1600" dirty="0"/>
          </a:p>
        </p:txBody>
      </p:sp>
      <p:sp>
        <p:nvSpPr>
          <p:cNvPr id="17410" name="Footer Placeholder 4"/>
          <p:cNvSpPr>
            <a:spLocks noGrp="1"/>
          </p:cNvSpPr>
          <p:nvPr>
            <p:ph type="ftr" sz="quarter" idx="11"/>
          </p:nvPr>
        </p:nvSpPr>
        <p:spPr>
          <a:xfrm>
            <a:off x="193638" y="6250164"/>
            <a:ext cx="7618722" cy="365125"/>
          </a:xfrm>
          <a:noFill/>
        </p:spPr>
        <p:txBody>
          <a:bodyPr/>
          <a:lstStyle/>
          <a:p>
            <a:r>
              <a:rPr lang="en-GB"/>
              <a:t>V37 C.Kavanagh _ January 2024         </a:t>
            </a:r>
            <a:endParaRPr lang="en-GB" dirty="0"/>
          </a:p>
        </p:txBody>
      </p:sp>
      <p:pic>
        <p:nvPicPr>
          <p:cNvPr id="17413" name="Picture 4" descr="MCj03709100000[1]"/>
          <p:cNvPicPr>
            <a:picLocks noChangeAspect="1" noChangeArrowheads="1"/>
          </p:cNvPicPr>
          <p:nvPr/>
        </p:nvPicPr>
        <p:blipFill>
          <a:blip r:embed="rId2" cstate="print"/>
          <a:srcRect/>
          <a:stretch>
            <a:fillRect/>
          </a:stretch>
        </p:blipFill>
        <p:spPr bwMode="auto">
          <a:xfrm>
            <a:off x="6804025" y="333375"/>
            <a:ext cx="1822450" cy="1150938"/>
          </a:xfrm>
          <a:prstGeom prst="rect">
            <a:avLst/>
          </a:prstGeom>
          <a:noFill/>
          <a:ln w="9525">
            <a:noFill/>
            <a:miter lim="800000"/>
            <a:headEnd/>
            <a:tailEnd/>
          </a:ln>
        </p:spPr>
      </p:pic>
      <p:pic>
        <p:nvPicPr>
          <p:cNvPr id="6" name="Picture 4" descr="MCj02337370000[1]"/>
          <p:cNvPicPr>
            <a:picLocks noChangeAspect="1" noChangeArrowheads="1"/>
          </p:cNvPicPr>
          <p:nvPr/>
        </p:nvPicPr>
        <p:blipFill>
          <a:blip r:embed="rId3" cstate="print"/>
          <a:srcRect/>
          <a:stretch>
            <a:fillRect/>
          </a:stretch>
        </p:blipFill>
        <p:spPr bwMode="auto">
          <a:xfrm>
            <a:off x="6228184" y="4509120"/>
            <a:ext cx="2300288" cy="14128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ume cupboard"/>
          <p:cNvPicPr>
            <a:picLocks noChangeAspect="1" noChangeArrowheads="1"/>
          </p:cNvPicPr>
          <p:nvPr/>
        </p:nvPicPr>
        <p:blipFill rotWithShape="1">
          <a:blip r:embed="rId2">
            <a:extLst>
              <a:ext uri="{28A0092B-C50C-407E-A947-70E740481C1C}">
                <a14:useLocalDpi xmlns:a14="http://schemas.microsoft.com/office/drawing/2010/main" val="0"/>
              </a:ext>
            </a:extLst>
          </a:blip>
          <a:srcRect r="18661" b="1"/>
          <a:stretch/>
        </p:blipFill>
        <p:spPr bwMode="auto">
          <a:xfrm>
            <a:off x="357813" y="466162"/>
            <a:ext cx="8428374" cy="2661407"/>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44040"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128074"/>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4042" name="Freeform: Shape 44041">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9144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4044"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44034" name="Rectangle 2"/>
          <p:cNvSpPr>
            <a:spLocks noGrp="1" noRot="1" noChangeArrowheads="1"/>
          </p:cNvSpPr>
          <p:nvPr>
            <p:ph type="title"/>
          </p:nvPr>
        </p:nvSpPr>
        <p:spPr>
          <a:xfrm>
            <a:off x="866216" y="4110824"/>
            <a:ext cx="3761443" cy="1908975"/>
          </a:xfrm>
        </p:spPr>
        <p:txBody>
          <a:bodyPr>
            <a:normAutofit/>
          </a:bodyPr>
          <a:lstStyle/>
          <a:p>
            <a:pPr eaLnBrk="1" hangingPunct="1">
              <a:lnSpc>
                <a:spcPct val="90000"/>
              </a:lnSpc>
              <a:defRPr/>
            </a:pPr>
            <a:r>
              <a:rPr lang="en-GB">
                <a:solidFill>
                  <a:schemeClr val="tx1"/>
                </a:solidFill>
              </a:rPr>
              <a:t>Controlling exposure: Biological Safety Cabinet( BSC)</a:t>
            </a:r>
          </a:p>
        </p:txBody>
      </p:sp>
      <p:sp>
        <p:nvSpPr>
          <p:cNvPr id="44035" name="Rectangle 3"/>
          <p:cNvSpPr>
            <a:spLocks noGrp="1" noRot="1" noChangeArrowheads="1"/>
          </p:cNvSpPr>
          <p:nvPr>
            <p:ph idx="1"/>
          </p:nvPr>
        </p:nvSpPr>
        <p:spPr>
          <a:xfrm>
            <a:off x="4283968" y="3212976"/>
            <a:ext cx="4320480" cy="2806824"/>
          </a:xfrm>
        </p:spPr>
        <p:txBody>
          <a:bodyPr anchor="ctr">
            <a:normAutofit/>
          </a:bodyPr>
          <a:lstStyle/>
          <a:p>
            <a:pPr eaLnBrk="1" hangingPunct="1">
              <a:lnSpc>
                <a:spcPct val="90000"/>
              </a:lnSpc>
              <a:defRPr/>
            </a:pPr>
            <a:r>
              <a:rPr lang="en-GB" sz="1100" dirty="0">
                <a:solidFill>
                  <a:schemeClr val="tx1"/>
                </a:solidFill>
              </a:rPr>
              <a:t> Everyone needs to be familiar with how to   operate them safely.</a:t>
            </a:r>
          </a:p>
          <a:p>
            <a:pPr eaLnBrk="1" hangingPunct="1">
              <a:lnSpc>
                <a:spcPct val="90000"/>
              </a:lnSpc>
              <a:defRPr/>
            </a:pPr>
            <a:r>
              <a:rPr lang="en-GB" sz="1100" dirty="0">
                <a:solidFill>
                  <a:schemeClr val="tx1"/>
                </a:solidFill>
              </a:rPr>
              <a:t>They protect you &amp; the work.</a:t>
            </a:r>
          </a:p>
          <a:p>
            <a:pPr eaLnBrk="1" hangingPunct="1">
              <a:lnSpc>
                <a:spcPct val="90000"/>
              </a:lnSpc>
              <a:defRPr/>
            </a:pPr>
            <a:r>
              <a:rPr lang="en-GB" sz="1100" dirty="0">
                <a:solidFill>
                  <a:schemeClr val="tx1"/>
                </a:solidFill>
              </a:rPr>
              <a:t>Each individual worker must know how to:</a:t>
            </a:r>
          </a:p>
          <a:p>
            <a:pPr eaLnBrk="1" hangingPunct="1">
              <a:lnSpc>
                <a:spcPct val="90000"/>
              </a:lnSpc>
              <a:buFont typeface="Arial" charset="0"/>
              <a:buNone/>
              <a:defRPr/>
            </a:pPr>
            <a:r>
              <a:rPr lang="en-GB" sz="1100" dirty="0">
                <a:solidFill>
                  <a:schemeClr val="tx1"/>
                </a:solidFill>
              </a:rPr>
              <a:t>    Operate a BSC, including the use of UV, understanding the airflow ,how to decontaminate before &amp; after use with  1:50 </a:t>
            </a:r>
            <a:r>
              <a:rPr lang="en-GB" sz="1100" dirty="0" err="1">
                <a:solidFill>
                  <a:schemeClr val="tx1"/>
                </a:solidFill>
              </a:rPr>
              <a:t>ChemGene</a:t>
            </a:r>
            <a:r>
              <a:rPr lang="en-GB" sz="1100" dirty="0">
                <a:solidFill>
                  <a:schemeClr val="tx1"/>
                </a:solidFill>
              </a:rPr>
              <a:t> &amp; 70% IMS  &amp; what to do in an emergency.</a:t>
            </a:r>
          </a:p>
        </p:txBody>
      </p:sp>
      <p:sp>
        <p:nvSpPr>
          <p:cNvPr id="20482" name="Footer Placeholder 4"/>
          <p:cNvSpPr>
            <a:spLocks noGrp="1"/>
          </p:cNvSpPr>
          <p:nvPr>
            <p:ph type="ftr" sz="quarter" idx="11"/>
          </p:nvPr>
        </p:nvSpPr>
        <p:spPr>
          <a:xfrm>
            <a:off x="420832" y="6398778"/>
            <a:ext cx="2894846" cy="304801"/>
          </a:xfrm>
        </p:spPr>
        <p:txBody>
          <a:bodyPr anchor="ctr">
            <a:normAutofit/>
          </a:bodyPr>
          <a:lstStyle/>
          <a:p>
            <a:pPr>
              <a:spcAft>
                <a:spcPts val="600"/>
              </a:spcAft>
            </a:pPr>
            <a:r>
              <a:rPr lang="en-GB">
                <a:solidFill>
                  <a:schemeClr val="accent1">
                    <a:alpha val="60000"/>
                  </a:schemeClr>
                </a:solidFill>
              </a:rPr>
              <a:t>V37 C.Kavanagh _ January 2024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04" b="28707"/>
          <a:stretch/>
        </p:blipFill>
        <p:spPr bwMode="auto">
          <a:xfrm>
            <a:off x="357813" y="466162"/>
            <a:ext cx="8428374" cy="3937502"/>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81"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128074"/>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3083" name="Freeform: Shape 3082">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9144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085"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p:cNvSpPr>
            <a:spLocks noGrp="1"/>
          </p:cNvSpPr>
          <p:nvPr>
            <p:ph type="title"/>
          </p:nvPr>
        </p:nvSpPr>
        <p:spPr>
          <a:xfrm>
            <a:off x="866216" y="4110824"/>
            <a:ext cx="3761443" cy="1908975"/>
          </a:xfrm>
        </p:spPr>
        <p:txBody>
          <a:bodyPr vert="horz" lIns="91440" tIns="45720" rIns="91440" bIns="45720" rtlCol="0">
            <a:normAutofit/>
          </a:bodyPr>
          <a:lstStyle/>
          <a:p>
            <a:r>
              <a:rPr lang="en-US">
                <a:solidFill>
                  <a:schemeClr val="tx1"/>
                </a:solidFill>
              </a:rPr>
              <a:t>Aseptic Technique Do’s</a:t>
            </a:r>
          </a:p>
        </p:txBody>
      </p:sp>
      <p:sp>
        <p:nvSpPr>
          <p:cNvPr id="3078" name="Content Placeholder 3077">
            <a:extLst>
              <a:ext uri="{FF2B5EF4-FFF2-40B4-BE49-F238E27FC236}">
                <a16:creationId xmlns:a16="http://schemas.microsoft.com/office/drawing/2014/main" id="{C586EA6F-B8A8-F7E2-7C11-6827F3F8FA4C}"/>
              </a:ext>
            </a:extLst>
          </p:cNvPr>
          <p:cNvSpPr>
            <a:spLocks noGrp="1"/>
          </p:cNvSpPr>
          <p:nvPr>
            <p:ph idx="1"/>
          </p:nvPr>
        </p:nvSpPr>
        <p:spPr>
          <a:xfrm>
            <a:off x="4781920" y="4110824"/>
            <a:ext cx="3579382" cy="1908976"/>
          </a:xfrm>
        </p:spPr>
        <p:txBody>
          <a:bodyPr anchor="ctr">
            <a:normAutofit/>
          </a:bodyPr>
          <a:lstStyle/>
          <a:p>
            <a:endParaRPr lang="en-US">
              <a:solidFill>
                <a:schemeClr val="tx1"/>
              </a:solidFill>
            </a:endParaRPr>
          </a:p>
        </p:txBody>
      </p:sp>
      <p:sp>
        <p:nvSpPr>
          <p:cNvPr id="4" name="Footer Placeholder 3"/>
          <p:cNvSpPr>
            <a:spLocks noGrp="1"/>
          </p:cNvSpPr>
          <p:nvPr>
            <p:ph type="ftr" sz="quarter" idx="11"/>
          </p:nvPr>
        </p:nvSpPr>
        <p:spPr>
          <a:xfrm>
            <a:off x="420832" y="6398778"/>
            <a:ext cx="2894846" cy="304801"/>
          </a:xfrm>
        </p:spPr>
        <p:txBody>
          <a:bodyPr vert="horz" lIns="91440" tIns="45720" rIns="91440" bIns="45720" rtlCol="0" anchor="ctr">
            <a:normAutofit/>
          </a:bodyPr>
          <a:lstStyle/>
          <a:p>
            <a:pPr>
              <a:spcAft>
                <a:spcPts val="600"/>
              </a:spcAft>
              <a:defRPr/>
            </a:pPr>
            <a:r>
              <a:rPr lang="en-GB" kern="1200">
                <a:solidFill>
                  <a:schemeClr val="accent1">
                    <a:alpha val="60000"/>
                  </a:schemeClr>
                </a:solidFill>
                <a:latin typeface="+mn-lt"/>
                <a:ea typeface="+mn-ea"/>
                <a:cs typeface="+mn-cs"/>
              </a:rPr>
              <a:t>V37 C.Kavanagh _ January 2024         </a:t>
            </a:r>
            <a:endParaRPr lang="en-US" kern="1200">
              <a:solidFill>
                <a:schemeClr val="accent1">
                  <a:alpha val="60000"/>
                </a:schemeClr>
              </a:solidFill>
              <a:latin typeface="+mn-lt"/>
              <a:ea typeface="+mn-ea"/>
              <a:cs typeface="+mn-cs"/>
            </a:endParaRPr>
          </a:p>
        </p:txBody>
      </p:sp>
    </p:spTree>
    <p:extLst>
      <p:ext uri="{BB962C8B-B14F-4D97-AF65-F5344CB8AC3E}">
        <p14:creationId xmlns:p14="http://schemas.microsoft.com/office/powerpoint/2010/main" val="3132716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9476" y="4553712"/>
            <a:ext cx="6216024" cy="1096316"/>
          </a:xfrm>
        </p:spPr>
        <p:txBody>
          <a:bodyPr vert="horz" lIns="91440" tIns="45720" rIns="91440" bIns="45720" rtlCol="0" anchor="b">
            <a:normAutofit fontScale="90000"/>
          </a:bodyPr>
          <a:lstStyle/>
          <a:p>
            <a:pPr algn="ctr"/>
            <a:r>
              <a:rPr lang="en-US" sz="3900" kern="1200">
                <a:solidFill>
                  <a:schemeClr val="accent1"/>
                </a:solidFill>
                <a:latin typeface="+mj-lt"/>
                <a:ea typeface="+mj-ea"/>
                <a:cs typeface="+mj-cs"/>
              </a:rPr>
              <a:t>Aseptic Technique – Don’ts</a:t>
            </a:r>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32813" r="2" b="23073"/>
          <a:stretch/>
        </p:blipFill>
        <p:spPr bwMode="auto">
          <a:xfrm>
            <a:off x="739476" y="1384642"/>
            <a:ext cx="6216024" cy="284903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a:xfrm>
            <a:off x="508000" y="6352651"/>
            <a:ext cx="4723209" cy="365125"/>
          </a:xfrm>
        </p:spPr>
        <p:txBody>
          <a:bodyPr vert="horz" lIns="91440" tIns="45720" rIns="91440" bIns="45720" rtlCol="0" anchor="ctr">
            <a:normAutofit/>
          </a:bodyPr>
          <a:lstStyle/>
          <a:p>
            <a:pPr defTabSz="914400">
              <a:spcAft>
                <a:spcPts val="600"/>
              </a:spcAft>
              <a:defRPr/>
            </a:pPr>
            <a:r>
              <a:rPr lang="en-GB" kern="1200">
                <a:solidFill>
                  <a:schemeClr val="tx1">
                    <a:tint val="75000"/>
                  </a:schemeClr>
                </a:solidFill>
                <a:latin typeface="+mn-lt"/>
                <a:ea typeface="+mn-ea"/>
                <a:cs typeface="+mn-cs"/>
              </a:rPr>
              <a:t>V37 C.Kavanagh _ January 2024         </a:t>
            </a:r>
            <a:endParaRPr lang="en-US"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72704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232" r="1" b="50760"/>
          <a:stretch/>
        </p:blipFill>
        <p:spPr bwMode="auto">
          <a:xfrm>
            <a:off x="357813" y="466162"/>
            <a:ext cx="8428374" cy="3937502"/>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3"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128074"/>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1035" name="Freeform: Shape 103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9144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37"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p:cNvSpPr>
            <a:spLocks noGrp="1"/>
          </p:cNvSpPr>
          <p:nvPr>
            <p:ph type="title"/>
          </p:nvPr>
        </p:nvSpPr>
        <p:spPr>
          <a:xfrm>
            <a:off x="866216" y="4110824"/>
            <a:ext cx="3761443" cy="1908975"/>
          </a:xfrm>
        </p:spPr>
        <p:txBody>
          <a:bodyPr vert="horz" lIns="91440" tIns="45720" rIns="91440" bIns="45720" rtlCol="0">
            <a:normAutofit/>
          </a:bodyPr>
          <a:lstStyle/>
          <a:p>
            <a:r>
              <a:rPr lang="en-US">
                <a:solidFill>
                  <a:schemeClr val="tx1"/>
                </a:solidFill>
              </a:rPr>
              <a:t>Correct Use of a BSC??</a:t>
            </a:r>
          </a:p>
        </p:txBody>
      </p:sp>
      <p:sp>
        <p:nvSpPr>
          <p:cNvPr id="1030" name="Content Placeholder 1029">
            <a:extLst>
              <a:ext uri="{FF2B5EF4-FFF2-40B4-BE49-F238E27FC236}">
                <a16:creationId xmlns:a16="http://schemas.microsoft.com/office/drawing/2014/main" id="{335A7D26-CCA3-417F-E67B-9C6B83ABAB50}"/>
              </a:ext>
            </a:extLst>
          </p:cNvPr>
          <p:cNvSpPr>
            <a:spLocks noGrp="1"/>
          </p:cNvSpPr>
          <p:nvPr>
            <p:ph idx="1"/>
          </p:nvPr>
        </p:nvSpPr>
        <p:spPr>
          <a:xfrm>
            <a:off x="4781920" y="4110824"/>
            <a:ext cx="3579382" cy="1908976"/>
          </a:xfrm>
        </p:spPr>
        <p:txBody>
          <a:bodyPr anchor="ctr">
            <a:normAutofit/>
          </a:bodyPr>
          <a:lstStyle/>
          <a:p>
            <a:endParaRPr lang="en-US">
              <a:solidFill>
                <a:schemeClr val="tx1"/>
              </a:solidFill>
            </a:endParaRPr>
          </a:p>
        </p:txBody>
      </p:sp>
      <p:sp>
        <p:nvSpPr>
          <p:cNvPr id="4" name="Footer Placeholder 3"/>
          <p:cNvSpPr>
            <a:spLocks noGrp="1"/>
          </p:cNvSpPr>
          <p:nvPr>
            <p:ph type="ftr" sz="quarter" idx="11"/>
          </p:nvPr>
        </p:nvSpPr>
        <p:spPr>
          <a:xfrm>
            <a:off x="420832" y="6398778"/>
            <a:ext cx="2894846" cy="304801"/>
          </a:xfrm>
        </p:spPr>
        <p:txBody>
          <a:bodyPr vert="horz" lIns="91440" tIns="45720" rIns="91440" bIns="45720" rtlCol="0" anchor="ctr">
            <a:normAutofit/>
          </a:bodyPr>
          <a:lstStyle/>
          <a:p>
            <a:pPr>
              <a:spcAft>
                <a:spcPts val="600"/>
              </a:spcAft>
              <a:defRPr/>
            </a:pPr>
            <a:r>
              <a:rPr lang="en-GB" kern="1200">
                <a:solidFill>
                  <a:schemeClr val="accent1">
                    <a:alpha val="60000"/>
                  </a:schemeClr>
                </a:solidFill>
                <a:latin typeface="+mn-lt"/>
                <a:ea typeface="+mn-ea"/>
                <a:cs typeface="+mn-cs"/>
              </a:rPr>
              <a:t>V37 C.Kavanagh _ January 2024         </a:t>
            </a:r>
            <a:endParaRPr lang="en-US" kern="1200">
              <a:solidFill>
                <a:schemeClr val="accent1">
                  <a:alpha val="60000"/>
                </a:schemeClr>
              </a:solidFill>
              <a:latin typeface="+mn-lt"/>
              <a:ea typeface="+mn-ea"/>
              <a:cs typeface="+mn-cs"/>
            </a:endParaRPr>
          </a:p>
        </p:txBody>
      </p:sp>
    </p:spTree>
    <p:extLst>
      <p:ext uri="{BB962C8B-B14F-4D97-AF65-F5344CB8AC3E}">
        <p14:creationId xmlns:p14="http://schemas.microsoft.com/office/powerpoint/2010/main" val="18757742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052" name="Picture 4" descr="C:\Users\mmclt2\AppData\Local\Microsoft\Windows\Temporary Internet Files\Content.IE5\I21GP2VQ\230px-SalmonellaNIAID[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598" y="2159218"/>
            <a:ext cx="2996694" cy="2514617"/>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61890" y="618517"/>
            <a:ext cx="4391562" cy="1596177"/>
          </a:xfrm>
        </p:spPr>
        <p:txBody>
          <a:bodyPr>
            <a:normAutofit/>
          </a:bodyPr>
          <a:lstStyle/>
          <a:p>
            <a:r>
              <a:rPr lang="en-GB"/>
              <a:t>Dealing with cell culture  Contamination</a:t>
            </a:r>
          </a:p>
        </p:txBody>
      </p:sp>
      <p:sp>
        <p:nvSpPr>
          <p:cNvPr id="3" name="Content Placeholder 2"/>
          <p:cNvSpPr>
            <a:spLocks noGrp="1"/>
          </p:cNvSpPr>
          <p:nvPr>
            <p:ph idx="1"/>
          </p:nvPr>
        </p:nvSpPr>
        <p:spPr>
          <a:xfrm>
            <a:off x="3961890" y="2367092"/>
            <a:ext cx="4391561" cy="3847444"/>
          </a:xfrm>
        </p:spPr>
        <p:txBody>
          <a:bodyPr>
            <a:normAutofit/>
          </a:bodyPr>
          <a:lstStyle/>
          <a:p>
            <a:r>
              <a:rPr lang="en-GB" dirty="0"/>
              <a:t>Identify it, deal with it, report it.</a:t>
            </a:r>
          </a:p>
          <a:p>
            <a:r>
              <a:rPr lang="en-GB" dirty="0"/>
              <a:t>Discuss with lab manager/Technician</a:t>
            </a:r>
          </a:p>
          <a:p>
            <a:r>
              <a:rPr lang="en-GB" dirty="0"/>
              <a:t>Complete contamination  record Form</a:t>
            </a:r>
          </a:p>
          <a:p>
            <a:r>
              <a:rPr lang="en-GB" dirty="0"/>
              <a:t>Follow instructions for how to deal with contamination and identify the cause.</a:t>
            </a:r>
          </a:p>
          <a:p>
            <a:endParaRPr lang="en-GB" dirty="0"/>
          </a:p>
          <a:p>
            <a:endParaRPr lang="en-GB" dirty="0">
              <a:latin typeface="Candara" panose="020E0502030303020204" pitchFamily="34" charset="0"/>
            </a:endParaRPr>
          </a:p>
          <a:p>
            <a:endParaRPr lang="en-GB" dirty="0"/>
          </a:p>
        </p:txBody>
      </p:sp>
      <p:sp>
        <p:nvSpPr>
          <p:cNvPr id="5" name="Footer Placeholder 4"/>
          <p:cNvSpPr>
            <a:spLocks noGrp="1"/>
          </p:cNvSpPr>
          <p:nvPr>
            <p:ph type="ftr" sz="quarter" idx="11"/>
          </p:nvPr>
        </p:nvSpPr>
        <p:spPr>
          <a:xfrm>
            <a:off x="685330" y="6263640"/>
            <a:ext cx="5004665" cy="365125"/>
          </a:xfrm>
        </p:spPr>
        <p:txBody>
          <a:bodyPr>
            <a:normAutofit/>
          </a:bodyPr>
          <a:lstStyle/>
          <a:p>
            <a:pPr>
              <a:spcAft>
                <a:spcPts val="600"/>
              </a:spcAft>
              <a:defRPr/>
            </a:pPr>
            <a:r>
              <a:rPr lang="en-GB"/>
              <a:t>V37 C.Kavanagh _ January 2024         </a:t>
            </a:r>
          </a:p>
        </p:txBody>
      </p:sp>
    </p:spTree>
    <p:extLst>
      <p:ext uri="{BB962C8B-B14F-4D97-AF65-F5344CB8AC3E}">
        <p14:creationId xmlns:p14="http://schemas.microsoft.com/office/powerpoint/2010/main" val="339387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1" name="Picture 5" descr="Microscope slide">
            <a:extLst>
              <a:ext uri="{FF2B5EF4-FFF2-40B4-BE49-F238E27FC236}">
                <a16:creationId xmlns:a16="http://schemas.microsoft.com/office/drawing/2014/main" id="{088116F0-8228-684C-4026-2FCA04303B0E}"/>
              </a:ext>
            </a:extLst>
          </p:cNvPr>
          <p:cNvPicPr>
            <a:picLocks noChangeAspect="1"/>
          </p:cNvPicPr>
          <p:nvPr/>
        </p:nvPicPr>
        <p:blipFill rotWithShape="1">
          <a:blip r:embed="rId2"/>
          <a:srcRect l="17682" r="52603" b="-1"/>
          <a:stretch/>
        </p:blipFill>
        <p:spPr>
          <a:xfrm>
            <a:off x="20" y="10"/>
            <a:ext cx="3052896" cy="6857990"/>
          </a:xfrm>
          <a:prstGeom prst="rect">
            <a:avLst/>
          </a:prstGeom>
        </p:spPr>
      </p:pic>
      <p:sp>
        <p:nvSpPr>
          <p:cNvPr id="4" name="Title 3"/>
          <p:cNvSpPr>
            <a:spLocks noGrp="1"/>
          </p:cNvSpPr>
          <p:nvPr>
            <p:ph type="title"/>
          </p:nvPr>
        </p:nvSpPr>
        <p:spPr>
          <a:xfrm>
            <a:off x="3348787" y="618517"/>
            <a:ext cx="5004665" cy="1596177"/>
          </a:xfrm>
        </p:spPr>
        <p:txBody>
          <a:bodyPr>
            <a:normAutofit/>
          </a:bodyPr>
          <a:lstStyle/>
          <a:p>
            <a:r>
              <a:rPr lang="en-GB" sz="3300"/>
              <a:t>Mycoplasma Contamination/Testing</a:t>
            </a:r>
          </a:p>
        </p:txBody>
      </p:sp>
      <p:sp>
        <p:nvSpPr>
          <p:cNvPr id="2" name="Content Placeholder 1"/>
          <p:cNvSpPr>
            <a:spLocks noGrp="1"/>
          </p:cNvSpPr>
          <p:nvPr>
            <p:ph idx="1"/>
          </p:nvPr>
        </p:nvSpPr>
        <p:spPr>
          <a:xfrm>
            <a:off x="3348786" y="2367092"/>
            <a:ext cx="5004665" cy="3424107"/>
          </a:xfrm>
        </p:spPr>
        <p:txBody>
          <a:bodyPr>
            <a:normAutofit/>
          </a:bodyPr>
          <a:lstStyle/>
          <a:p>
            <a:pPr>
              <a:lnSpc>
                <a:spcPct val="110000"/>
              </a:lnSpc>
              <a:buFont typeface="Wingdings" panose="05000000000000000000" pitchFamily="2" charset="2"/>
              <a:buChar char="v"/>
            </a:pPr>
            <a:r>
              <a:rPr lang="en-GB" sz="1400" dirty="0">
                <a:latin typeface="Candara" panose="020E0502030303020204" pitchFamily="34" charset="0"/>
              </a:rPr>
              <a:t>Unique type of </a:t>
            </a:r>
            <a:r>
              <a:rPr lang="en-GB" sz="1400" dirty="0" err="1">
                <a:latin typeface="Candara" panose="020E0502030303020204" pitchFamily="34" charset="0"/>
              </a:rPr>
              <a:t>microrganism</a:t>
            </a:r>
            <a:r>
              <a:rPr lang="en-GB" sz="1400" dirty="0">
                <a:latin typeface="Candara" panose="020E0502030303020204" pitchFamily="34" charset="0"/>
              </a:rPr>
              <a:t>. Contamination with mycoplasma cannot be visualised by the naked eye or light microscopy. They do not produce turbid growth associated with biological or fungal contamination. Morphological cellular changes &amp; growth rates of cell culture can be minimal or unapparent. Compromises results</a:t>
            </a:r>
          </a:p>
          <a:p>
            <a:pPr>
              <a:lnSpc>
                <a:spcPct val="110000"/>
              </a:lnSpc>
              <a:buFont typeface="Wingdings" panose="05000000000000000000" pitchFamily="2" charset="2"/>
              <a:buChar char="v"/>
            </a:pPr>
            <a:r>
              <a:rPr lang="en-GB" sz="1400" dirty="0">
                <a:latin typeface="Candara" panose="020E0502030303020204" pitchFamily="34" charset="0"/>
              </a:rPr>
              <a:t> Can mean lock down of a laboratory to contain it.</a:t>
            </a:r>
          </a:p>
          <a:p>
            <a:pPr>
              <a:lnSpc>
                <a:spcPct val="110000"/>
              </a:lnSpc>
              <a:buFont typeface="Wingdings" panose="05000000000000000000" pitchFamily="2" charset="2"/>
              <a:buChar char="v"/>
            </a:pPr>
            <a:r>
              <a:rPr lang="en-GB" sz="1400" dirty="0">
                <a:latin typeface="Candara" panose="020E0502030303020204" pitchFamily="34" charset="0"/>
              </a:rPr>
              <a:t>Important to purchase screened material or quarantine until checked.</a:t>
            </a:r>
          </a:p>
          <a:p>
            <a:pPr marL="0" indent="0">
              <a:lnSpc>
                <a:spcPct val="110000"/>
              </a:lnSpc>
              <a:buNone/>
            </a:pPr>
            <a:endParaRPr lang="en-GB" sz="1400" dirty="0">
              <a:latin typeface="Candara" panose="020E0502030303020204" pitchFamily="34" charset="0"/>
            </a:endParaRPr>
          </a:p>
          <a:p>
            <a:pPr>
              <a:lnSpc>
                <a:spcPct val="110000"/>
              </a:lnSpc>
              <a:buFont typeface="Wingdings" panose="05000000000000000000" pitchFamily="2" charset="2"/>
              <a:buChar char="v"/>
            </a:pPr>
            <a:r>
              <a:rPr lang="en-GB" sz="1400" dirty="0">
                <a:latin typeface="Candara" panose="020E0502030303020204" pitchFamily="34" charset="0"/>
              </a:rPr>
              <a:t>We perform regular Testing for mycoplasma infections </a:t>
            </a:r>
          </a:p>
          <a:p>
            <a:pPr>
              <a:lnSpc>
                <a:spcPct val="110000"/>
              </a:lnSpc>
            </a:pPr>
            <a:endParaRPr lang="en-GB" sz="1400" dirty="0"/>
          </a:p>
        </p:txBody>
      </p:sp>
      <p:sp>
        <p:nvSpPr>
          <p:cNvPr id="3" name="Footer Placeholder 2"/>
          <p:cNvSpPr>
            <a:spLocks noGrp="1"/>
          </p:cNvSpPr>
          <p:nvPr>
            <p:ph type="ftr" sz="quarter" idx="11"/>
          </p:nvPr>
        </p:nvSpPr>
        <p:spPr>
          <a:xfrm>
            <a:off x="3348786" y="5883275"/>
            <a:ext cx="3688998" cy="365125"/>
          </a:xfrm>
        </p:spPr>
        <p:txBody>
          <a:bodyPr>
            <a:normAutofit/>
          </a:bodyPr>
          <a:lstStyle/>
          <a:p>
            <a:pPr>
              <a:spcAft>
                <a:spcPts val="600"/>
              </a:spcAft>
              <a:defRPr/>
            </a:pPr>
            <a:r>
              <a:rPr lang="en-GB"/>
              <a:t>V37 C.Kavanagh _ January 2024         </a:t>
            </a:r>
          </a:p>
        </p:txBody>
      </p:sp>
    </p:spTree>
    <p:extLst>
      <p:ext uri="{BB962C8B-B14F-4D97-AF65-F5344CB8AC3E}">
        <p14:creationId xmlns:p14="http://schemas.microsoft.com/office/powerpoint/2010/main" val="13471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99343" name="Rectangle 99342">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9345" name="Freeform: Shape 99344">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99347"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99349"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599509"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99330" name="Rectangle 2"/>
          <p:cNvSpPr>
            <a:spLocks noGrp="1" noRot="1" noChangeArrowheads="1"/>
          </p:cNvSpPr>
          <p:nvPr>
            <p:ph type="title"/>
          </p:nvPr>
        </p:nvSpPr>
        <p:spPr>
          <a:xfrm>
            <a:off x="479323" y="629265"/>
            <a:ext cx="4554582" cy="1622322"/>
          </a:xfrm>
        </p:spPr>
        <p:txBody>
          <a:bodyPr>
            <a:normAutofit/>
          </a:bodyPr>
          <a:lstStyle/>
          <a:p>
            <a:r>
              <a:rPr lang="en-GB">
                <a:solidFill>
                  <a:schemeClr val="tx1"/>
                </a:solidFill>
              </a:rPr>
              <a:t>Introduction </a:t>
            </a:r>
          </a:p>
        </p:txBody>
      </p:sp>
      <p:pic>
        <p:nvPicPr>
          <p:cNvPr id="99338" name="Picture 99332" descr="A row of samples for medical testing">
            <a:extLst>
              <a:ext uri="{FF2B5EF4-FFF2-40B4-BE49-F238E27FC236}">
                <a16:creationId xmlns:a16="http://schemas.microsoft.com/office/drawing/2014/main" id="{70579B3D-889E-9EDC-D1F7-275C4414EC66}"/>
              </a:ext>
            </a:extLst>
          </p:cNvPr>
          <p:cNvPicPr>
            <a:picLocks noChangeAspect="1"/>
          </p:cNvPicPr>
          <p:nvPr/>
        </p:nvPicPr>
        <p:blipFill rotWithShape="1">
          <a:blip r:embed="rId4"/>
          <a:srcRect l="52684" r="5771" b="1"/>
          <a:stretch/>
        </p:blipFill>
        <p:spPr>
          <a:xfrm>
            <a:off x="5563669" y="645106"/>
            <a:ext cx="3093988" cy="5585369"/>
          </a:xfrm>
          <a:prstGeom prst="rect">
            <a:avLst/>
          </a:prstGeom>
        </p:spPr>
      </p:pic>
      <p:sp>
        <p:nvSpPr>
          <p:cNvPr id="99351" name="Rectangle 99350">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9353" name="Oval 99352">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9355" name="Oval 99354">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9331" name="Rectangle 3"/>
          <p:cNvSpPr>
            <a:spLocks noGrp="1" noRot="1" noChangeArrowheads="1"/>
          </p:cNvSpPr>
          <p:nvPr>
            <p:ph idx="1"/>
          </p:nvPr>
        </p:nvSpPr>
        <p:spPr>
          <a:xfrm>
            <a:off x="479323" y="2418735"/>
            <a:ext cx="4554582" cy="3811740"/>
          </a:xfrm>
        </p:spPr>
        <p:txBody>
          <a:bodyPr anchor="ctr">
            <a:normAutofit/>
          </a:bodyPr>
          <a:lstStyle/>
          <a:p>
            <a:pPr>
              <a:lnSpc>
                <a:spcPct val="90000"/>
              </a:lnSpc>
            </a:pPr>
            <a:r>
              <a:rPr lang="en-GB" sz="1100" dirty="0">
                <a:solidFill>
                  <a:schemeClr val="tx1"/>
                </a:solidFill>
              </a:rPr>
              <a:t>The CBE facility is a self-contained, Containment Level 2 Laboratory Unit.</a:t>
            </a:r>
          </a:p>
          <a:p>
            <a:pPr>
              <a:lnSpc>
                <a:spcPct val="90000"/>
              </a:lnSpc>
            </a:pPr>
            <a:r>
              <a:rPr lang="en-GB" sz="1100" dirty="0">
                <a:solidFill>
                  <a:schemeClr val="tx1"/>
                </a:solidFill>
              </a:rPr>
              <a:t>Certain rules &amp; procedures apply when working in Containment Level 2 laboratories such as restricted access, specified disinfection procedures, use of Biological Safety Cabinets, sealed centrifuges &amp; autoclaves for sterilisation of waste materials.</a:t>
            </a:r>
          </a:p>
          <a:p>
            <a:pPr>
              <a:lnSpc>
                <a:spcPct val="90000"/>
              </a:lnSpc>
            </a:pPr>
            <a:r>
              <a:rPr lang="en-GB" sz="1100" dirty="0">
                <a:solidFill>
                  <a:schemeClr val="tx1"/>
                </a:solidFill>
              </a:rPr>
              <a:t> The CBE Laboratory Unit is a shared multi-user facility &amp; the space is also shared with a private external company.</a:t>
            </a:r>
          </a:p>
          <a:p>
            <a:pPr>
              <a:lnSpc>
                <a:spcPct val="90000"/>
              </a:lnSpc>
            </a:pPr>
            <a:r>
              <a:rPr lang="en-GB" sz="1100" dirty="0">
                <a:solidFill>
                  <a:schemeClr val="tx1"/>
                </a:solidFill>
              </a:rPr>
              <a:t> Much of the work in the Unit involves biological material. The Unit has therefore been designed as a controlled environment and operates under a </a:t>
            </a:r>
            <a:r>
              <a:rPr lang="en-GB" sz="1100" b="1" dirty="0">
                <a:solidFill>
                  <a:schemeClr val="tx1"/>
                </a:solidFill>
              </a:rPr>
              <a:t>Quality Management System </a:t>
            </a:r>
          </a:p>
          <a:p>
            <a:pPr>
              <a:lnSpc>
                <a:spcPct val="90000"/>
              </a:lnSpc>
            </a:pPr>
            <a:r>
              <a:rPr lang="en-GB" sz="1100" dirty="0">
                <a:solidFill>
                  <a:schemeClr val="tx1"/>
                </a:solidFill>
              </a:rPr>
              <a:t>CODE OF PRACTICE – Legislation /Single point of reference for biosafety</a:t>
            </a:r>
          </a:p>
          <a:p>
            <a:pPr>
              <a:lnSpc>
                <a:spcPct val="90000"/>
              </a:lnSpc>
            </a:pPr>
            <a:r>
              <a:rPr lang="en-GB" sz="1100" dirty="0">
                <a:solidFill>
                  <a:schemeClr val="tx1"/>
                </a:solidFill>
              </a:rPr>
              <a:t>CBE Quality System - A quality system describes the strategy to minimise the potential for contamination and/or infection in order to maintain the integrity, validity and reproducibility of any work conducted in the CBE laboratories.</a:t>
            </a:r>
          </a:p>
          <a:p>
            <a:pPr>
              <a:lnSpc>
                <a:spcPct val="90000"/>
              </a:lnSpc>
            </a:pPr>
            <a:endParaRPr lang="en-GB" sz="1100" dirty="0">
              <a:solidFill>
                <a:schemeClr val="tx1"/>
              </a:solidFill>
            </a:endParaRPr>
          </a:p>
        </p:txBody>
      </p:sp>
      <p:sp>
        <p:nvSpPr>
          <p:cNvPr id="5"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242703" name="Rectangle 242702">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42705" name="Freeform: Shape 242704">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242707"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42702"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599509"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42690" name="Rectangle 2"/>
          <p:cNvSpPr>
            <a:spLocks noGrp="1" noRot="1" noChangeArrowheads="1"/>
          </p:cNvSpPr>
          <p:nvPr>
            <p:ph type="title"/>
          </p:nvPr>
        </p:nvSpPr>
        <p:spPr>
          <a:xfrm>
            <a:off x="479323" y="629265"/>
            <a:ext cx="4554582" cy="1622322"/>
          </a:xfrm>
        </p:spPr>
        <p:txBody>
          <a:bodyPr>
            <a:normAutofit/>
          </a:bodyPr>
          <a:lstStyle/>
          <a:p>
            <a:pPr eaLnBrk="1" hangingPunct="1">
              <a:defRPr/>
            </a:pPr>
            <a:br>
              <a:rPr lang="en-GB">
                <a:solidFill>
                  <a:schemeClr val="tx1"/>
                </a:solidFill>
              </a:rPr>
            </a:br>
            <a:r>
              <a:rPr lang="en-GB">
                <a:solidFill>
                  <a:schemeClr val="tx1"/>
                </a:solidFill>
              </a:rPr>
              <a:t>Experimental Work</a:t>
            </a:r>
          </a:p>
        </p:txBody>
      </p:sp>
      <p:pic>
        <p:nvPicPr>
          <p:cNvPr id="5" name="Picture 2">
            <a:extLst>
              <a:ext uri="{FF2B5EF4-FFF2-40B4-BE49-F238E27FC236}">
                <a16:creationId xmlns:a16="http://schemas.microsoft.com/office/drawing/2014/main" id="{4FF500FF-2BDA-4B6C-8F31-9B0F1A287C3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423" r="20035" b="-3"/>
          <a:stretch/>
        </p:blipFill>
        <p:spPr bwMode="auto">
          <a:xfrm>
            <a:off x="5563669" y="645106"/>
            <a:ext cx="3093988" cy="558536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2704" name="Rectangle 242703">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2706" name="Oval 242705">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2708" name="Oval 242707">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2691" name="Rectangle 3"/>
          <p:cNvSpPr>
            <a:spLocks noGrp="1" noRot="1" noChangeArrowheads="1"/>
          </p:cNvSpPr>
          <p:nvPr>
            <p:ph idx="1"/>
          </p:nvPr>
        </p:nvSpPr>
        <p:spPr>
          <a:xfrm>
            <a:off x="479323" y="2418735"/>
            <a:ext cx="4554582" cy="3811740"/>
          </a:xfrm>
        </p:spPr>
        <p:txBody>
          <a:bodyPr anchor="ctr">
            <a:normAutofit/>
          </a:bodyPr>
          <a:lstStyle/>
          <a:p>
            <a:pPr eaLnBrk="1" hangingPunct="1">
              <a:lnSpc>
                <a:spcPct val="90000"/>
              </a:lnSpc>
              <a:buFont typeface="Arial" charset="0"/>
              <a:buNone/>
              <a:defRPr/>
            </a:pPr>
            <a:r>
              <a:rPr lang="en-GB" sz="1000">
                <a:solidFill>
                  <a:schemeClr val="tx1"/>
                </a:solidFill>
              </a:rPr>
              <a:t>     </a:t>
            </a:r>
            <a:r>
              <a:rPr lang="en-GB" sz="1000" b="1">
                <a:solidFill>
                  <a:schemeClr val="tx1"/>
                </a:solidFill>
              </a:rPr>
              <a:t>Laboratory Books</a:t>
            </a:r>
          </a:p>
          <a:p>
            <a:pPr eaLnBrk="1" hangingPunct="1">
              <a:lnSpc>
                <a:spcPct val="90000"/>
              </a:lnSpc>
              <a:defRPr/>
            </a:pPr>
            <a:r>
              <a:rPr lang="en-GB" sz="1000">
                <a:solidFill>
                  <a:schemeClr val="tx1"/>
                </a:solidFill>
              </a:rPr>
              <a:t>It is recommended that  all experimental work should be recorded in a laboratory notebook . Obtain from supervisor.</a:t>
            </a:r>
          </a:p>
          <a:p>
            <a:pPr eaLnBrk="1" hangingPunct="1">
              <a:lnSpc>
                <a:spcPct val="90000"/>
              </a:lnSpc>
              <a:buFont typeface="Arial" charset="0"/>
              <a:buNone/>
              <a:defRPr/>
            </a:pPr>
            <a:r>
              <a:rPr lang="en-GB" sz="1000" b="1">
                <a:solidFill>
                  <a:schemeClr val="tx1"/>
                </a:solidFill>
              </a:rPr>
              <a:t>    Equipment</a:t>
            </a:r>
          </a:p>
          <a:p>
            <a:pPr eaLnBrk="1" hangingPunct="1">
              <a:lnSpc>
                <a:spcPct val="90000"/>
              </a:lnSpc>
              <a:defRPr/>
            </a:pPr>
            <a:r>
              <a:rPr lang="en-GB" sz="1000" i="1">
                <a:solidFill>
                  <a:schemeClr val="tx1"/>
                </a:solidFill>
              </a:rPr>
              <a:t>Under Provision and Use of Work Equipment Regulations </a:t>
            </a:r>
            <a:r>
              <a:rPr lang="en-GB" sz="1000" b="1" i="1">
                <a:solidFill>
                  <a:schemeClr val="tx1"/>
                </a:solidFill>
              </a:rPr>
              <a:t>( PUWER)  </a:t>
            </a:r>
            <a:r>
              <a:rPr lang="en-GB" sz="1000">
                <a:solidFill>
                  <a:schemeClr val="tx1"/>
                </a:solidFill>
              </a:rPr>
              <a:t>each piece of work equipment must have a Risk Assessment, an SOP and users must receive adequate training to use it. This must be recorded. You must receive training to use equipment .</a:t>
            </a:r>
          </a:p>
          <a:p>
            <a:pPr eaLnBrk="1" hangingPunct="1">
              <a:lnSpc>
                <a:spcPct val="90000"/>
              </a:lnSpc>
              <a:defRPr/>
            </a:pPr>
            <a:r>
              <a:rPr lang="en-GB" sz="1000">
                <a:solidFill>
                  <a:schemeClr val="tx1"/>
                </a:solidFill>
              </a:rPr>
              <a:t>If you wish to use a piece of equipment you must read the relevant documentation , receive the training or ask someone to use it for you &amp; enquire about receiving training.</a:t>
            </a:r>
          </a:p>
          <a:p>
            <a:pPr eaLnBrk="1" hangingPunct="1">
              <a:lnSpc>
                <a:spcPct val="90000"/>
              </a:lnSpc>
              <a:defRPr/>
            </a:pPr>
            <a:r>
              <a:rPr lang="en-GB" sz="1000">
                <a:solidFill>
                  <a:schemeClr val="tx1"/>
                </a:solidFill>
              </a:rPr>
              <a:t>Responsibility for key pieces of equipment will be divided between all lab users. This will involve ensuring all monthly maintenance &amp; cleaning is performed on the piece of equipment &amp; any problems reported &amp; dealt with.</a:t>
            </a:r>
          </a:p>
          <a:p>
            <a:pPr eaLnBrk="1" hangingPunct="1">
              <a:lnSpc>
                <a:spcPct val="90000"/>
              </a:lnSpc>
              <a:defRPr/>
            </a:pPr>
            <a:r>
              <a:rPr lang="en-GB" sz="1000">
                <a:solidFill>
                  <a:schemeClr val="tx1"/>
                </a:solidFill>
              </a:rPr>
              <a:t>All Equipment Maintenance must be recorded on the Housekeeping sheets outside each laboratory.</a:t>
            </a:r>
          </a:p>
          <a:p>
            <a:pPr eaLnBrk="1" hangingPunct="1">
              <a:lnSpc>
                <a:spcPct val="90000"/>
              </a:lnSpc>
              <a:defRPr/>
            </a:pPr>
            <a:r>
              <a:rPr lang="en-GB" sz="1000">
                <a:solidFill>
                  <a:schemeClr val="tx1"/>
                </a:solidFill>
              </a:rPr>
              <a:t> Equipment Failure - If a piece of equipment fails while being used, report it immediately to the lab manager/responsible person.. </a:t>
            </a:r>
          </a:p>
          <a:p>
            <a:pPr eaLnBrk="1" hangingPunct="1">
              <a:lnSpc>
                <a:spcPct val="90000"/>
              </a:lnSpc>
              <a:defRPr/>
            </a:pPr>
            <a:endParaRPr lang="en-GB" sz="1000">
              <a:solidFill>
                <a:schemeClr val="tx1"/>
              </a:solidFill>
            </a:endParaRPr>
          </a:p>
          <a:p>
            <a:pPr eaLnBrk="1" hangingPunct="1">
              <a:lnSpc>
                <a:spcPct val="90000"/>
              </a:lnSpc>
              <a:buFont typeface="Arial" charset="0"/>
              <a:buNone/>
              <a:defRPr/>
            </a:pPr>
            <a:endParaRPr lang="en-GB" sz="1000">
              <a:solidFill>
                <a:schemeClr val="tx1"/>
              </a:solidFill>
            </a:endParaRPr>
          </a:p>
          <a:p>
            <a:pPr eaLnBrk="1" hangingPunct="1">
              <a:lnSpc>
                <a:spcPct val="90000"/>
              </a:lnSpc>
              <a:defRPr/>
            </a:pPr>
            <a:endParaRPr lang="en-GB" sz="1000">
              <a:solidFill>
                <a:schemeClr val="tx1"/>
              </a:solidFill>
            </a:endParaRPr>
          </a:p>
          <a:p>
            <a:pPr eaLnBrk="1" hangingPunct="1">
              <a:lnSpc>
                <a:spcPct val="90000"/>
              </a:lnSpc>
              <a:defRPr/>
            </a:pPr>
            <a:endParaRPr lang="en-GB" sz="1000">
              <a:solidFill>
                <a:schemeClr val="tx1"/>
              </a:solidFill>
            </a:endParaRPr>
          </a:p>
          <a:p>
            <a:pPr eaLnBrk="1" hangingPunct="1">
              <a:lnSpc>
                <a:spcPct val="90000"/>
              </a:lnSpc>
              <a:defRPr/>
            </a:pPr>
            <a:endParaRPr lang="en-GB" sz="1000">
              <a:solidFill>
                <a:schemeClr val="tx1"/>
              </a:solidFill>
            </a:endParaRPr>
          </a:p>
        </p:txBody>
      </p:sp>
      <p:sp>
        <p:nvSpPr>
          <p:cNvPr id="22530"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033" name="Picture 9" descr="C:\Users\mmclt2\AppData\Local\Microsoft\Windows\Temporary Internet Files\Content.IE5\MZQ5XA4Y\240px-Blood_test[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598" y="1393758"/>
            <a:ext cx="2289202" cy="3090422"/>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238594" name="Rectangle 2"/>
          <p:cNvSpPr>
            <a:spLocks noGrp="1" noRot="1" noChangeArrowheads="1"/>
          </p:cNvSpPr>
          <p:nvPr>
            <p:ph type="title"/>
          </p:nvPr>
        </p:nvSpPr>
        <p:spPr>
          <a:xfrm>
            <a:off x="3961890" y="618517"/>
            <a:ext cx="4391562" cy="938275"/>
          </a:xfrm>
        </p:spPr>
        <p:txBody>
          <a:bodyPr>
            <a:normAutofit/>
          </a:bodyPr>
          <a:lstStyle/>
          <a:p>
            <a:pPr eaLnBrk="1" hangingPunct="1">
              <a:defRPr/>
            </a:pPr>
            <a:r>
              <a:rPr lang="en-GB" sz="2000" dirty="0"/>
              <a:t>Working in the CBE…</a:t>
            </a:r>
            <a:endParaRPr lang="en-US" sz="2000" dirty="0"/>
          </a:p>
        </p:txBody>
      </p:sp>
      <p:sp>
        <p:nvSpPr>
          <p:cNvPr id="238595" name="Rectangle 3"/>
          <p:cNvSpPr>
            <a:spLocks noGrp="1" noRot="1" noChangeArrowheads="1"/>
          </p:cNvSpPr>
          <p:nvPr>
            <p:ph idx="1"/>
          </p:nvPr>
        </p:nvSpPr>
        <p:spPr>
          <a:xfrm>
            <a:off x="3961890" y="1484784"/>
            <a:ext cx="4858582" cy="4729752"/>
          </a:xfrm>
        </p:spPr>
        <p:txBody>
          <a:bodyPr>
            <a:normAutofit fontScale="25000" lnSpcReduction="20000"/>
          </a:bodyPr>
          <a:lstStyle/>
          <a:p>
            <a:pPr eaLnBrk="1" hangingPunct="1">
              <a:lnSpc>
                <a:spcPct val="110000"/>
              </a:lnSpc>
              <a:defRPr/>
            </a:pPr>
            <a:endParaRPr lang="en-GB" sz="700" dirty="0"/>
          </a:p>
          <a:p>
            <a:pPr eaLnBrk="1" hangingPunct="1">
              <a:lnSpc>
                <a:spcPct val="110000"/>
              </a:lnSpc>
              <a:defRPr/>
            </a:pPr>
            <a:endParaRPr lang="en-GB" sz="700" dirty="0"/>
          </a:p>
          <a:p>
            <a:pPr eaLnBrk="1" hangingPunct="1">
              <a:lnSpc>
                <a:spcPct val="110000"/>
              </a:lnSpc>
              <a:buFont typeface="Arial" charset="0"/>
              <a:buNone/>
              <a:defRPr/>
            </a:pPr>
            <a:r>
              <a:rPr lang="en-GB" sz="4400" b="1" dirty="0">
                <a:solidFill>
                  <a:schemeClr val="bg1"/>
                </a:solidFill>
              </a:rPr>
              <a:t>Labelling</a:t>
            </a:r>
          </a:p>
          <a:p>
            <a:pPr eaLnBrk="1" hangingPunct="1">
              <a:lnSpc>
                <a:spcPct val="110000"/>
              </a:lnSpc>
              <a:buFont typeface="Arial" charset="0"/>
              <a:buNone/>
              <a:defRPr/>
            </a:pPr>
            <a:endParaRPr lang="en-GB" sz="1400" dirty="0"/>
          </a:p>
          <a:p>
            <a:pPr eaLnBrk="1" hangingPunct="1">
              <a:lnSpc>
                <a:spcPct val="110000"/>
              </a:lnSpc>
              <a:buFont typeface="Arial" charset="0"/>
              <a:buNone/>
              <a:defRPr/>
            </a:pPr>
            <a:r>
              <a:rPr lang="en-GB" sz="4000" dirty="0"/>
              <a:t>LABEL EVERYTHING!!!!!!!!</a:t>
            </a:r>
          </a:p>
          <a:p>
            <a:pPr eaLnBrk="1" hangingPunct="1">
              <a:lnSpc>
                <a:spcPct val="110000"/>
              </a:lnSpc>
              <a:buFont typeface="Arial" charset="0"/>
              <a:buNone/>
              <a:defRPr/>
            </a:pPr>
            <a:endParaRPr lang="en-GB" sz="4000" dirty="0"/>
          </a:p>
          <a:p>
            <a:pPr eaLnBrk="1" hangingPunct="1">
              <a:lnSpc>
                <a:spcPct val="110000"/>
              </a:lnSpc>
              <a:defRPr/>
            </a:pPr>
            <a:r>
              <a:rPr lang="en-GB" sz="4000" dirty="0"/>
              <a:t>Labelling  - : identity, preparation date, expiry date, hazard warnings, initials of worker &amp; storage conditions.</a:t>
            </a:r>
          </a:p>
          <a:p>
            <a:pPr eaLnBrk="1" hangingPunct="1">
              <a:lnSpc>
                <a:spcPct val="110000"/>
              </a:lnSpc>
              <a:defRPr/>
            </a:pPr>
            <a:r>
              <a:rPr lang="en-GB" sz="4000" dirty="0"/>
              <a:t>Labels should be legible, old labels should be removed &amp; labels should never be altered.</a:t>
            </a:r>
          </a:p>
          <a:p>
            <a:pPr eaLnBrk="1" hangingPunct="1">
              <a:lnSpc>
                <a:spcPct val="110000"/>
              </a:lnSpc>
              <a:defRPr/>
            </a:pPr>
            <a:r>
              <a:rPr lang="en-GB" sz="4000" dirty="0"/>
              <a:t>Unlabelled items should be disposed of ( Should be handled as though highly hazardous).</a:t>
            </a:r>
          </a:p>
          <a:p>
            <a:pPr eaLnBrk="1" hangingPunct="1">
              <a:lnSpc>
                <a:spcPct val="110000"/>
              </a:lnSpc>
              <a:defRPr/>
            </a:pPr>
            <a:r>
              <a:rPr lang="en-GB" sz="4000" dirty="0"/>
              <a:t>Once Opened, reagents should be </a:t>
            </a:r>
            <a:r>
              <a:rPr lang="en-GB" sz="3400" dirty="0"/>
              <a:t>labelled as such &amp; disposed of appropriately when finished with. </a:t>
            </a:r>
          </a:p>
          <a:p>
            <a:pPr eaLnBrk="1" hangingPunct="1">
              <a:lnSpc>
                <a:spcPct val="110000"/>
              </a:lnSpc>
              <a:defRPr/>
            </a:pPr>
            <a:endParaRPr lang="en-GB" sz="4000" dirty="0"/>
          </a:p>
          <a:p>
            <a:pPr>
              <a:lnSpc>
                <a:spcPct val="110000"/>
              </a:lnSpc>
              <a:defRPr/>
            </a:pPr>
            <a:r>
              <a:rPr lang="en-GB" sz="4000" dirty="0"/>
              <a:t>Where possible </a:t>
            </a:r>
            <a:r>
              <a:rPr lang="en-GB" sz="4000" dirty="0" err="1"/>
              <a:t>thereshould</a:t>
            </a:r>
            <a:r>
              <a:rPr lang="en-GB" sz="4000" dirty="0"/>
              <a:t> be segregation of work. </a:t>
            </a:r>
          </a:p>
          <a:p>
            <a:pPr>
              <a:lnSpc>
                <a:spcPct val="110000"/>
              </a:lnSpc>
              <a:defRPr/>
            </a:pPr>
            <a:endParaRPr lang="en-GB" sz="4000" dirty="0"/>
          </a:p>
          <a:p>
            <a:pPr>
              <a:lnSpc>
                <a:spcPct val="110000"/>
              </a:lnSpc>
              <a:defRPr/>
            </a:pPr>
            <a:r>
              <a:rPr lang="en-GB" sz="4000" dirty="0"/>
              <a:t>Please use sticky labels provided. </a:t>
            </a:r>
          </a:p>
          <a:p>
            <a:pPr>
              <a:lnSpc>
                <a:spcPct val="110000"/>
              </a:lnSpc>
              <a:defRPr/>
            </a:pPr>
            <a:endParaRPr lang="en-GB" sz="4000" dirty="0"/>
          </a:p>
          <a:p>
            <a:pPr marL="0" indent="0">
              <a:lnSpc>
                <a:spcPct val="110000"/>
              </a:lnSpc>
              <a:buNone/>
              <a:defRPr/>
            </a:pPr>
            <a:r>
              <a:rPr lang="en-GB" sz="4000" dirty="0"/>
              <a:t>HTA samples should be labelled with unique Pro-</a:t>
            </a:r>
            <a:r>
              <a:rPr lang="en-GB" sz="4000" dirty="0" err="1"/>
              <a:t>curo</a:t>
            </a:r>
            <a:r>
              <a:rPr lang="en-GB" sz="4000" dirty="0"/>
              <a:t> number.</a:t>
            </a:r>
          </a:p>
          <a:p>
            <a:pPr eaLnBrk="1" hangingPunct="1">
              <a:lnSpc>
                <a:spcPct val="110000"/>
              </a:lnSpc>
              <a:defRPr/>
            </a:pPr>
            <a:endParaRPr lang="en-GB" sz="700" dirty="0"/>
          </a:p>
          <a:p>
            <a:pPr eaLnBrk="1" hangingPunct="1">
              <a:lnSpc>
                <a:spcPct val="110000"/>
              </a:lnSpc>
              <a:buFont typeface="Arial" charset="0"/>
              <a:buNone/>
              <a:defRPr/>
            </a:pPr>
            <a:r>
              <a:rPr lang="en-GB" sz="700" dirty="0"/>
              <a:t>     </a:t>
            </a:r>
          </a:p>
        </p:txBody>
      </p:sp>
      <p:sp>
        <p:nvSpPr>
          <p:cNvPr id="23554" name="Footer Placeholder 4"/>
          <p:cNvSpPr>
            <a:spLocks noGrp="1"/>
          </p:cNvSpPr>
          <p:nvPr>
            <p:ph type="ftr" sz="quarter" idx="11"/>
          </p:nvPr>
        </p:nvSpPr>
        <p:spPr>
          <a:xfrm>
            <a:off x="685330" y="6263640"/>
            <a:ext cx="5004665" cy="365125"/>
          </a:xfrm>
        </p:spPr>
        <p:txBody>
          <a:bodyPr>
            <a:normAutofit/>
          </a:bodyPr>
          <a:lstStyle/>
          <a:p>
            <a:pPr>
              <a:spcAft>
                <a:spcPts val="600"/>
              </a:spcAft>
            </a:pPr>
            <a:r>
              <a:rPr lang="en-GB" sz="900"/>
              <a:t>V37 C.Kavanagh _ January 2024         </a:t>
            </a:r>
          </a:p>
        </p:txBody>
      </p:sp>
      <p:pic>
        <p:nvPicPr>
          <p:cNvPr id="1027" name="Picture 3">
            <a:extLst>
              <a:ext uri="{FF2B5EF4-FFF2-40B4-BE49-F238E27FC236}">
                <a16:creationId xmlns:a16="http://schemas.microsoft.com/office/drawing/2014/main" id="{81D353AA-6232-FE85-E9FB-1D4D49F93B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246" y="4549513"/>
            <a:ext cx="2062083" cy="182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5545" name="Rectangle 235544">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GB"/>
          </a:p>
        </p:txBody>
      </p:sp>
      <p:sp>
        <p:nvSpPr>
          <p:cNvPr id="235547"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35549"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235522" name="Rectangle 2"/>
          <p:cNvSpPr>
            <a:spLocks noGrp="1" noRot="1" noChangeArrowheads="1"/>
          </p:cNvSpPr>
          <p:nvPr>
            <p:ph type="title"/>
          </p:nvPr>
        </p:nvSpPr>
        <p:spPr>
          <a:xfrm>
            <a:off x="479323" y="629265"/>
            <a:ext cx="4554582" cy="1622322"/>
          </a:xfrm>
        </p:spPr>
        <p:txBody>
          <a:bodyPr>
            <a:normAutofit/>
          </a:bodyPr>
          <a:lstStyle/>
          <a:p>
            <a:pPr eaLnBrk="1" hangingPunct="1">
              <a:defRPr/>
            </a:pPr>
            <a:r>
              <a:rPr lang="en-GB">
                <a:solidFill>
                  <a:srgbClr val="FFFFFF"/>
                </a:solidFill>
              </a:rPr>
              <a:t> Housekeeping </a:t>
            </a:r>
          </a:p>
        </p:txBody>
      </p:sp>
      <p:pic>
        <p:nvPicPr>
          <p:cNvPr id="5" name="Picture 4" descr="A close up of text on a white background&#10;&#10;Description automatically generated">
            <a:extLst>
              <a:ext uri="{FF2B5EF4-FFF2-40B4-BE49-F238E27FC236}">
                <a16:creationId xmlns:a16="http://schemas.microsoft.com/office/drawing/2014/main" id="{EE693967-0FC4-4201-A5F7-C27B83DB02F2}"/>
              </a:ext>
            </a:extLst>
          </p:cNvPr>
          <p:cNvPicPr>
            <a:picLocks noChangeAspect="1"/>
          </p:cNvPicPr>
          <p:nvPr/>
        </p:nvPicPr>
        <p:blipFill>
          <a:blip r:embed="rId3">
            <a:extLst>
              <a:ext uri="{28A0092B-C50C-407E-A947-70E740481C1C}">
                <a14:useLocalDpi xmlns:a14="http://schemas.microsoft.com/office/drawing/2010/main" val="0"/>
              </a:ext>
            </a:extLst>
          </a:blip>
          <a:srcRect l="20694" r="25645" b="-1"/>
          <a:stretch/>
        </p:blipFill>
        <p:spPr>
          <a:xfrm>
            <a:off x="5080883" y="480060"/>
            <a:ext cx="3697356"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scene3d>
            <a:camera prst="orthographicFront"/>
            <a:lightRig rig="threePt" dir="t">
              <a:rot lat="0" lon="0" rev="2700000"/>
            </a:lightRig>
          </a:scene3d>
          <a:sp3d contourW="6350">
            <a:bevelT h="38100"/>
            <a:contourClr>
              <a:srgbClr val="C0C0C0"/>
            </a:contourClr>
          </a:sp3d>
        </p:spPr>
      </p:pic>
      <p:sp>
        <p:nvSpPr>
          <p:cNvPr id="235551" name="Rectangle 235550">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5553" name="Oval 235552">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5555" name="Oval 235554">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5523" name="Rectangle 3"/>
          <p:cNvSpPr>
            <a:spLocks noGrp="1" noRot="1" noChangeArrowheads="1"/>
          </p:cNvSpPr>
          <p:nvPr>
            <p:ph idx="1"/>
          </p:nvPr>
        </p:nvSpPr>
        <p:spPr>
          <a:xfrm>
            <a:off x="479323" y="2039475"/>
            <a:ext cx="4554582" cy="4191000"/>
          </a:xfrm>
        </p:spPr>
        <p:txBody>
          <a:bodyPr anchor="ctr">
            <a:normAutofit/>
          </a:bodyPr>
          <a:lstStyle/>
          <a:p>
            <a:pPr eaLnBrk="1" hangingPunct="1">
              <a:lnSpc>
                <a:spcPct val="90000"/>
              </a:lnSpc>
              <a:defRPr/>
            </a:pPr>
            <a:endParaRPr lang="en-GB" sz="1000" b="1" dirty="0">
              <a:solidFill>
                <a:srgbClr val="FFFFFF"/>
              </a:solidFill>
            </a:endParaRPr>
          </a:p>
          <a:p>
            <a:pPr eaLnBrk="1" hangingPunct="1">
              <a:lnSpc>
                <a:spcPct val="90000"/>
              </a:lnSpc>
              <a:defRPr/>
            </a:pPr>
            <a:r>
              <a:rPr lang="en-GB" sz="1100" b="1" dirty="0">
                <a:solidFill>
                  <a:srgbClr val="FFFFFF"/>
                </a:solidFill>
              </a:rPr>
              <a:t>It is good Laboratory Practice to maintain a clean working area.</a:t>
            </a:r>
          </a:p>
          <a:p>
            <a:pPr marL="0" indent="0" eaLnBrk="1" hangingPunct="1">
              <a:lnSpc>
                <a:spcPct val="90000"/>
              </a:lnSpc>
              <a:buNone/>
              <a:defRPr/>
            </a:pPr>
            <a:endParaRPr lang="en-GB" sz="1100" dirty="0">
              <a:solidFill>
                <a:srgbClr val="FFFFFF"/>
              </a:solidFill>
            </a:endParaRPr>
          </a:p>
          <a:p>
            <a:pPr eaLnBrk="1" hangingPunct="1">
              <a:lnSpc>
                <a:spcPct val="90000"/>
              </a:lnSpc>
              <a:defRPr/>
            </a:pPr>
            <a:r>
              <a:rPr lang="en-GB" sz="1100" dirty="0">
                <a:solidFill>
                  <a:srgbClr val="FFFFFF"/>
                </a:solidFill>
              </a:rPr>
              <a:t>It is </a:t>
            </a:r>
            <a:r>
              <a:rPr lang="en-GB" sz="1100" i="1" u="sng" dirty="0">
                <a:solidFill>
                  <a:srgbClr val="FFFFFF"/>
                </a:solidFill>
              </a:rPr>
              <a:t>everyone’s responsibility </a:t>
            </a:r>
            <a:r>
              <a:rPr lang="en-GB" sz="1100" dirty="0">
                <a:solidFill>
                  <a:srgbClr val="FFFFFF"/>
                </a:solidFill>
              </a:rPr>
              <a:t>to  KEEP the LAB CLEAN, SAFE and TIDY.</a:t>
            </a:r>
          </a:p>
          <a:p>
            <a:pPr eaLnBrk="1" hangingPunct="1">
              <a:lnSpc>
                <a:spcPct val="90000"/>
              </a:lnSpc>
              <a:defRPr/>
            </a:pPr>
            <a:r>
              <a:rPr lang="en-GB" sz="1100" dirty="0">
                <a:solidFill>
                  <a:srgbClr val="FFFFFF"/>
                </a:solidFill>
              </a:rPr>
              <a:t>Cell culture suites work on a ‘ Weekly Team Clean’ basis organised by those who work in those areas. </a:t>
            </a:r>
            <a:r>
              <a:rPr lang="en-GB" sz="1100" u="sng" dirty="0">
                <a:solidFill>
                  <a:srgbClr val="FFFFFF"/>
                </a:solidFill>
              </a:rPr>
              <a:t>Everyone MUST  contribute</a:t>
            </a:r>
            <a:r>
              <a:rPr lang="en-GB" sz="1100" dirty="0">
                <a:solidFill>
                  <a:srgbClr val="FFFFFF"/>
                </a:solidFill>
              </a:rPr>
              <a:t>.</a:t>
            </a:r>
          </a:p>
          <a:p>
            <a:pPr eaLnBrk="1" hangingPunct="1">
              <a:lnSpc>
                <a:spcPct val="90000"/>
              </a:lnSpc>
              <a:defRPr/>
            </a:pPr>
            <a:r>
              <a:rPr lang="en-GB" sz="1100" dirty="0">
                <a:solidFill>
                  <a:srgbClr val="FFFFFF"/>
                </a:solidFill>
              </a:rPr>
              <a:t>Other areas are  covered by team cleans on a rota basis.  The rota is communicated to all lab users each week  &amp; the checklists of tasks outside respective laboratories.</a:t>
            </a:r>
          </a:p>
          <a:p>
            <a:pPr eaLnBrk="1" hangingPunct="1">
              <a:lnSpc>
                <a:spcPct val="90000"/>
              </a:lnSpc>
              <a:defRPr/>
            </a:pPr>
            <a:r>
              <a:rPr lang="en-GB" sz="1100" dirty="0">
                <a:solidFill>
                  <a:srgbClr val="FFFFFF"/>
                </a:solidFill>
              </a:rPr>
              <a:t>It is the responsibility of the users to make sure all housekeeping duties are completed each week.  </a:t>
            </a:r>
          </a:p>
          <a:p>
            <a:pPr eaLnBrk="1" hangingPunct="1">
              <a:lnSpc>
                <a:spcPct val="90000"/>
              </a:lnSpc>
              <a:defRPr/>
            </a:pPr>
            <a:r>
              <a:rPr lang="en-GB" sz="1100" dirty="0">
                <a:solidFill>
                  <a:srgbClr val="FFFFFF"/>
                </a:solidFill>
              </a:rPr>
              <a:t>All authorised CBE users are responsible for disposing of the waste they produce. </a:t>
            </a:r>
          </a:p>
          <a:p>
            <a:pPr eaLnBrk="1" hangingPunct="1">
              <a:lnSpc>
                <a:spcPct val="90000"/>
              </a:lnSpc>
              <a:defRPr/>
            </a:pPr>
            <a:r>
              <a:rPr lang="en-GB" sz="1100" dirty="0">
                <a:solidFill>
                  <a:srgbClr val="FFFFFF"/>
                </a:solidFill>
              </a:rPr>
              <a:t>In shared areas please do not leave housekeeping duties to the end of the week.</a:t>
            </a:r>
          </a:p>
        </p:txBody>
      </p:sp>
      <p:sp>
        <p:nvSpPr>
          <p:cNvPr id="26626"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2" name="Picture 5" descr="A row of samples for medical testing">
            <a:extLst>
              <a:ext uri="{FF2B5EF4-FFF2-40B4-BE49-F238E27FC236}">
                <a16:creationId xmlns:a16="http://schemas.microsoft.com/office/drawing/2014/main" id="{F48D411D-B046-6BCD-3EEE-EF5B54741EE4}"/>
              </a:ext>
            </a:extLst>
          </p:cNvPr>
          <p:cNvPicPr>
            <a:picLocks noChangeAspect="1"/>
          </p:cNvPicPr>
          <p:nvPr/>
        </p:nvPicPr>
        <p:blipFill rotWithShape="1">
          <a:blip r:embed="rId3"/>
          <a:srcRect l="56806" r="9807"/>
          <a:stretch/>
        </p:blipFill>
        <p:spPr>
          <a:xfrm>
            <a:off x="20" y="10"/>
            <a:ext cx="3052896" cy="6857990"/>
          </a:xfrm>
          <a:prstGeom prst="rect">
            <a:avLst/>
          </a:prstGeom>
        </p:spPr>
      </p:pic>
      <p:sp>
        <p:nvSpPr>
          <p:cNvPr id="2" name="Title 1"/>
          <p:cNvSpPr>
            <a:spLocks noGrp="1"/>
          </p:cNvSpPr>
          <p:nvPr>
            <p:ph type="title"/>
          </p:nvPr>
        </p:nvSpPr>
        <p:spPr>
          <a:xfrm>
            <a:off x="3348787" y="618517"/>
            <a:ext cx="5004665" cy="1596177"/>
          </a:xfrm>
        </p:spPr>
        <p:txBody>
          <a:bodyPr>
            <a:normAutofit/>
          </a:bodyPr>
          <a:lstStyle/>
          <a:p>
            <a:r>
              <a:rPr lang="en-GB"/>
              <a:t>Incoming Biological Material</a:t>
            </a:r>
          </a:p>
        </p:txBody>
      </p:sp>
      <p:sp>
        <p:nvSpPr>
          <p:cNvPr id="3" name="Content Placeholder 2"/>
          <p:cNvSpPr>
            <a:spLocks noGrp="1"/>
          </p:cNvSpPr>
          <p:nvPr>
            <p:ph idx="1"/>
          </p:nvPr>
        </p:nvSpPr>
        <p:spPr>
          <a:xfrm>
            <a:off x="3348786" y="2367092"/>
            <a:ext cx="5004665" cy="3424107"/>
          </a:xfrm>
        </p:spPr>
        <p:txBody>
          <a:bodyPr>
            <a:normAutofit lnSpcReduction="10000"/>
          </a:bodyPr>
          <a:lstStyle/>
          <a:p>
            <a:pPr marL="64008" indent="0">
              <a:lnSpc>
                <a:spcPct val="110000"/>
              </a:lnSpc>
              <a:buNone/>
            </a:pPr>
            <a:r>
              <a:rPr lang="en-GB" sz="1000" b="1" dirty="0"/>
              <a:t>Procuring the Biological material</a:t>
            </a:r>
          </a:p>
          <a:p>
            <a:pPr>
              <a:lnSpc>
                <a:spcPct val="110000"/>
              </a:lnSpc>
            </a:pPr>
            <a:r>
              <a:rPr lang="en-GB" sz="1000" dirty="0"/>
              <a:t>1)Complete Biological  Risk Assessment</a:t>
            </a:r>
          </a:p>
          <a:p>
            <a:pPr>
              <a:lnSpc>
                <a:spcPct val="110000"/>
              </a:lnSpc>
            </a:pPr>
            <a:r>
              <a:rPr lang="en-GB" sz="1000" dirty="0"/>
              <a:t>2)Select good supplier (Certificates of Analysis/testing performed)</a:t>
            </a:r>
          </a:p>
          <a:p>
            <a:pPr marL="64008" indent="0">
              <a:lnSpc>
                <a:spcPct val="110000"/>
              </a:lnSpc>
              <a:buNone/>
            </a:pPr>
            <a:r>
              <a:rPr lang="en-GB" sz="1000" b="1" dirty="0"/>
              <a:t>Receipt &amp; inspection of bio material</a:t>
            </a:r>
          </a:p>
          <a:p>
            <a:pPr>
              <a:lnSpc>
                <a:spcPct val="110000"/>
              </a:lnSpc>
            </a:pPr>
            <a:r>
              <a:rPr lang="en-GB" sz="1000" dirty="0"/>
              <a:t>1)Check packaging/labels/delivery note/ C of A  - PPE</a:t>
            </a:r>
          </a:p>
          <a:p>
            <a:pPr>
              <a:lnSpc>
                <a:spcPct val="110000"/>
              </a:lnSpc>
            </a:pPr>
            <a:r>
              <a:rPr lang="en-GB" sz="1000" dirty="0"/>
              <a:t>2)Notify &amp; store. If compromised return</a:t>
            </a:r>
          </a:p>
          <a:p>
            <a:pPr marL="64008" indent="0">
              <a:lnSpc>
                <a:spcPct val="110000"/>
              </a:lnSpc>
              <a:buNone/>
            </a:pPr>
            <a:r>
              <a:rPr lang="en-GB" sz="1000" b="1" dirty="0"/>
              <a:t>Transfer to  storage location</a:t>
            </a:r>
          </a:p>
          <a:p>
            <a:pPr marL="64008" indent="0">
              <a:lnSpc>
                <a:spcPct val="110000"/>
              </a:lnSpc>
              <a:buNone/>
            </a:pPr>
            <a:r>
              <a:rPr lang="en-GB" sz="1000" i="1" dirty="0"/>
              <a:t>       Any suspicious samples or samples with no provenance must be placed and used in quarantine.</a:t>
            </a:r>
          </a:p>
          <a:p>
            <a:pPr marL="0" indent="0">
              <a:lnSpc>
                <a:spcPct val="110000"/>
              </a:lnSpc>
              <a:buNone/>
            </a:pPr>
            <a:r>
              <a:rPr lang="en-GB" sz="1000" b="1" dirty="0"/>
              <a:t>Traceability of the material </a:t>
            </a:r>
          </a:p>
          <a:p>
            <a:pPr>
              <a:lnSpc>
                <a:spcPct val="110000"/>
              </a:lnSpc>
            </a:pPr>
            <a:r>
              <a:rPr lang="en-GB" sz="1000" b="1" dirty="0"/>
              <a:t>1)</a:t>
            </a:r>
            <a:r>
              <a:rPr lang="en-GB" sz="1000" dirty="0"/>
              <a:t>Update Pro-Curo ( see next slides)</a:t>
            </a:r>
          </a:p>
          <a:p>
            <a:pPr>
              <a:lnSpc>
                <a:spcPct val="110000"/>
              </a:lnSpc>
            </a:pPr>
            <a:r>
              <a:rPr lang="en-GB" sz="1000" dirty="0"/>
              <a:t>2)Complete Material Receipt checklist FSOP008.1( attach Certificate  of Analysis ) submit to QM</a:t>
            </a:r>
          </a:p>
          <a:p>
            <a:pPr>
              <a:lnSpc>
                <a:spcPct val="110000"/>
              </a:lnSpc>
            </a:pPr>
            <a:endParaRPr lang="en-GB" sz="1000" dirty="0"/>
          </a:p>
          <a:p>
            <a:pPr>
              <a:lnSpc>
                <a:spcPct val="110000"/>
              </a:lnSpc>
            </a:pPr>
            <a:endParaRPr lang="en-GB" sz="1000" dirty="0"/>
          </a:p>
        </p:txBody>
      </p:sp>
      <p:sp>
        <p:nvSpPr>
          <p:cNvPr id="4" name="Footer Placeholder 3"/>
          <p:cNvSpPr>
            <a:spLocks noGrp="1"/>
          </p:cNvSpPr>
          <p:nvPr>
            <p:ph type="ftr" sz="quarter" idx="11"/>
          </p:nvPr>
        </p:nvSpPr>
        <p:spPr>
          <a:xfrm>
            <a:off x="3348786" y="5883275"/>
            <a:ext cx="3688998" cy="365125"/>
          </a:xfrm>
        </p:spPr>
        <p:txBody>
          <a:bodyPr>
            <a:normAutofit/>
          </a:bodyPr>
          <a:lstStyle/>
          <a:p>
            <a:pPr>
              <a:spcAft>
                <a:spcPts val="600"/>
              </a:spcAft>
              <a:defRPr/>
            </a:pPr>
            <a:r>
              <a:rPr lang="en-GB"/>
              <a:t>V37 C.Kavanagh _ January 2024         </a:t>
            </a:r>
          </a:p>
        </p:txBody>
      </p:sp>
    </p:spTree>
    <p:extLst>
      <p:ext uri="{BB962C8B-B14F-4D97-AF65-F5344CB8AC3E}">
        <p14:creationId xmlns:p14="http://schemas.microsoft.com/office/powerpoint/2010/main" val="30981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9631" name="Group 23963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39632" name="Rectangle 23963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39633" name="Oval 23963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9634" name="Oval 23963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9635" name="Rectangle 23963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963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3963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23963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39618" name="Rectangle 2"/>
          <p:cNvSpPr>
            <a:spLocks noGrp="1" noRot="1" noChangeArrowheads="1"/>
          </p:cNvSpPr>
          <p:nvPr>
            <p:ph type="title"/>
          </p:nvPr>
        </p:nvSpPr>
        <p:spPr>
          <a:xfrm>
            <a:off x="866216" y="973667"/>
            <a:ext cx="2206657" cy="4833745"/>
          </a:xfrm>
        </p:spPr>
        <p:txBody>
          <a:bodyPr>
            <a:normAutofit/>
          </a:bodyPr>
          <a:lstStyle/>
          <a:p>
            <a:pPr eaLnBrk="1" hangingPunct="1">
              <a:defRPr/>
            </a:pPr>
            <a:r>
              <a:rPr lang="en-GB" sz="2200">
                <a:solidFill>
                  <a:srgbClr val="EBEBEB"/>
                </a:solidFill>
              </a:rPr>
              <a:t> Cryostorage/</a:t>
            </a:r>
            <a:br>
              <a:rPr lang="en-GB" sz="2200">
                <a:solidFill>
                  <a:srgbClr val="EBEBEB"/>
                </a:solidFill>
              </a:rPr>
            </a:br>
            <a:r>
              <a:rPr lang="en-GB" sz="2200">
                <a:solidFill>
                  <a:srgbClr val="EBEBEB"/>
                </a:solidFill>
              </a:rPr>
              <a:t>Pro-Curo</a:t>
            </a:r>
          </a:p>
        </p:txBody>
      </p:sp>
      <p:sp>
        <p:nvSpPr>
          <p:cNvPr id="239640" name="Rectangle 23963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602"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graphicFrame>
        <p:nvGraphicFramePr>
          <p:cNvPr id="239626" name="Rectangle 3">
            <a:extLst>
              <a:ext uri="{FF2B5EF4-FFF2-40B4-BE49-F238E27FC236}">
                <a16:creationId xmlns:a16="http://schemas.microsoft.com/office/drawing/2014/main" id="{D241ED22-32C7-E095-E59F-0444B7E6EB4A}"/>
              </a:ext>
            </a:extLst>
          </p:cNvPr>
          <p:cNvGraphicFramePr>
            <a:graphicFrameLocks noGrp="1"/>
          </p:cNvGraphicFramePr>
          <p:nvPr>
            <p:ph idx="1"/>
            <p:extLst>
              <p:ext uri="{D42A27DB-BD31-4B8C-83A1-F6EECF244321}">
                <p14:modId xmlns:p14="http://schemas.microsoft.com/office/powerpoint/2010/main" val="3174375028"/>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49041-EF1B-4082-BC6A-908217980347}"/>
              </a:ext>
            </a:extLst>
          </p:cNvPr>
          <p:cNvSpPr>
            <a:spLocks noGrp="1"/>
          </p:cNvSpPr>
          <p:nvPr>
            <p:ph type="title"/>
          </p:nvPr>
        </p:nvSpPr>
        <p:spPr/>
        <p:txBody>
          <a:bodyPr/>
          <a:lstStyle/>
          <a:p>
            <a:r>
              <a:rPr lang="en-GB" dirty="0"/>
              <a:t>Pro-</a:t>
            </a:r>
            <a:r>
              <a:rPr lang="en-GB" dirty="0" err="1"/>
              <a:t>curo</a:t>
            </a:r>
            <a:r>
              <a:rPr lang="en-GB" dirty="0"/>
              <a:t> </a:t>
            </a:r>
          </a:p>
        </p:txBody>
      </p:sp>
      <p:pic>
        <p:nvPicPr>
          <p:cNvPr id="7" name="Picture 2">
            <a:extLst>
              <a:ext uri="{FF2B5EF4-FFF2-40B4-BE49-F238E27FC236}">
                <a16:creationId xmlns:a16="http://schemas.microsoft.com/office/drawing/2014/main" id="{FAB3A11B-5A10-42A7-9283-3DA8FD1A9F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7907" y="1556792"/>
            <a:ext cx="5606541" cy="448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a:extLst>
              <a:ext uri="{FF2B5EF4-FFF2-40B4-BE49-F238E27FC236}">
                <a16:creationId xmlns:a16="http://schemas.microsoft.com/office/drawing/2014/main" id="{878A62BF-D0C6-4A44-9E52-0F63CB5380FB}"/>
              </a:ext>
            </a:extLst>
          </p:cNvPr>
          <p:cNvSpPr>
            <a:spLocks noGrp="1"/>
          </p:cNvSpPr>
          <p:nvPr>
            <p:ph type="ftr" sz="quarter" idx="11"/>
          </p:nvPr>
        </p:nvSpPr>
        <p:spPr/>
        <p:txBody>
          <a:bodyPr/>
          <a:lstStyle/>
          <a:p>
            <a:pPr>
              <a:defRPr/>
            </a:pPr>
            <a:r>
              <a:rPr lang="en-GB"/>
              <a:t>V37 C.Kavanagh _ January 2024         </a:t>
            </a:r>
            <a:endParaRPr lang="en-GB" dirty="0"/>
          </a:p>
        </p:txBody>
      </p:sp>
      <p:sp>
        <p:nvSpPr>
          <p:cNvPr id="6" name="TextBox 5">
            <a:extLst>
              <a:ext uri="{FF2B5EF4-FFF2-40B4-BE49-F238E27FC236}">
                <a16:creationId xmlns:a16="http://schemas.microsoft.com/office/drawing/2014/main" id="{06831007-7803-4687-B13D-7E37A7B6BD35}"/>
              </a:ext>
            </a:extLst>
          </p:cNvPr>
          <p:cNvSpPr txBox="1"/>
          <p:nvPr/>
        </p:nvSpPr>
        <p:spPr>
          <a:xfrm>
            <a:off x="2286000" y="3260493"/>
            <a:ext cx="4590472" cy="341632"/>
          </a:xfrm>
          <a:prstGeom prst="rect">
            <a:avLst/>
          </a:prstGeom>
          <a:noFill/>
        </p:spPr>
        <p:txBody>
          <a:bodyPr wrap="square">
            <a:spAutoFit/>
          </a:bodyPr>
          <a:lstStyle/>
          <a:p>
            <a:pPr marL="235458" indent="-171450">
              <a:lnSpc>
                <a:spcPct val="90000"/>
              </a:lnSpc>
            </a:pPr>
            <a:r>
              <a:rPr lang="en-GB" sz="1800" dirty="0"/>
              <a:t> </a:t>
            </a:r>
          </a:p>
        </p:txBody>
      </p:sp>
    </p:spTree>
    <p:extLst>
      <p:ext uri="{BB962C8B-B14F-4D97-AF65-F5344CB8AC3E}">
        <p14:creationId xmlns:p14="http://schemas.microsoft.com/office/powerpoint/2010/main" val="242609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Transport of Material</a:t>
            </a:r>
            <a:br>
              <a:rPr lang="en-GB" dirty="0"/>
            </a:br>
            <a:r>
              <a:rPr lang="en-GB"/>
              <a:t>( External transfer)</a:t>
            </a:r>
          </a:p>
        </p:txBody>
      </p:sp>
      <p:graphicFrame>
        <p:nvGraphicFramePr>
          <p:cNvPr id="6" name="Content Placeholder 2">
            <a:extLst>
              <a:ext uri="{FF2B5EF4-FFF2-40B4-BE49-F238E27FC236}">
                <a16:creationId xmlns:a16="http://schemas.microsoft.com/office/drawing/2014/main" id="{5D9561CE-03F3-45BD-A7D5-E2AAB8213A67}"/>
              </a:ext>
            </a:extLst>
          </p:cNvPr>
          <p:cNvGraphicFramePr>
            <a:graphicFrameLocks noGrp="1"/>
          </p:cNvGraphicFramePr>
          <p:nvPr>
            <p:ph idx="1"/>
            <p:extLst>
              <p:ext uri="{D42A27DB-BD31-4B8C-83A1-F6EECF244321}">
                <p14:modId xmlns:p14="http://schemas.microsoft.com/office/powerpoint/2010/main" val="428358958"/>
              </p:ext>
            </p:extLst>
          </p:nvPr>
        </p:nvGraphicFramePr>
        <p:xfrm>
          <a:off x="685800" y="2532475"/>
          <a:ext cx="77724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685330" y="5883275"/>
            <a:ext cx="7559078" cy="365125"/>
          </a:xfrm>
        </p:spPr>
        <p:txBody>
          <a:bodyPr>
            <a:normAutofit/>
          </a:bodyPr>
          <a:lstStyle/>
          <a:p>
            <a:pPr>
              <a:lnSpc>
                <a:spcPct val="90000"/>
              </a:lnSpc>
              <a:spcAft>
                <a:spcPts val="600"/>
              </a:spcAft>
              <a:defRPr/>
            </a:pPr>
            <a:r>
              <a:rPr lang="en-GB" sz="900"/>
              <a:t>V37 C.Kavanagh _ January 2024         </a:t>
            </a:r>
            <a:endParaRPr lang="en-GB" sz="900" dirty="0"/>
          </a:p>
        </p:txBody>
      </p:sp>
    </p:spTree>
    <p:extLst>
      <p:ext uri="{BB962C8B-B14F-4D97-AF65-F5344CB8AC3E}">
        <p14:creationId xmlns:p14="http://schemas.microsoft.com/office/powerpoint/2010/main" val="276920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6" name="Rectangle 25">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7" name="Oval 26">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Oval 27">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31"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32"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866216" y="973667"/>
            <a:ext cx="2206657" cy="4833745"/>
          </a:xfrm>
        </p:spPr>
        <p:txBody>
          <a:bodyPr>
            <a:normAutofit/>
          </a:bodyPr>
          <a:lstStyle/>
          <a:p>
            <a:r>
              <a:rPr lang="en-GB" sz="2700">
                <a:solidFill>
                  <a:srgbClr val="EBEBEB"/>
                </a:solidFill>
              </a:rPr>
              <a:t>Disinfection </a:t>
            </a:r>
            <a:endParaRPr lang="en-US" sz="2700">
              <a:solidFill>
                <a:srgbClr val="EBEBEB"/>
              </a:solidFill>
            </a:endParaRPr>
          </a:p>
        </p:txBody>
      </p:sp>
      <p:sp>
        <p:nvSpPr>
          <p:cNvPr id="34" name="Rectangle 33">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Footer Placeholder 3"/>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graphicFrame>
        <p:nvGraphicFramePr>
          <p:cNvPr id="20" name="Content Placeholder 2">
            <a:extLst>
              <a:ext uri="{FF2B5EF4-FFF2-40B4-BE49-F238E27FC236}">
                <a16:creationId xmlns:a16="http://schemas.microsoft.com/office/drawing/2014/main" id="{BB3D4502-33FF-467D-8559-8045EDC7203C}"/>
              </a:ext>
            </a:extLst>
          </p:cNvPr>
          <p:cNvGraphicFramePr>
            <a:graphicFrameLocks noGrp="1"/>
          </p:cNvGraphicFramePr>
          <p:nvPr>
            <p:ph idx="1"/>
            <p:extLst>
              <p:ext uri="{D42A27DB-BD31-4B8C-83A1-F6EECF244321}">
                <p14:modId xmlns:p14="http://schemas.microsoft.com/office/powerpoint/2010/main" val="75771078"/>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02" t="-5739" r="-17902" b="5739"/>
          <a:stretch/>
        </p:blipFill>
        <p:spPr bwMode="auto">
          <a:xfrm>
            <a:off x="2123727" y="1196752"/>
            <a:ext cx="6042793" cy="5004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7584" y="836712"/>
            <a:ext cx="997389" cy="369332"/>
          </a:xfrm>
          <a:prstGeom prst="rect">
            <a:avLst/>
          </a:prstGeom>
          <a:noFill/>
        </p:spPr>
        <p:txBody>
          <a:bodyPr wrap="none" rtlCol="0">
            <a:spAutoFit/>
          </a:bodyPr>
          <a:lstStyle/>
          <a:p>
            <a:r>
              <a:rPr lang="en-GB" dirty="0"/>
              <a:t>70% IMS</a:t>
            </a:r>
          </a:p>
        </p:txBody>
      </p:sp>
      <p:cxnSp>
        <p:nvCxnSpPr>
          <p:cNvPr id="6" name="Straight Arrow Connector 5"/>
          <p:cNvCxnSpPr/>
          <p:nvPr/>
        </p:nvCxnSpPr>
        <p:spPr>
          <a:xfrm>
            <a:off x="1326278" y="1340768"/>
            <a:ext cx="1445522" cy="23582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91880" y="700482"/>
            <a:ext cx="1124282" cy="369332"/>
          </a:xfrm>
          <a:prstGeom prst="rect">
            <a:avLst/>
          </a:prstGeom>
          <a:noFill/>
        </p:spPr>
        <p:txBody>
          <a:bodyPr wrap="none" rtlCol="0">
            <a:spAutoFit/>
          </a:bodyPr>
          <a:lstStyle/>
          <a:p>
            <a:r>
              <a:rPr lang="en-GB" dirty="0"/>
              <a:t>1% </a:t>
            </a:r>
            <a:r>
              <a:rPr lang="en-GB" dirty="0" err="1"/>
              <a:t>Virkon</a:t>
            </a:r>
            <a:endParaRPr lang="en-GB" dirty="0"/>
          </a:p>
        </p:txBody>
      </p:sp>
      <p:cxnSp>
        <p:nvCxnSpPr>
          <p:cNvPr id="9" name="Straight Arrow Connector 8"/>
          <p:cNvCxnSpPr/>
          <p:nvPr/>
        </p:nvCxnSpPr>
        <p:spPr>
          <a:xfrm>
            <a:off x="4054021" y="1196752"/>
            <a:ext cx="0"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64088" y="836712"/>
            <a:ext cx="1655903" cy="369332"/>
          </a:xfrm>
          <a:prstGeom prst="rect">
            <a:avLst/>
          </a:prstGeom>
          <a:noFill/>
        </p:spPr>
        <p:txBody>
          <a:bodyPr wrap="none" rtlCol="0">
            <a:spAutoFit/>
          </a:bodyPr>
          <a:lstStyle/>
          <a:p>
            <a:r>
              <a:rPr lang="en-GB" dirty="0"/>
              <a:t>1:50 </a:t>
            </a:r>
            <a:r>
              <a:rPr lang="en-GB" dirty="0" err="1"/>
              <a:t>Chemgene</a:t>
            </a:r>
            <a:endParaRPr lang="en-GB" dirty="0"/>
          </a:p>
        </p:txBody>
      </p:sp>
      <p:cxnSp>
        <p:nvCxnSpPr>
          <p:cNvPr id="12" name="Straight Arrow Connector 11"/>
          <p:cNvCxnSpPr/>
          <p:nvPr/>
        </p:nvCxnSpPr>
        <p:spPr>
          <a:xfrm flipH="1">
            <a:off x="5242244" y="1262052"/>
            <a:ext cx="1046916" cy="1584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80312" y="2708920"/>
            <a:ext cx="1694695" cy="369332"/>
          </a:xfrm>
          <a:prstGeom prst="rect">
            <a:avLst/>
          </a:prstGeom>
          <a:noFill/>
        </p:spPr>
        <p:txBody>
          <a:bodyPr wrap="none" rtlCol="0">
            <a:spAutoFit/>
          </a:bodyPr>
          <a:lstStyle/>
          <a:p>
            <a:r>
              <a:rPr lang="en-GB" dirty="0"/>
              <a:t>1:20 </a:t>
            </a:r>
            <a:r>
              <a:rPr lang="en-GB" dirty="0" err="1"/>
              <a:t>ChemGene</a:t>
            </a:r>
            <a:endParaRPr lang="en-GB" dirty="0"/>
          </a:p>
        </p:txBody>
      </p:sp>
      <p:cxnSp>
        <p:nvCxnSpPr>
          <p:cNvPr id="15" name="Straight Arrow Connector 14"/>
          <p:cNvCxnSpPr/>
          <p:nvPr/>
        </p:nvCxnSpPr>
        <p:spPr>
          <a:xfrm flipH="1">
            <a:off x="6444208" y="3188815"/>
            <a:ext cx="1722312"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a:xfrm>
            <a:off x="193638" y="6250164"/>
            <a:ext cx="7972882" cy="365125"/>
          </a:xfrm>
        </p:spPr>
        <p:txBody>
          <a:bodyPr/>
          <a:lstStyle/>
          <a:p>
            <a:pPr>
              <a:defRPr/>
            </a:pPr>
            <a:r>
              <a:rPr lang="en-GB"/>
              <a:t>V37 C.Kavanagh _ January 2024         </a:t>
            </a:r>
            <a:endParaRPr lang="en-GB" dirty="0"/>
          </a:p>
        </p:txBody>
      </p:sp>
      <p:cxnSp>
        <p:nvCxnSpPr>
          <p:cNvPr id="11" name="Straight Arrow Connector 10"/>
          <p:cNvCxnSpPr/>
          <p:nvPr/>
        </p:nvCxnSpPr>
        <p:spPr>
          <a:xfrm>
            <a:off x="1371925" y="318881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69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normAutofit/>
          </a:bodyPr>
          <a:lstStyle/>
          <a:p>
            <a:pPr eaLnBrk="1" hangingPunct="1">
              <a:defRPr/>
            </a:pPr>
            <a:r>
              <a:rPr lang="en-GB"/>
              <a:t>Disposal of Biological Waste</a:t>
            </a:r>
          </a:p>
        </p:txBody>
      </p:sp>
      <p:graphicFrame>
        <p:nvGraphicFramePr>
          <p:cNvPr id="133129" name="Rectangle 3">
            <a:extLst>
              <a:ext uri="{FF2B5EF4-FFF2-40B4-BE49-F238E27FC236}">
                <a16:creationId xmlns:a16="http://schemas.microsoft.com/office/drawing/2014/main" id="{FFCD3AFB-EC57-07EF-B187-2A1AAEE0848C}"/>
              </a:ext>
            </a:extLst>
          </p:cNvPr>
          <p:cNvGraphicFramePr>
            <a:graphicFrameLocks noGrp="1"/>
          </p:cNvGraphicFramePr>
          <p:nvPr>
            <p:ph idx="1"/>
            <p:extLst>
              <p:ext uri="{D42A27DB-BD31-4B8C-83A1-F6EECF244321}">
                <p14:modId xmlns:p14="http://schemas.microsoft.com/office/powerpoint/2010/main" val="337964092"/>
              </p:ext>
            </p:extLst>
          </p:nvPr>
        </p:nvGraphicFramePr>
        <p:xfrm>
          <a:off x="685800" y="2532475"/>
          <a:ext cx="77724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6" name="Footer Placeholder 4"/>
          <p:cNvSpPr>
            <a:spLocks noGrp="1"/>
          </p:cNvSpPr>
          <p:nvPr>
            <p:ph type="ftr" sz="quarter" idx="11"/>
          </p:nvPr>
        </p:nvSpPr>
        <p:spPr/>
        <p:txBody>
          <a:bodyPr>
            <a:normAutofit/>
          </a:bodyPr>
          <a:lstStyle/>
          <a:p>
            <a:pPr>
              <a:spcAft>
                <a:spcPts val="600"/>
              </a:spcAft>
            </a:pPr>
            <a:r>
              <a:rPr lang="en-GB"/>
              <a:t>V37 C.Kavanagh _ January 2024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6F066-FFE2-AC90-2BE9-B11C0190D51F}"/>
              </a:ext>
            </a:extLst>
          </p:cNvPr>
          <p:cNvSpPr>
            <a:spLocks noGrp="1"/>
          </p:cNvSpPr>
          <p:nvPr>
            <p:ph type="title"/>
          </p:nvPr>
        </p:nvSpPr>
        <p:spPr/>
        <p:txBody>
          <a:bodyPr/>
          <a:lstStyle/>
          <a:p>
            <a:r>
              <a:rPr lang="en-GB" dirty="0"/>
              <a:t>Biosafety </a:t>
            </a:r>
          </a:p>
        </p:txBody>
      </p:sp>
      <p:sp>
        <p:nvSpPr>
          <p:cNvPr id="3" name="Content Placeholder 2">
            <a:extLst>
              <a:ext uri="{FF2B5EF4-FFF2-40B4-BE49-F238E27FC236}">
                <a16:creationId xmlns:a16="http://schemas.microsoft.com/office/drawing/2014/main" id="{A023094F-D25C-6D24-C4F9-651CF367010C}"/>
              </a:ext>
            </a:extLst>
          </p:cNvPr>
          <p:cNvSpPr>
            <a:spLocks noGrp="1"/>
          </p:cNvSpPr>
          <p:nvPr>
            <p:ph idx="1"/>
          </p:nvPr>
        </p:nvSpPr>
        <p:spPr/>
        <p:txBody>
          <a:bodyPr/>
          <a:lstStyle/>
          <a:p>
            <a:r>
              <a:rPr lang="en-GB" b="1" dirty="0">
                <a:solidFill>
                  <a:schemeClr val="tx1"/>
                </a:solidFill>
                <a:hlinkClick r:id="rId2">
                  <a:extLst>
                    <a:ext uri="{A12FA001-AC4F-418D-AE19-62706E023703}">
                      <ahyp:hlinkClr xmlns:ahyp="http://schemas.microsoft.com/office/drawing/2018/hyperlinkcolor" val="tx"/>
                    </a:ext>
                  </a:extLst>
                </a:hlinkClick>
              </a:rPr>
              <a:t>Biological Safety Policy | Health and Safety Service | Loughborough University</a:t>
            </a:r>
            <a:endParaRPr lang="en-GB" b="1" dirty="0">
              <a:solidFill>
                <a:schemeClr val="tx1"/>
              </a:solidFill>
            </a:endParaRPr>
          </a:p>
          <a:p>
            <a:endParaRPr lang="en-GB" dirty="0"/>
          </a:p>
          <a:p>
            <a:r>
              <a:rPr lang="en-GB" b="1" dirty="0">
                <a:solidFill>
                  <a:schemeClr val="tx1"/>
                </a:solidFill>
                <a:hlinkClick r:id="rId3">
                  <a:extLst>
                    <a:ext uri="{A12FA001-AC4F-418D-AE19-62706E023703}">
                      <ahyp:hlinkClr xmlns:ahyp="http://schemas.microsoft.com/office/drawing/2018/hyperlinkcolor" val="tx"/>
                    </a:ext>
                  </a:extLst>
                </a:hlinkClick>
              </a:rPr>
              <a:t>Code of Practice for Bio Labs | Health and Safety Service | Loughborough University</a:t>
            </a:r>
            <a:endParaRPr lang="en-GB" b="1" dirty="0">
              <a:solidFill>
                <a:schemeClr val="tx1"/>
              </a:solidFill>
            </a:endParaRPr>
          </a:p>
          <a:p>
            <a:endParaRPr lang="en-GB" b="1" dirty="0">
              <a:solidFill>
                <a:schemeClr val="tx1"/>
              </a:solidFill>
            </a:endParaRPr>
          </a:p>
          <a:p>
            <a:r>
              <a:rPr lang="en-GB" b="1" dirty="0">
                <a:solidFill>
                  <a:schemeClr val="tx1"/>
                </a:solidFill>
              </a:rPr>
              <a:t>Click the links to </a:t>
            </a:r>
            <a:r>
              <a:rPr lang="en-GB" b="1">
                <a:solidFill>
                  <a:schemeClr val="tx1"/>
                </a:solidFill>
              </a:rPr>
              <a:t>find out more…</a:t>
            </a:r>
            <a:endParaRPr lang="en-GB" b="1" dirty="0">
              <a:solidFill>
                <a:schemeClr val="tx1"/>
              </a:solidFill>
            </a:endParaRPr>
          </a:p>
        </p:txBody>
      </p:sp>
      <p:sp>
        <p:nvSpPr>
          <p:cNvPr id="4" name="Footer Placeholder 3">
            <a:extLst>
              <a:ext uri="{FF2B5EF4-FFF2-40B4-BE49-F238E27FC236}">
                <a16:creationId xmlns:a16="http://schemas.microsoft.com/office/drawing/2014/main" id="{B253352D-C2C4-BA31-870E-092B34B4306D}"/>
              </a:ext>
            </a:extLst>
          </p:cNvPr>
          <p:cNvSpPr>
            <a:spLocks noGrp="1"/>
          </p:cNvSpPr>
          <p:nvPr>
            <p:ph type="ftr" sz="quarter" idx="11"/>
          </p:nvPr>
        </p:nvSpPr>
        <p:spPr/>
        <p:txBody>
          <a:bodyPr/>
          <a:lstStyle/>
          <a:p>
            <a:pPr>
              <a:defRPr/>
            </a:pPr>
            <a:r>
              <a:rPr lang="en-GB"/>
              <a:t>V37 C.Kavanagh _ January 2024         </a:t>
            </a:r>
            <a:endParaRPr lang="en-GB" dirty="0"/>
          </a:p>
        </p:txBody>
      </p:sp>
    </p:spTree>
    <p:extLst>
      <p:ext uri="{BB962C8B-B14F-4D97-AF65-F5344CB8AC3E}">
        <p14:creationId xmlns:p14="http://schemas.microsoft.com/office/powerpoint/2010/main" val="2465911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80" name="Rectangle 32779">
            <a:extLst>
              <a:ext uri="{FF2B5EF4-FFF2-40B4-BE49-F238E27FC236}">
                <a16:creationId xmlns:a16="http://schemas.microsoft.com/office/drawing/2014/main" id="{E8490E79-9468-4CDA-BEFA-12D35313E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32782" name="Freeform: Shape 32781">
            <a:extLst>
              <a:ext uri="{FF2B5EF4-FFF2-40B4-BE49-F238E27FC236}">
                <a16:creationId xmlns:a16="http://schemas.microsoft.com/office/drawing/2014/main" id="{9ED09E26-1480-4A2F-A98F-40DB15B3AD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979654" y="608990"/>
            <a:ext cx="6053670" cy="5640020"/>
          </a:xfrm>
          <a:custGeom>
            <a:avLst/>
            <a:gdLst>
              <a:gd name="connsiteX0" fmla="*/ 6053670 w 6053670"/>
              <a:gd name="connsiteY0" fmla="*/ 1098 h 7520027"/>
              <a:gd name="connsiteX1" fmla="*/ 6053670 w 6053670"/>
              <a:gd name="connsiteY1" fmla="*/ 386045 h 7520027"/>
              <a:gd name="connsiteX2" fmla="*/ 6053670 w 6053670"/>
              <a:gd name="connsiteY2" fmla="*/ 1254558 h 7520027"/>
              <a:gd name="connsiteX3" fmla="*/ 6053670 w 6053670"/>
              <a:gd name="connsiteY3" fmla="*/ 7520027 h 7520027"/>
              <a:gd name="connsiteX4" fmla="*/ 0 w 6053670"/>
              <a:gd name="connsiteY4" fmla="*/ 7520027 h 7520027"/>
              <a:gd name="connsiteX5" fmla="*/ 0 w 6053670"/>
              <a:gd name="connsiteY5" fmla="*/ 1249853 h 7520027"/>
              <a:gd name="connsiteX6" fmla="*/ 0 w 6053670"/>
              <a:gd name="connsiteY6" fmla="*/ 386045 h 7520027"/>
              <a:gd name="connsiteX7" fmla="*/ 0 w 6053670"/>
              <a:gd name="connsiteY7" fmla="*/ 0 h 7520027"/>
              <a:gd name="connsiteX8" fmla="*/ 35717 w 6053670"/>
              <a:gd name="connsiteY8" fmla="*/ 5488 h 7520027"/>
              <a:gd name="connsiteX9" fmla="*/ 140445 w 6053670"/>
              <a:gd name="connsiteY9" fmla="*/ 21641 h 7520027"/>
              <a:gd name="connsiteX10" fmla="*/ 216722 w 6053670"/>
              <a:gd name="connsiteY10" fmla="*/ 32932 h 7520027"/>
              <a:gd name="connsiteX11" fmla="*/ 307527 w 6053670"/>
              <a:gd name="connsiteY11" fmla="*/ 44850 h 7520027"/>
              <a:gd name="connsiteX12" fmla="*/ 415282 w 6053670"/>
              <a:gd name="connsiteY12" fmla="*/ 59121 h 7520027"/>
              <a:gd name="connsiteX13" fmla="*/ 534539 w 6053670"/>
              <a:gd name="connsiteY13" fmla="*/ 74175 h 7520027"/>
              <a:gd name="connsiteX14" fmla="*/ 668931 w 6053670"/>
              <a:gd name="connsiteY14" fmla="*/ 90014 h 7520027"/>
              <a:gd name="connsiteX15" fmla="*/ 815430 w 6053670"/>
              <a:gd name="connsiteY15" fmla="*/ 106794 h 7520027"/>
              <a:gd name="connsiteX16" fmla="*/ 974641 w 6053670"/>
              <a:gd name="connsiteY16" fmla="*/ 123574 h 7520027"/>
              <a:gd name="connsiteX17" fmla="*/ 1144144 w 6053670"/>
              <a:gd name="connsiteY17" fmla="*/ 140667 h 7520027"/>
              <a:gd name="connsiteX18" fmla="*/ 1326965 w 6053670"/>
              <a:gd name="connsiteY18" fmla="*/ 156506 h 7520027"/>
              <a:gd name="connsiteX19" fmla="*/ 1518261 w 6053670"/>
              <a:gd name="connsiteY19" fmla="*/ 171717 h 7520027"/>
              <a:gd name="connsiteX20" fmla="*/ 1720453 w 6053670"/>
              <a:gd name="connsiteY20" fmla="*/ 185518 h 7520027"/>
              <a:gd name="connsiteX21" fmla="*/ 1931121 w 6053670"/>
              <a:gd name="connsiteY21" fmla="*/ 198690 h 7520027"/>
              <a:gd name="connsiteX22" fmla="*/ 2150869 w 6053670"/>
              <a:gd name="connsiteY22" fmla="*/ 211079 h 7520027"/>
              <a:gd name="connsiteX23" fmla="*/ 2263467 w 6053670"/>
              <a:gd name="connsiteY23" fmla="*/ 215470 h 7520027"/>
              <a:gd name="connsiteX24" fmla="*/ 2378487 w 6053670"/>
              <a:gd name="connsiteY24" fmla="*/ 220332 h 7520027"/>
              <a:gd name="connsiteX25" fmla="*/ 2495323 w 6053670"/>
              <a:gd name="connsiteY25" fmla="*/ 224879 h 7520027"/>
              <a:gd name="connsiteX26" fmla="*/ 2612764 w 6053670"/>
              <a:gd name="connsiteY26" fmla="*/ 227859 h 7520027"/>
              <a:gd name="connsiteX27" fmla="*/ 2732627 w 6053670"/>
              <a:gd name="connsiteY27" fmla="*/ 230525 h 7520027"/>
              <a:gd name="connsiteX28" fmla="*/ 2853700 w 6053670"/>
              <a:gd name="connsiteY28" fmla="*/ 233348 h 7520027"/>
              <a:gd name="connsiteX29" fmla="*/ 2977195 w 6053670"/>
              <a:gd name="connsiteY29" fmla="*/ 235229 h 7520027"/>
              <a:gd name="connsiteX30" fmla="*/ 3101901 w 6053670"/>
              <a:gd name="connsiteY30" fmla="*/ 235229 h 7520027"/>
              <a:gd name="connsiteX31" fmla="*/ 3227817 w 6053670"/>
              <a:gd name="connsiteY31" fmla="*/ 236170 h 7520027"/>
              <a:gd name="connsiteX32" fmla="*/ 3354944 w 6053670"/>
              <a:gd name="connsiteY32" fmla="*/ 235229 h 7520027"/>
              <a:gd name="connsiteX33" fmla="*/ 3483887 w 6053670"/>
              <a:gd name="connsiteY33" fmla="*/ 233348 h 7520027"/>
              <a:gd name="connsiteX34" fmla="*/ 3612830 w 6053670"/>
              <a:gd name="connsiteY34" fmla="*/ 231623 h 7520027"/>
              <a:gd name="connsiteX35" fmla="*/ 3743590 w 6053670"/>
              <a:gd name="connsiteY35" fmla="*/ 227859 h 7520027"/>
              <a:gd name="connsiteX36" fmla="*/ 3875560 w 6053670"/>
              <a:gd name="connsiteY36" fmla="*/ 223938 h 7520027"/>
              <a:gd name="connsiteX37" fmla="*/ 4007530 w 6053670"/>
              <a:gd name="connsiteY37" fmla="*/ 219391 h 7520027"/>
              <a:gd name="connsiteX38" fmla="*/ 4140710 w 6053670"/>
              <a:gd name="connsiteY38" fmla="*/ 212961 h 7520027"/>
              <a:gd name="connsiteX39" fmla="*/ 4275102 w 6053670"/>
              <a:gd name="connsiteY39" fmla="*/ 205277 h 7520027"/>
              <a:gd name="connsiteX40" fmla="*/ 4410098 w 6053670"/>
              <a:gd name="connsiteY40" fmla="*/ 197907 h 7520027"/>
              <a:gd name="connsiteX41" fmla="*/ 4545096 w 6053670"/>
              <a:gd name="connsiteY41" fmla="*/ 188498 h 7520027"/>
              <a:gd name="connsiteX42" fmla="*/ 4681909 w 6053670"/>
              <a:gd name="connsiteY42" fmla="*/ 177207 h 7520027"/>
              <a:gd name="connsiteX43" fmla="*/ 4816905 w 6053670"/>
              <a:gd name="connsiteY43" fmla="*/ 165916 h 7520027"/>
              <a:gd name="connsiteX44" fmla="*/ 4954323 w 6053670"/>
              <a:gd name="connsiteY44" fmla="*/ 152899 h 7520027"/>
              <a:gd name="connsiteX45" fmla="*/ 5092347 w 6053670"/>
              <a:gd name="connsiteY45" fmla="*/ 138629 h 7520027"/>
              <a:gd name="connsiteX46" fmla="*/ 5228555 w 6053670"/>
              <a:gd name="connsiteY46" fmla="*/ 123574 h 7520027"/>
              <a:gd name="connsiteX47" fmla="*/ 5366578 w 6053670"/>
              <a:gd name="connsiteY47" fmla="*/ 106010 h 7520027"/>
              <a:gd name="connsiteX48" fmla="*/ 5503997 w 6053670"/>
              <a:gd name="connsiteY48" fmla="*/ 87192 h 7520027"/>
              <a:gd name="connsiteX49" fmla="*/ 5642020 w 6053670"/>
              <a:gd name="connsiteY49" fmla="*/ 68530 h 7520027"/>
              <a:gd name="connsiteX50" fmla="*/ 5779438 w 6053670"/>
              <a:gd name="connsiteY50" fmla="*/ 46733 h 7520027"/>
              <a:gd name="connsiteX51" fmla="*/ 5916251 w 6053670"/>
              <a:gd name="connsiteY51" fmla="*/ 24464 h 752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520027">
                <a:moveTo>
                  <a:pt x="6053670" y="1098"/>
                </a:moveTo>
                <a:lnTo>
                  <a:pt x="6053670" y="386045"/>
                </a:lnTo>
                <a:lnTo>
                  <a:pt x="6053670" y="1254558"/>
                </a:lnTo>
                <a:lnTo>
                  <a:pt x="6053670" y="7520027"/>
                </a:lnTo>
                <a:lnTo>
                  <a:pt x="0" y="7520027"/>
                </a:lnTo>
                <a:lnTo>
                  <a:pt x="0" y="1249853"/>
                </a:lnTo>
                <a:lnTo>
                  <a:pt x="0" y="386045"/>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GB"/>
          </a:p>
        </p:txBody>
      </p:sp>
      <p:sp>
        <p:nvSpPr>
          <p:cNvPr id="32784" name="Freeform 5">
            <a:extLst>
              <a:ext uri="{FF2B5EF4-FFF2-40B4-BE49-F238E27FC236}">
                <a16:creationId xmlns:a16="http://schemas.microsoft.com/office/drawing/2014/main" id="{5C976AD2-D1D1-4B6E-8E89-AC6EDC0DF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6146" name="Rectangle 2"/>
          <p:cNvSpPr>
            <a:spLocks noGrp="1" noRot="1" noChangeArrowheads="1"/>
          </p:cNvSpPr>
          <p:nvPr>
            <p:ph type="title"/>
          </p:nvPr>
        </p:nvSpPr>
        <p:spPr>
          <a:xfrm>
            <a:off x="574756" y="800254"/>
            <a:ext cx="2375352" cy="5259232"/>
          </a:xfrm>
        </p:spPr>
        <p:txBody>
          <a:bodyPr>
            <a:normAutofit/>
          </a:bodyPr>
          <a:lstStyle/>
          <a:p>
            <a:pPr eaLnBrk="1" hangingPunct="1">
              <a:defRPr/>
            </a:pPr>
            <a:r>
              <a:rPr lang="en-GB" sz="3500"/>
              <a:t>Types of waste</a:t>
            </a:r>
          </a:p>
        </p:txBody>
      </p:sp>
      <p:sp>
        <p:nvSpPr>
          <p:cNvPr id="32786" name="Freeform 5">
            <a:extLst>
              <a:ext uri="{FF2B5EF4-FFF2-40B4-BE49-F238E27FC236}">
                <a16:creationId xmlns:a16="http://schemas.microsoft.com/office/drawing/2014/main" id="{94AB8A4F-E933-46DE-B078-7CC48FCC5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657717"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pic>
        <p:nvPicPr>
          <p:cNvPr id="32775" name="Picture 6" descr="singlesharpsbin"/>
          <p:cNvPicPr>
            <a:picLocks noChangeAspect="1" noChangeArrowheads="1"/>
          </p:cNvPicPr>
          <p:nvPr/>
        </p:nvPicPr>
        <p:blipFill>
          <a:blip r:embed="rId2" cstate="print"/>
          <a:stretch>
            <a:fillRect/>
          </a:stretch>
        </p:blipFill>
        <p:spPr bwMode="auto">
          <a:xfrm>
            <a:off x="3976504" y="800254"/>
            <a:ext cx="751563" cy="1674912"/>
          </a:xfrm>
          <a:prstGeom prst="roundRect">
            <a:avLst>
              <a:gd name="adj" fmla="val 1858"/>
            </a:avLst>
          </a:prstGeom>
          <a:noFill/>
          <a:effectLst/>
        </p:spPr>
      </p:pic>
      <p:pic>
        <p:nvPicPr>
          <p:cNvPr id="32774" name="Picture 5" descr="100-0001_IMG"/>
          <p:cNvPicPr>
            <a:picLocks noChangeAspect="1" noChangeArrowheads="1"/>
          </p:cNvPicPr>
          <p:nvPr/>
        </p:nvPicPr>
        <p:blipFill>
          <a:blip r:embed="rId3" cstate="print"/>
          <a:srcRect l="14285" t="24310" r="11836" b="9091"/>
          <a:stretch>
            <a:fillRect/>
          </a:stretch>
        </p:blipFill>
        <p:spPr bwMode="auto">
          <a:xfrm>
            <a:off x="5397164" y="800254"/>
            <a:ext cx="1398142" cy="1674912"/>
          </a:xfrm>
          <a:prstGeom prst="roundRect">
            <a:avLst>
              <a:gd name="adj" fmla="val 1858"/>
            </a:avLst>
          </a:prstGeom>
          <a:noFill/>
          <a:effectLst/>
        </p:spPr>
      </p:pic>
      <p:sp>
        <p:nvSpPr>
          <p:cNvPr id="32788" name="Rectangle 32787">
            <a:extLst>
              <a:ext uri="{FF2B5EF4-FFF2-40B4-BE49-F238E27FC236}">
                <a16:creationId xmlns:a16="http://schemas.microsoft.com/office/drawing/2014/main" id="{B8B823D5-899B-483E-9327-4C159CFB1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32773" name="Picture 4" descr="blacksack"/>
          <p:cNvPicPr>
            <a:picLocks noChangeAspect="1" noChangeArrowheads="1"/>
          </p:cNvPicPr>
          <p:nvPr/>
        </p:nvPicPr>
        <p:blipFill>
          <a:blip r:embed="rId4" cstate="print"/>
          <a:srcRect l="4347" t="5536" b="5415"/>
          <a:stretch>
            <a:fillRect/>
          </a:stretch>
        </p:blipFill>
        <p:spPr bwMode="auto">
          <a:xfrm>
            <a:off x="7143226" y="800254"/>
            <a:ext cx="1393917" cy="1674912"/>
          </a:xfrm>
          <a:prstGeom prst="roundRect">
            <a:avLst>
              <a:gd name="adj" fmla="val 1858"/>
            </a:avLst>
          </a:prstGeom>
          <a:noFill/>
          <a:effectLst/>
        </p:spPr>
      </p:pic>
      <p:sp>
        <p:nvSpPr>
          <p:cNvPr id="6147" name="Rectangle 3"/>
          <p:cNvSpPr>
            <a:spLocks noGrp="1" noChangeArrowheads="1"/>
          </p:cNvSpPr>
          <p:nvPr>
            <p:ph idx="1"/>
          </p:nvPr>
        </p:nvSpPr>
        <p:spPr>
          <a:xfrm>
            <a:off x="3539612" y="2748931"/>
            <a:ext cx="5110316" cy="3310555"/>
          </a:xfrm>
        </p:spPr>
        <p:txBody>
          <a:bodyPr lIns="92075" tIns="46038" rIns="92075" bIns="46038" anchor="ctr">
            <a:normAutofit lnSpcReduction="10000"/>
          </a:bodyPr>
          <a:lstStyle/>
          <a:p>
            <a:pPr eaLnBrk="1" hangingPunct="1">
              <a:lnSpc>
                <a:spcPct val="90000"/>
              </a:lnSpc>
              <a:defRPr/>
            </a:pPr>
            <a:r>
              <a:rPr lang="en-GB" sz="1400" b="1"/>
              <a:t>Three different types of solid waste:</a:t>
            </a:r>
          </a:p>
          <a:p>
            <a:pPr lvl="1" eaLnBrk="1" hangingPunct="1">
              <a:lnSpc>
                <a:spcPct val="90000"/>
              </a:lnSpc>
              <a:buFont typeface="Wingdings" pitchFamily="2" charset="2"/>
              <a:buNone/>
              <a:defRPr/>
            </a:pPr>
            <a:r>
              <a:rPr lang="en-GB" sz="1400"/>
              <a:t>1) Cardboard &amp; other paper waste that has not been in the Class II labs is left for domestic staff to collect in the office. </a:t>
            </a:r>
          </a:p>
          <a:p>
            <a:pPr lvl="1" eaLnBrk="1" hangingPunct="1">
              <a:lnSpc>
                <a:spcPct val="90000"/>
              </a:lnSpc>
              <a:defRPr/>
            </a:pPr>
            <a:r>
              <a:rPr lang="en-GB" sz="1400"/>
              <a:t>Cardboard should NOT be taken into the CBE laboratories.</a:t>
            </a:r>
          </a:p>
          <a:p>
            <a:pPr lvl="1" eaLnBrk="1" hangingPunct="1">
              <a:lnSpc>
                <a:spcPct val="90000"/>
              </a:lnSpc>
              <a:buFontTx/>
              <a:buNone/>
              <a:defRPr/>
            </a:pPr>
            <a:r>
              <a:rPr lang="en-GB" sz="1400"/>
              <a:t>2) Colour coded waste</a:t>
            </a:r>
          </a:p>
          <a:p>
            <a:pPr lvl="1" eaLnBrk="1" hangingPunct="1">
              <a:lnSpc>
                <a:spcPct val="90000"/>
              </a:lnSpc>
              <a:defRPr/>
            </a:pPr>
            <a:r>
              <a:rPr lang="en-GB" sz="1400"/>
              <a:t>Yellow stream waste – Non- autoclaved waste </a:t>
            </a:r>
          </a:p>
          <a:p>
            <a:pPr marL="537210" lvl="1" indent="0" eaLnBrk="1" hangingPunct="1">
              <a:lnSpc>
                <a:spcPct val="90000"/>
              </a:lnSpc>
              <a:buNone/>
              <a:defRPr/>
            </a:pPr>
            <a:r>
              <a:rPr lang="en-GB" sz="1400"/>
              <a:t>( chemically contaminated waste)</a:t>
            </a:r>
          </a:p>
          <a:p>
            <a:pPr lvl="1" eaLnBrk="1" hangingPunct="1">
              <a:lnSpc>
                <a:spcPct val="90000"/>
              </a:lnSpc>
              <a:defRPr/>
            </a:pPr>
            <a:r>
              <a:rPr lang="en-GB" sz="1400"/>
              <a:t>Orange stream waste – Autoclaved waste</a:t>
            </a:r>
          </a:p>
          <a:p>
            <a:pPr lvl="1" eaLnBrk="1" hangingPunct="1">
              <a:lnSpc>
                <a:spcPct val="90000"/>
              </a:lnSpc>
              <a:defRPr/>
            </a:pPr>
            <a:r>
              <a:rPr lang="en-GB" sz="1400"/>
              <a:t>Yellow &amp; purple  stream waste – Cytotoxic waste</a:t>
            </a:r>
          </a:p>
          <a:p>
            <a:pPr lvl="1" eaLnBrk="1" hangingPunct="1">
              <a:lnSpc>
                <a:spcPct val="90000"/>
              </a:lnSpc>
              <a:buFont typeface="Wingdings" pitchFamily="2" charset="2"/>
              <a:buNone/>
              <a:defRPr/>
            </a:pPr>
            <a:r>
              <a:rPr lang="en-GB" sz="1400"/>
              <a:t>3) Sharps</a:t>
            </a:r>
          </a:p>
        </p:txBody>
      </p:sp>
      <p:sp>
        <p:nvSpPr>
          <p:cNvPr id="32770"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rrowheads="1"/>
          </p:cNvSpPr>
          <p:nvPr>
            <p:ph type="title"/>
          </p:nvPr>
        </p:nvSpPr>
        <p:spPr/>
        <p:txBody>
          <a:bodyPr/>
          <a:lstStyle/>
          <a:p>
            <a:pPr eaLnBrk="1" hangingPunct="1">
              <a:defRPr/>
            </a:pPr>
            <a:r>
              <a:rPr lang="en-GB" dirty="0">
                <a:solidFill>
                  <a:srgbClr val="9933FF"/>
                </a:solidFill>
              </a:rPr>
              <a:t>Cytotoxic Waste</a:t>
            </a:r>
            <a:endParaRPr lang="en-US" dirty="0">
              <a:solidFill>
                <a:srgbClr val="9933FF"/>
              </a:solidFill>
            </a:endParaRPr>
          </a:p>
        </p:txBody>
      </p:sp>
      <p:sp>
        <p:nvSpPr>
          <p:cNvPr id="260099" name="Rectangle 3"/>
          <p:cNvSpPr>
            <a:spLocks noGrp="1" noRot="1" noChangeArrowheads="1"/>
          </p:cNvSpPr>
          <p:nvPr>
            <p:ph idx="1"/>
          </p:nvPr>
        </p:nvSpPr>
        <p:spPr>
          <a:xfrm>
            <a:off x="685331" y="2060848"/>
            <a:ext cx="7773339" cy="3730353"/>
          </a:xfrm>
        </p:spPr>
        <p:txBody>
          <a:bodyPr>
            <a:normAutofit/>
          </a:bodyPr>
          <a:lstStyle/>
          <a:p>
            <a:pPr eaLnBrk="1" hangingPunct="1">
              <a:lnSpc>
                <a:spcPct val="80000"/>
              </a:lnSpc>
              <a:defRPr/>
            </a:pPr>
            <a:r>
              <a:rPr lang="en-GB" sz="2800" dirty="0"/>
              <a:t>Cytotoxic solid waste must be placed in specific ( yellow/purple)  bags &amp; disposed of immediately after completion of work into designated holding area in Gas Pod 2.</a:t>
            </a:r>
          </a:p>
          <a:p>
            <a:pPr eaLnBrk="1" hangingPunct="1">
              <a:lnSpc>
                <a:spcPct val="80000"/>
              </a:lnSpc>
              <a:defRPr/>
            </a:pPr>
            <a:endParaRPr lang="en-GB" sz="2800" dirty="0"/>
          </a:p>
          <a:p>
            <a:pPr eaLnBrk="1" hangingPunct="1">
              <a:lnSpc>
                <a:spcPct val="80000"/>
              </a:lnSpc>
              <a:defRPr/>
            </a:pPr>
            <a:r>
              <a:rPr lang="en-GB" sz="2800" dirty="0"/>
              <a:t>DO NOT AUTOCLAVE.</a:t>
            </a:r>
          </a:p>
        </p:txBody>
      </p:sp>
      <p:sp>
        <p:nvSpPr>
          <p:cNvPr id="38914" name="Footer Placeholder 4"/>
          <p:cNvSpPr>
            <a:spLocks noGrp="1"/>
          </p:cNvSpPr>
          <p:nvPr>
            <p:ph type="ftr" sz="quarter" idx="11"/>
          </p:nvPr>
        </p:nvSpPr>
        <p:spPr>
          <a:xfrm>
            <a:off x="193638" y="6250164"/>
            <a:ext cx="7762738" cy="365125"/>
          </a:xfrm>
          <a:noFill/>
        </p:spPr>
        <p:txBody>
          <a:bodyPr/>
          <a:lstStyle/>
          <a:p>
            <a:r>
              <a:rPr lang="en-GB"/>
              <a:t>V37 C.Kavanagh _ January 2024         </a:t>
            </a:r>
            <a:endParaRPr lang="en-GB" dirty="0"/>
          </a:p>
        </p:txBody>
      </p:sp>
      <p:pic>
        <p:nvPicPr>
          <p:cNvPr id="3" name="Picture 2" descr="A close up of a sign&#10;&#10;Description automatically generated">
            <a:extLst>
              <a:ext uri="{FF2B5EF4-FFF2-40B4-BE49-F238E27FC236}">
                <a16:creationId xmlns:a16="http://schemas.microsoft.com/office/drawing/2014/main" id="{71D8DC7E-C4DD-4572-9E69-3A49B0AFD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4690099"/>
            <a:ext cx="2971800" cy="1543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GB" dirty="0"/>
              <a:t>Disposal Procedure – Sharps</a:t>
            </a:r>
          </a:p>
        </p:txBody>
      </p:sp>
      <p:sp>
        <p:nvSpPr>
          <p:cNvPr id="10243" name="Rectangle 3"/>
          <p:cNvSpPr>
            <a:spLocks noGrp="1" noRot="1" noChangeArrowheads="1"/>
          </p:cNvSpPr>
          <p:nvPr>
            <p:ph idx="1"/>
          </p:nvPr>
        </p:nvSpPr>
        <p:spPr/>
        <p:txBody>
          <a:bodyPr>
            <a:normAutofit fontScale="70000" lnSpcReduction="20000"/>
          </a:bodyPr>
          <a:lstStyle/>
          <a:p>
            <a:pPr eaLnBrk="1" hangingPunct="1">
              <a:lnSpc>
                <a:spcPct val="90000"/>
              </a:lnSpc>
              <a:defRPr/>
            </a:pPr>
            <a:r>
              <a:rPr lang="en-GB" sz="2800" dirty="0"/>
              <a:t>Sharps – </a:t>
            </a:r>
            <a:r>
              <a:rPr lang="en-GB" sz="2800" dirty="0">
                <a:solidFill>
                  <a:schemeClr val="tx1"/>
                </a:solidFill>
              </a:rPr>
              <a:t>Yellow</a:t>
            </a:r>
            <a:r>
              <a:rPr lang="en-GB" sz="2800" dirty="0"/>
              <a:t> &amp; </a:t>
            </a:r>
            <a:r>
              <a:rPr lang="en-GB" sz="2800" dirty="0">
                <a:solidFill>
                  <a:srgbClr val="FF6600"/>
                </a:solidFill>
              </a:rPr>
              <a:t>orange</a:t>
            </a:r>
          </a:p>
          <a:p>
            <a:pPr lvl="1" eaLnBrk="1" hangingPunct="1">
              <a:lnSpc>
                <a:spcPct val="90000"/>
              </a:lnSpc>
              <a:defRPr/>
            </a:pPr>
            <a:r>
              <a:rPr lang="en-GB" sz="2000" dirty="0"/>
              <a:t>Including needles, scalpel blades, pipette tips  and small pieces of glass.</a:t>
            </a:r>
          </a:p>
          <a:p>
            <a:pPr lvl="1" eaLnBrk="1" hangingPunct="1">
              <a:lnSpc>
                <a:spcPct val="90000"/>
              </a:lnSpc>
              <a:defRPr/>
            </a:pPr>
            <a:r>
              <a:rPr lang="en-GB" sz="2000" dirty="0"/>
              <a:t>Do NOT overfill or shake.</a:t>
            </a:r>
          </a:p>
          <a:p>
            <a:pPr lvl="1" eaLnBrk="1" hangingPunct="1">
              <a:lnSpc>
                <a:spcPct val="90000"/>
              </a:lnSpc>
              <a:defRPr/>
            </a:pPr>
            <a:r>
              <a:rPr lang="en-GB" sz="2000" dirty="0"/>
              <a:t>When full, seal &amp; carry using secondary containment to the autoclave. Place autoclave tape across the top to ensure sterilisation has been successful.</a:t>
            </a:r>
          </a:p>
          <a:p>
            <a:pPr lvl="1" eaLnBrk="1" hangingPunct="1">
              <a:lnSpc>
                <a:spcPct val="90000"/>
              </a:lnSpc>
              <a:defRPr/>
            </a:pPr>
            <a:r>
              <a:rPr lang="en-GB" sz="2000" dirty="0"/>
              <a:t>Once autoclaved, place in designated  secondary containment in the waste cage. When full this must be transported  in designated lidded container to holding area in  Gas Pod 2, ready to be incinerated.</a:t>
            </a:r>
            <a:endParaRPr lang="en-GB" sz="2000" dirty="0">
              <a:solidFill>
                <a:srgbClr val="FF3300"/>
              </a:solidFill>
            </a:endParaRPr>
          </a:p>
          <a:p>
            <a:pPr lvl="1" eaLnBrk="1" hangingPunct="1">
              <a:lnSpc>
                <a:spcPct val="90000"/>
              </a:lnSpc>
              <a:defRPr/>
            </a:pPr>
            <a:r>
              <a:rPr lang="en-GB" sz="2000" dirty="0"/>
              <a:t>DO NOT place into biohazard bags.</a:t>
            </a:r>
          </a:p>
          <a:p>
            <a:pPr lvl="1" eaLnBrk="1" hangingPunct="1">
              <a:lnSpc>
                <a:spcPct val="90000"/>
              </a:lnSpc>
              <a:defRPr/>
            </a:pPr>
            <a:r>
              <a:rPr lang="en-GB" sz="2000" dirty="0"/>
              <a:t>Glassware must be disposed of into designated broken glass containers.</a:t>
            </a:r>
          </a:p>
          <a:p>
            <a:pPr lvl="1" eaLnBrk="1" hangingPunct="1">
              <a:lnSpc>
                <a:spcPct val="90000"/>
              </a:lnSpc>
              <a:defRPr/>
            </a:pPr>
            <a:r>
              <a:rPr lang="en-GB" sz="2000" dirty="0"/>
              <a:t>Put ALL disposable pipette tips in sharps container in BSC.</a:t>
            </a:r>
          </a:p>
          <a:p>
            <a:pPr lvl="1" eaLnBrk="1" hangingPunct="1">
              <a:lnSpc>
                <a:spcPct val="90000"/>
              </a:lnSpc>
              <a:buFont typeface="Wingdings" pitchFamily="2" charset="2"/>
              <a:buNone/>
              <a:defRPr/>
            </a:pPr>
            <a:endParaRPr lang="en-GB" sz="2000" dirty="0"/>
          </a:p>
        </p:txBody>
      </p:sp>
      <p:sp>
        <p:nvSpPr>
          <p:cNvPr id="41986" name="Footer Placeholder 4"/>
          <p:cNvSpPr>
            <a:spLocks noGrp="1"/>
          </p:cNvSpPr>
          <p:nvPr>
            <p:ph type="ftr" sz="quarter" idx="11"/>
          </p:nvPr>
        </p:nvSpPr>
        <p:spPr>
          <a:xfrm>
            <a:off x="685331" y="5883276"/>
            <a:ext cx="6838997" cy="365125"/>
          </a:xfrm>
          <a:noFill/>
        </p:spPr>
        <p:txBody>
          <a:bodyPr/>
          <a:lstStyle/>
          <a:p>
            <a:r>
              <a:rPr lang="en-GB"/>
              <a:t>V37 C.Kavanagh _ January 2024         </a:t>
            </a:r>
            <a:endParaRPr lang="en-GB" dirty="0"/>
          </a:p>
        </p:txBody>
      </p:sp>
      <p:pic>
        <p:nvPicPr>
          <p:cNvPr id="41989" name="Picture 4" descr="singlesharpsbin"/>
          <p:cNvPicPr>
            <a:picLocks noChangeAspect="1" noChangeArrowheads="1"/>
          </p:cNvPicPr>
          <p:nvPr/>
        </p:nvPicPr>
        <p:blipFill>
          <a:blip r:embed="rId3" cstate="print"/>
          <a:srcRect/>
          <a:stretch>
            <a:fillRect/>
          </a:stretch>
        </p:blipFill>
        <p:spPr bwMode="auto">
          <a:xfrm>
            <a:off x="8445500" y="4797152"/>
            <a:ext cx="698500" cy="15573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rrowheads="1"/>
          </p:cNvSpPr>
          <p:nvPr>
            <p:ph type="title"/>
          </p:nvPr>
        </p:nvSpPr>
        <p:spPr/>
        <p:txBody>
          <a:bodyPr/>
          <a:lstStyle/>
          <a:p>
            <a:pPr eaLnBrk="1" hangingPunct="1">
              <a:defRPr/>
            </a:pPr>
            <a:r>
              <a:rPr lang="en-GB" dirty="0">
                <a:solidFill>
                  <a:srgbClr val="9933FF"/>
                </a:solidFill>
              </a:rPr>
              <a:t>Cytotoxic Sharps</a:t>
            </a:r>
            <a:endParaRPr lang="en-US" dirty="0">
              <a:solidFill>
                <a:srgbClr val="9933FF"/>
              </a:solidFill>
            </a:endParaRPr>
          </a:p>
        </p:txBody>
      </p:sp>
      <p:sp>
        <p:nvSpPr>
          <p:cNvPr id="268291" name="Rectangle 3"/>
          <p:cNvSpPr>
            <a:spLocks noGrp="1" noRot="1" noChangeArrowheads="1"/>
          </p:cNvSpPr>
          <p:nvPr>
            <p:ph idx="1"/>
          </p:nvPr>
        </p:nvSpPr>
        <p:spPr/>
        <p:txBody>
          <a:bodyPr>
            <a:normAutofit lnSpcReduction="10000"/>
          </a:bodyPr>
          <a:lstStyle/>
          <a:p>
            <a:pPr eaLnBrk="1" hangingPunct="1">
              <a:lnSpc>
                <a:spcPct val="90000"/>
              </a:lnSpc>
              <a:defRPr/>
            </a:pPr>
            <a:r>
              <a:rPr lang="en-GB" sz="2400" dirty="0"/>
              <a:t>All Cytotoxic contaminated sharps must be placed into designated purple cytotoxic sharps containers.</a:t>
            </a:r>
          </a:p>
          <a:p>
            <a:pPr eaLnBrk="1" hangingPunct="1">
              <a:lnSpc>
                <a:spcPct val="90000"/>
              </a:lnSpc>
              <a:defRPr/>
            </a:pPr>
            <a:r>
              <a:rPr lang="en-GB" sz="2400" dirty="0"/>
              <a:t>Incinerate ONLY.</a:t>
            </a:r>
          </a:p>
          <a:p>
            <a:pPr eaLnBrk="1" hangingPunct="1">
              <a:lnSpc>
                <a:spcPct val="90000"/>
              </a:lnSpc>
              <a:defRPr/>
            </a:pPr>
            <a:r>
              <a:rPr lang="en-GB" sz="2400" dirty="0"/>
              <a:t>When the containers are ¾ full, seal, wipe with virkon &amp; transport, using secondary containment, to designated bin/container in Gas Pod 2/ courtyard labelled </a:t>
            </a:r>
          </a:p>
          <a:p>
            <a:pPr eaLnBrk="1" hangingPunct="1">
              <a:lnSpc>
                <a:spcPct val="90000"/>
              </a:lnSpc>
              <a:buFont typeface="Arial" charset="0"/>
              <a:buNone/>
              <a:defRPr/>
            </a:pPr>
            <a:r>
              <a:rPr lang="en-GB" sz="2400" dirty="0"/>
              <a:t>   ‘ cytotoxic sharps containers only’.</a:t>
            </a:r>
          </a:p>
        </p:txBody>
      </p:sp>
      <p:sp>
        <p:nvSpPr>
          <p:cNvPr id="43010" name="Footer Placeholder 4"/>
          <p:cNvSpPr>
            <a:spLocks noGrp="1"/>
          </p:cNvSpPr>
          <p:nvPr>
            <p:ph type="ftr" sz="quarter" idx="11"/>
          </p:nvPr>
        </p:nvSpPr>
        <p:spPr>
          <a:xfrm>
            <a:off x="193638" y="6250164"/>
            <a:ext cx="7978762" cy="365125"/>
          </a:xfrm>
          <a:noFill/>
        </p:spPr>
        <p:txBody>
          <a:bodyPr/>
          <a:lstStyle/>
          <a:p>
            <a:r>
              <a:rPr lang="en-GB"/>
              <a:t>V37 C.Kavanagh _ January 2024         </a:t>
            </a:r>
            <a:endParaRPr lang="en-GB" dirty="0"/>
          </a:p>
        </p:txBody>
      </p:sp>
      <p:pic>
        <p:nvPicPr>
          <p:cNvPr id="43013" name="Picture 4" descr="SHARPSGUARD® cyto 1"/>
          <p:cNvPicPr>
            <a:picLocks noChangeAspect="1" noChangeArrowheads="1"/>
          </p:cNvPicPr>
          <p:nvPr/>
        </p:nvPicPr>
        <p:blipFill>
          <a:blip r:embed="rId2" cstate="print"/>
          <a:srcRect/>
          <a:stretch>
            <a:fillRect/>
          </a:stretch>
        </p:blipFill>
        <p:spPr bwMode="auto">
          <a:xfrm>
            <a:off x="7164388" y="0"/>
            <a:ext cx="1979612" cy="14859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234" name="Group 5223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52235" name="Rectangle 5223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52236" name="Oval 5223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2237" name="Oval 5223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2238" name="Rectangle 5223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223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5224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5224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52226" name="Rectangle 2"/>
          <p:cNvSpPr>
            <a:spLocks noGrp="1" noRot="1" noChangeArrowheads="1"/>
          </p:cNvSpPr>
          <p:nvPr>
            <p:ph type="title"/>
          </p:nvPr>
        </p:nvSpPr>
        <p:spPr>
          <a:xfrm>
            <a:off x="866216" y="973667"/>
            <a:ext cx="2206657" cy="4833745"/>
          </a:xfrm>
        </p:spPr>
        <p:txBody>
          <a:bodyPr>
            <a:normAutofit/>
          </a:bodyPr>
          <a:lstStyle/>
          <a:p>
            <a:pPr eaLnBrk="1" hangingPunct="1">
              <a:defRPr/>
            </a:pPr>
            <a:r>
              <a:rPr lang="en-GB">
                <a:solidFill>
                  <a:srgbClr val="EBEBEB"/>
                </a:solidFill>
              </a:rPr>
              <a:t> Disposal of liquid waste</a:t>
            </a:r>
          </a:p>
        </p:txBody>
      </p:sp>
      <p:sp>
        <p:nvSpPr>
          <p:cNvPr id="52243" name="Rectangle 5224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4034"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graphicFrame>
        <p:nvGraphicFramePr>
          <p:cNvPr id="52229" name="Rectangle 3">
            <a:extLst>
              <a:ext uri="{FF2B5EF4-FFF2-40B4-BE49-F238E27FC236}">
                <a16:creationId xmlns:a16="http://schemas.microsoft.com/office/drawing/2014/main" id="{C3D924E0-3709-4A1E-8714-7D368E1EBA23}"/>
              </a:ext>
            </a:extLst>
          </p:cNvPr>
          <p:cNvGraphicFramePr>
            <a:graphicFrameLocks noGrp="1"/>
          </p:cNvGraphicFramePr>
          <p:nvPr>
            <p:ph idx="1"/>
            <p:extLst>
              <p:ext uri="{D42A27DB-BD31-4B8C-83A1-F6EECF244321}">
                <p14:modId xmlns:p14="http://schemas.microsoft.com/office/powerpoint/2010/main" val="4230277854"/>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0360" name="Rectangle 100359">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GB"/>
          </a:p>
        </p:txBody>
      </p:sp>
      <p:sp>
        <p:nvSpPr>
          <p:cNvPr id="100362"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100364"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100354" name="Rectangle 2"/>
          <p:cNvSpPr>
            <a:spLocks noGrp="1" noRot="1" noChangeArrowheads="1"/>
          </p:cNvSpPr>
          <p:nvPr>
            <p:ph type="title"/>
          </p:nvPr>
        </p:nvSpPr>
        <p:spPr>
          <a:xfrm>
            <a:off x="479323" y="629265"/>
            <a:ext cx="4554582" cy="1622322"/>
          </a:xfrm>
        </p:spPr>
        <p:txBody>
          <a:bodyPr>
            <a:normAutofit/>
          </a:bodyPr>
          <a:lstStyle/>
          <a:p>
            <a:pPr eaLnBrk="1" hangingPunct="1">
              <a:defRPr/>
            </a:pPr>
            <a:r>
              <a:rPr lang="en-GB">
                <a:solidFill>
                  <a:srgbClr val="FFFFFF"/>
                </a:solidFill>
              </a:rPr>
              <a:t>Autoclaves</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884" r="22285" b="-1"/>
          <a:stretch/>
        </p:blipFill>
        <p:spPr bwMode="auto">
          <a:xfrm>
            <a:off x="5080883" y="480060"/>
            <a:ext cx="3697356"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Lst>
        </p:spPr>
      </p:pic>
      <p:sp>
        <p:nvSpPr>
          <p:cNvPr id="100366" name="Rectangle 100365">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0368" name="Oval 100367">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0370" name="Oval 100369">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0355" name="Rectangle 3"/>
          <p:cNvSpPr>
            <a:spLocks noGrp="1" noRot="1" noChangeArrowheads="1"/>
          </p:cNvSpPr>
          <p:nvPr>
            <p:ph idx="1"/>
          </p:nvPr>
        </p:nvSpPr>
        <p:spPr>
          <a:xfrm>
            <a:off x="479323" y="2418735"/>
            <a:ext cx="4554582" cy="3811740"/>
          </a:xfrm>
        </p:spPr>
        <p:txBody>
          <a:bodyPr anchor="ctr">
            <a:normAutofit/>
          </a:bodyPr>
          <a:lstStyle/>
          <a:p>
            <a:pPr eaLnBrk="1" hangingPunct="1">
              <a:lnSpc>
                <a:spcPct val="90000"/>
              </a:lnSpc>
              <a:defRPr/>
            </a:pPr>
            <a:r>
              <a:rPr lang="en-GB" sz="1300" b="1" dirty="0">
                <a:solidFill>
                  <a:srgbClr val="FFFFFF"/>
                </a:solidFill>
              </a:rPr>
              <a:t>Autoclaves can cause serious injury. Only authorised users are permitted  to operate them.</a:t>
            </a:r>
          </a:p>
          <a:p>
            <a:pPr eaLnBrk="1" hangingPunct="1">
              <a:lnSpc>
                <a:spcPct val="90000"/>
              </a:lnSpc>
              <a:defRPr/>
            </a:pPr>
            <a:endParaRPr lang="en-GB" sz="1300" b="1" dirty="0">
              <a:solidFill>
                <a:srgbClr val="FFFFFF"/>
              </a:solidFill>
            </a:endParaRPr>
          </a:p>
          <a:p>
            <a:pPr eaLnBrk="1" hangingPunct="1">
              <a:lnSpc>
                <a:spcPct val="90000"/>
              </a:lnSpc>
              <a:defRPr/>
            </a:pPr>
            <a:r>
              <a:rPr lang="en-GB" sz="1300" dirty="0">
                <a:solidFill>
                  <a:srgbClr val="FFFFFF"/>
                </a:solidFill>
              </a:rPr>
              <a:t>We have two  autoclaves in the CBE . Validated for solid &amp; liquid waste.</a:t>
            </a:r>
          </a:p>
          <a:p>
            <a:pPr eaLnBrk="1" hangingPunct="1">
              <a:lnSpc>
                <a:spcPct val="90000"/>
              </a:lnSpc>
              <a:defRPr/>
            </a:pPr>
            <a:r>
              <a:rPr lang="en-GB" sz="1300" b="1" dirty="0">
                <a:solidFill>
                  <a:srgbClr val="FFFFFF"/>
                </a:solidFill>
              </a:rPr>
              <a:t>Hazards:</a:t>
            </a:r>
          </a:p>
          <a:p>
            <a:pPr eaLnBrk="1" hangingPunct="1">
              <a:lnSpc>
                <a:spcPct val="90000"/>
              </a:lnSpc>
              <a:defRPr/>
            </a:pPr>
            <a:r>
              <a:rPr lang="en-GB" sz="1300" dirty="0">
                <a:solidFill>
                  <a:srgbClr val="FFFFFF"/>
                </a:solidFill>
              </a:rPr>
              <a:t>Crushing/amputation. </a:t>
            </a:r>
          </a:p>
          <a:p>
            <a:pPr eaLnBrk="1" hangingPunct="1">
              <a:lnSpc>
                <a:spcPct val="90000"/>
              </a:lnSpc>
              <a:defRPr/>
            </a:pPr>
            <a:r>
              <a:rPr lang="en-GB" sz="1300" dirty="0">
                <a:solidFill>
                  <a:srgbClr val="FFFFFF"/>
                </a:solidFill>
              </a:rPr>
              <a:t>Scalds – ALWAYS stand back when opening autoclave. </a:t>
            </a:r>
          </a:p>
          <a:p>
            <a:pPr eaLnBrk="1" hangingPunct="1">
              <a:lnSpc>
                <a:spcPct val="90000"/>
              </a:lnSpc>
              <a:defRPr/>
            </a:pPr>
            <a:r>
              <a:rPr lang="en-GB" sz="1300" dirty="0">
                <a:solidFill>
                  <a:srgbClr val="FFFFFF"/>
                </a:solidFill>
              </a:rPr>
              <a:t>Wear a lab coat, autoclave gloves, impervious apron, safety glasses &amp; closed shoes.</a:t>
            </a:r>
          </a:p>
          <a:p>
            <a:pPr>
              <a:lnSpc>
                <a:spcPct val="90000"/>
              </a:lnSpc>
              <a:defRPr/>
            </a:pPr>
            <a:r>
              <a:rPr lang="en-GB" sz="1300" dirty="0">
                <a:solidFill>
                  <a:srgbClr val="FFFFFF"/>
                </a:solidFill>
              </a:rPr>
              <a:t>Hazardous materials must not be autoclaved (</a:t>
            </a:r>
            <a:r>
              <a:rPr lang="en-GB" sz="1300" dirty="0" err="1">
                <a:solidFill>
                  <a:srgbClr val="FFFFFF"/>
                </a:solidFill>
              </a:rPr>
              <a:t>virkon</a:t>
            </a:r>
            <a:r>
              <a:rPr lang="en-GB" sz="1300" dirty="0">
                <a:solidFill>
                  <a:srgbClr val="FFFFFF"/>
                </a:solidFill>
              </a:rPr>
              <a:t>/</a:t>
            </a:r>
            <a:r>
              <a:rPr lang="en-GB" sz="1300" dirty="0" err="1">
                <a:solidFill>
                  <a:srgbClr val="FFFFFF"/>
                </a:solidFill>
              </a:rPr>
              <a:t>ChemGene</a:t>
            </a:r>
            <a:r>
              <a:rPr lang="en-GB" sz="1300" dirty="0">
                <a:solidFill>
                  <a:srgbClr val="FFFFFF"/>
                </a:solidFill>
              </a:rPr>
              <a:t>/IMS soaked items)</a:t>
            </a:r>
          </a:p>
          <a:p>
            <a:pPr eaLnBrk="1" hangingPunct="1">
              <a:lnSpc>
                <a:spcPct val="90000"/>
              </a:lnSpc>
              <a:defRPr/>
            </a:pPr>
            <a:endParaRPr lang="en-GB" sz="1300" dirty="0">
              <a:solidFill>
                <a:srgbClr val="FFFFFF"/>
              </a:solidFill>
            </a:endParaRPr>
          </a:p>
          <a:p>
            <a:pPr eaLnBrk="1" hangingPunct="1">
              <a:lnSpc>
                <a:spcPct val="90000"/>
              </a:lnSpc>
              <a:defRPr/>
            </a:pPr>
            <a:endParaRPr lang="en-GB" sz="1300" dirty="0">
              <a:solidFill>
                <a:srgbClr val="FFFFFF"/>
              </a:solidFill>
            </a:endParaRPr>
          </a:p>
        </p:txBody>
      </p:sp>
      <p:sp>
        <p:nvSpPr>
          <p:cNvPr id="46082"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685331" y="618517"/>
            <a:ext cx="7772400" cy="722251"/>
          </a:xfrm>
        </p:spPr>
        <p:txBody>
          <a:bodyPr>
            <a:normAutofit fontScale="90000"/>
          </a:bodyPr>
          <a:lstStyle/>
          <a:p>
            <a:pPr eaLnBrk="1" hangingPunct="1">
              <a:defRPr/>
            </a:pPr>
            <a:r>
              <a:rPr lang="en-GB" dirty="0"/>
              <a:t>Chemical Safety, Storage  &amp; Disposal of chemical waste</a:t>
            </a:r>
          </a:p>
        </p:txBody>
      </p:sp>
      <p:graphicFrame>
        <p:nvGraphicFramePr>
          <p:cNvPr id="58391" name="Rectangle 3">
            <a:extLst>
              <a:ext uri="{FF2B5EF4-FFF2-40B4-BE49-F238E27FC236}">
                <a16:creationId xmlns:a16="http://schemas.microsoft.com/office/drawing/2014/main" id="{6A651B73-59BD-0E3C-F580-3E521AAC3053}"/>
              </a:ext>
            </a:extLst>
          </p:cNvPr>
          <p:cNvGraphicFramePr>
            <a:graphicFrameLocks noGrp="1"/>
          </p:cNvGraphicFramePr>
          <p:nvPr>
            <p:ph idx="1"/>
            <p:extLst>
              <p:ext uri="{D42A27DB-BD31-4B8C-83A1-F6EECF244321}">
                <p14:modId xmlns:p14="http://schemas.microsoft.com/office/powerpoint/2010/main" val="291595273"/>
              </p:ext>
            </p:extLst>
          </p:nvPr>
        </p:nvGraphicFramePr>
        <p:xfrm>
          <a:off x="685800" y="1772817"/>
          <a:ext cx="8350696" cy="3312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6" name="Footer Placeholder 4"/>
          <p:cNvSpPr>
            <a:spLocks noGrp="1"/>
          </p:cNvSpPr>
          <p:nvPr>
            <p:ph type="ftr" sz="quarter" idx="11"/>
          </p:nvPr>
        </p:nvSpPr>
        <p:spPr/>
        <p:txBody>
          <a:bodyPr>
            <a:normAutofit/>
          </a:bodyPr>
          <a:lstStyle/>
          <a:p>
            <a:pPr>
              <a:spcAft>
                <a:spcPts val="600"/>
              </a:spcAft>
            </a:pPr>
            <a:r>
              <a:rPr lang="en-GB"/>
              <a:t>V37 C.Kavanagh _ January 2024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Rot="1" noChangeArrowheads="1"/>
          </p:cNvSpPr>
          <p:nvPr>
            <p:ph type="title"/>
          </p:nvPr>
        </p:nvSpPr>
        <p:spPr/>
        <p:txBody>
          <a:bodyPr/>
          <a:lstStyle/>
          <a:p>
            <a:r>
              <a:rPr lang="en-GB" dirty="0"/>
              <a:t>Gas Pods</a:t>
            </a:r>
          </a:p>
        </p:txBody>
      </p:sp>
      <p:sp>
        <p:nvSpPr>
          <p:cNvPr id="35843" name="Rectangle 3"/>
          <p:cNvSpPr>
            <a:spLocks noGrp="1" noRot="1" noChangeArrowheads="1"/>
          </p:cNvSpPr>
          <p:nvPr>
            <p:ph idx="1"/>
          </p:nvPr>
        </p:nvSpPr>
        <p:spPr>
          <a:xfrm>
            <a:off x="685331" y="2060848"/>
            <a:ext cx="7773339" cy="3861601"/>
          </a:xfrm>
        </p:spPr>
        <p:txBody>
          <a:bodyPr>
            <a:normAutofit fontScale="55000" lnSpcReduction="20000"/>
          </a:bodyPr>
          <a:lstStyle/>
          <a:p>
            <a:pPr>
              <a:lnSpc>
                <a:spcPct val="80000"/>
              </a:lnSpc>
              <a:buFont typeface="Arial" charset="0"/>
              <a:buNone/>
            </a:pPr>
            <a:r>
              <a:rPr lang="en-GB" sz="2000" b="1" dirty="0"/>
              <a:t>Gas Pod 3</a:t>
            </a:r>
            <a:r>
              <a:rPr lang="en-GB" sz="2000" dirty="0"/>
              <a:t> – </a:t>
            </a:r>
            <a:r>
              <a:rPr lang="en-GB" sz="2000" dirty="0" err="1"/>
              <a:t>i</a:t>
            </a:r>
            <a:r>
              <a:rPr lang="en-GB" sz="2000" dirty="0"/>
              <a:t>) </a:t>
            </a:r>
            <a:r>
              <a:rPr lang="en-GB" sz="2000" dirty="0">
                <a:solidFill>
                  <a:srgbClr val="00B050"/>
                </a:solidFill>
              </a:rPr>
              <a:t>Gases – Nitrogen</a:t>
            </a:r>
            <a:endParaRPr lang="en-GB" sz="2000" dirty="0"/>
          </a:p>
          <a:p>
            <a:pPr>
              <a:lnSpc>
                <a:spcPct val="80000"/>
              </a:lnSpc>
              <a:buFont typeface="Arial" charset="0"/>
              <a:buNone/>
            </a:pPr>
            <a:r>
              <a:rPr lang="en-GB" sz="2000" dirty="0"/>
              <a:t>                            </a:t>
            </a:r>
          </a:p>
          <a:p>
            <a:pPr>
              <a:lnSpc>
                <a:spcPct val="80000"/>
              </a:lnSpc>
              <a:buFont typeface="Arial" charset="0"/>
              <a:buNone/>
            </a:pPr>
            <a:r>
              <a:rPr lang="en-GB" sz="2000" dirty="0"/>
              <a:t>                      ii)  </a:t>
            </a:r>
            <a:r>
              <a:rPr lang="en-GB" sz="2000" dirty="0" err="1"/>
              <a:t>Dewars</a:t>
            </a:r>
            <a:r>
              <a:rPr lang="en-GB" sz="2000" dirty="0"/>
              <a:t>  for liquid nitrogen</a:t>
            </a:r>
          </a:p>
          <a:p>
            <a:pPr>
              <a:lnSpc>
                <a:spcPct val="80000"/>
              </a:lnSpc>
              <a:buFont typeface="Arial" charset="0"/>
              <a:buNone/>
            </a:pPr>
            <a:endParaRPr lang="en-GB" sz="2000" dirty="0"/>
          </a:p>
          <a:p>
            <a:pPr>
              <a:lnSpc>
                <a:spcPct val="80000"/>
              </a:lnSpc>
              <a:buFont typeface="Arial" charset="0"/>
              <a:buNone/>
            </a:pPr>
            <a:r>
              <a:rPr lang="en-GB" sz="2000" b="1" dirty="0"/>
              <a:t>Gas Pod 2</a:t>
            </a:r>
            <a:r>
              <a:rPr lang="en-GB" sz="2000" dirty="0"/>
              <a:t> – </a:t>
            </a:r>
            <a:r>
              <a:rPr lang="en-GB" sz="2000" dirty="0" err="1"/>
              <a:t>i</a:t>
            </a:r>
            <a:r>
              <a:rPr lang="en-GB" sz="2000" dirty="0"/>
              <a:t>)</a:t>
            </a:r>
            <a:r>
              <a:rPr lang="en-GB" sz="2000" dirty="0">
                <a:solidFill>
                  <a:srgbClr val="00B050"/>
                </a:solidFill>
              </a:rPr>
              <a:t>Gases – 0xygen &amp; Carbon Dioxide</a:t>
            </a:r>
          </a:p>
          <a:p>
            <a:pPr>
              <a:lnSpc>
                <a:spcPct val="80000"/>
              </a:lnSpc>
              <a:buFont typeface="Arial" charset="0"/>
              <a:buNone/>
            </a:pPr>
            <a:endParaRPr lang="en-GB" sz="2000" dirty="0">
              <a:solidFill>
                <a:srgbClr val="00B050"/>
              </a:solidFill>
            </a:endParaRPr>
          </a:p>
          <a:p>
            <a:pPr>
              <a:lnSpc>
                <a:spcPct val="80000"/>
              </a:lnSpc>
              <a:buFont typeface="Arial" charset="0"/>
              <a:buNone/>
            </a:pPr>
            <a:r>
              <a:rPr lang="en-GB" sz="2000" dirty="0">
                <a:solidFill>
                  <a:srgbClr val="00B050"/>
                </a:solidFill>
              </a:rPr>
              <a:t>                      </a:t>
            </a:r>
            <a:r>
              <a:rPr lang="en-GB" sz="2000" dirty="0"/>
              <a:t>ii) Biological  waste collection point ( including segregated cytotoxic waste ( bags/sharps))</a:t>
            </a:r>
          </a:p>
          <a:p>
            <a:pPr>
              <a:lnSpc>
                <a:spcPct val="80000"/>
              </a:lnSpc>
              <a:buFont typeface="Arial" charset="0"/>
              <a:buNone/>
            </a:pPr>
            <a:endParaRPr lang="en-GB" sz="2000" dirty="0"/>
          </a:p>
          <a:p>
            <a:pPr>
              <a:lnSpc>
                <a:spcPct val="80000"/>
              </a:lnSpc>
              <a:buFont typeface="Arial" charset="0"/>
              <a:buNone/>
            </a:pPr>
            <a:r>
              <a:rPr lang="en-GB" sz="2000" dirty="0"/>
              <a:t>                      iii)Sharps collection point </a:t>
            </a:r>
          </a:p>
          <a:p>
            <a:pPr>
              <a:lnSpc>
                <a:spcPct val="80000"/>
              </a:lnSpc>
              <a:buFont typeface="Arial" charset="0"/>
              <a:buNone/>
            </a:pPr>
            <a:endParaRPr lang="en-GB" sz="2000" dirty="0"/>
          </a:p>
          <a:p>
            <a:pPr>
              <a:lnSpc>
                <a:spcPct val="80000"/>
              </a:lnSpc>
              <a:buFont typeface="Arial" charset="0"/>
              <a:buNone/>
            </a:pPr>
            <a:endParaRPr lang="en-GB" sz="2000" dirty="0"/>
          </a:p>
          <a:p>
            <a:pPr>
              <a:lnSpc>
                <a:spcPct val="80000"/>
              </a:lnSpc>
              <a:buFont typeface="Arial" charset="0"/>
              <a:buNone/>
            </a:pPr>
            <a:r>
              <a:rPr lang="en-GB" sz="2000" b="1" dirty="0"/>
              <a:t>Gas Pod 1</a:t>
            </a:r>
            <a:r>
              <a:rPr lang="en-GB" sz="2000" dirty="0"/>
              <a:t> –   </a:t>
            </a:r>
            <a:r>
              <a:rPr lang="en-GB" sz="2000" dirty="0" err="1"/>
              <a:t>i</a:t>
            </a:r>
            <a:r>
              <a:rPr lang="en-GB" sz="2000" dirty="0"/>
              <a:t>)Chemical Waste collection Point</a:t>
            </a:r>
          </a:p>
          <a:p>
            <a:pPr>
              <a:lnSpc>
                <a:spcPct val="80000"/>
              </a:lnSpc>
              <a:buFont typeface="Arial" charset="0"/>
              <a:buNone/>
            </a:pPr>
            <a:r>
              <a:rPr lang="en-GB" sz="2000" dirty="0"/>
              <a:t>                       </a:t>
            </a:r>
          </a:p>
          <a:p>
            <a:pPr>
              <a:lnSpc>
                <a:spcPct val="80000"/>
              </a:lnSpc>
              <a:buFont typeface="Arial" charset="0"/>
              <a:buNone/>
            </a:pPr>
            <a:r>
              <a:rPr lang="en-GB" sz="2000" dirty="0"/>
              <a:t>                        ii)Empty Glass bottle collection point ( glass bottles should </a:t>
            </a:r>
          </a:p>
          <a:p>
            <a:pPr>
              <a:lnSpc>
                <a:spcPct val="80000"/>
              </a:lnSpc>
              <a:buFont typeface="Arial" charset="0"/>
              <a:buNone/>
            </a:pPr>
            <a:r>
              <a:rPr lang="en-GB" sz="2000" dirty="0"/>
              <a:t>                            rinsed out three times with water).</a:t>
            </a:r>
          </a:p>
          <a:p>
            <a:pPr>
              <a:lnSpc>
                <a:spcPct val="80000"/>
              </a:lnSpc>
              <a:buFont typeface="Arial" charset="0"/>
              <a:buNone/>
            </a:pPr>
            <a:r>
              <a:rPr lang="en-GB" sz="2000" dirty="0"/>
              <a:t>                     </a:t>
            </a:r>
          </a:p>
        </p:txBody>
      </p:sp>
      <p:sp>
        <p:nvSpPr>
          <p:cNvPr id="5" name="Footer Placeholder 4"/>
          <p:cNvSpPr>
            <a:spLocks noGrp="1"/>
          </p:cNvSpPr>
          <p:nvPr>
            <p:ph type="ftr" sz="quarter" idx="11"/>
          </p:nvPr>
        </p:nvSpPr>
        <p:spPr>
          <a:xfrm>
            <a:off x="193638" y="6250164"/>
            <a:ext cx="7762738" cy="365125"/>
          </a:xfrm>
        </p:spPr>
        <p:txBody>
          <a:bodyPr/>
          <a:lstStyle/>
          <a:p>
            <a:r>
              <a:rPr lang="en-GB"/>
              <a:t>V37 C.Kavanagh _ January 2024         </a:t>
            </a:r>
            <a:endParaRPr lang="en-GB" dirty="0"/>
          </a:p>
        </p:txBody>
      </p:sp>
      <p:pic>
        <p:nvPicPr>
          <p:cNvPr id="3" name="Picture 2" descr="A picture containing text&#10;&#10;Description automatically generated">
            <a:extLst>
              <a:ext uri="{FF2B5EF4-FFF2-40B4-BE49-F238E27FC236}">
                <a16:creationId xmlns:a16="http://schemas.microsoft.com/office/drawing/2014/main" id="{6F12DA46-3619-43B5-BA95-2DE152B53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618518"/>
            <a:ext cx="2075309" cy="19238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8559" name="Rectangle 108558">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GB"/>
          </a:p>
        </p:txBody>
      </p:sp>
      <p:sp>
        <p:nvSpPr>
          <p:cNvPr id="108561"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108563"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108546" name="Rectangle 2"/>
          <p:cNvSpPr>
            <a:spLocks noGrp="1" noRot="1" noChangeArrowheads="1"/>
          </p:cNvSpPr>
          <p:nvPr>
            <p:ph type="title"/>
          </p:nvPr>
        </p:nvSpPr>
        <p:spPr>
          <a:xfrm>
            <a:off x="479323" y="629265"/>
            <a:ext cx="4554582" cy="1622322"/>
          </a:xfrm>
        </p:spPr>
        <p:txBody>
          <a:bodyPr>
            <a:normAutofit/>
          </a:bodyPr>
          <a:lstStyle/>
          <a:p>
            <a:r>
              <a:rPr lang="en-GB">
                <a:solidFill>
                  <a:srgbClr val="FFFFFF"/>
                </a:solidFill>
              </a:rPr>
              <a:t>Gas Pods 2 &amp; 3  - Gas Cylinders</a:t>
            </a:r>
          </a:p>
        </p:txBody>
      </p:sp>
      <p:pic>
        <p:nvPicPr>
          <p:cNvPr id="108554" name="Picture 108548" descr="Manometer beer equipment">
            <a:extLst>
              <a:ext uri="{FF2B5EF4-FFF2-40B4-BE49-F238E27FC236}">
                <a16:creationId xmlns:a16="http://schemas.microsoft.com/office/drawing/2014/main" id="{8496C65D-1A4F-AAB4-0C0A-5D04CB9852C0}"/>
              </a:ext>
            </a:extLst>
          </p:cNvPr>
          <p:cNvPicPr>
            <a:picLocks noChangeAspect="1"/>
          </p:cNvPicPr>
          <p:nvPr/>
        </p:nvPicPr>
        <p:blipFill rotWithShape="1">
          <a:blip r:embed="rId2"/>
          <a:srcRect l="40933" r="17535" b="-1"/>
          <a:stretch/>
        </p:blipFill>
        <p:spPr>
          <a:xfrm>
            <a:off x="5080883" y="480060"/>
            <a:ext cx="3697356"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08565" name="Rectangle 108564">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8567" name="Oval 108566">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8569" name="Oval 108568">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8547" name="Rectangle 3"/>
          <p:cNvSpPr>
            <a:spLocks noGrp="1" noRot="1" noChangeArrowheads="1"/>
          </p:cNvSpPr>
          <p:nvPr>
            <p:ph idx="1"/>
          </p:nvPr>
        </p:nvSpPr>
        <p:spPr>
          <a:xfrm>
            <a:off x="479323" y="2039475"/>
            <a:ext cx="5088362" cy="4191000"/>
          </a:xfrm>
        </p:spPr>
        <p:txBody>
          <a:bodyPr anchor="ctr">
            <a:normAutofit fontScale="92500" lnSpcReduction="20000"/>
          </a:bodyPr>
          <a:lstStyle/>
          <a:p>
            <a:pPr>
              <a:lnSpc>
                <a:spcPct val="90000"/>
              </a:lnSpc>
              <a:buClr>
                <a:schemeClr val="tx1"/>
              </a:buClr>
              <a:buFont typeface="Arial" charset="0"/>
              <a:buNone/>
            </a:pPr>
            <a:r>
              <a:rPr lang="en-GB" sz="600" dirty="0">
                <a:solidFill>
                  <a:srgbClr val="FFFFFF"/>
                </a:solidFill>
              </a:rPr>
              <a:t>    </a:t>
            </a:r>
          </a:p>
          <a:p>
            <a:pPr>
              <a:lnSpc>
                <a:spcPct val="90000"/>
              </a:lnSpc>
            </a:pPr>
            <a:r>
              <a:rPr lang="en-GB" sz="1000" dirty="0">
                <a:solidFill>
                  <a:srgbClr val="FFFFFF"/>
                </a:solidFill>
              </a:rPr>
              <a:t>C02, Nitrogen and Oxygen gas which is piped into the labs will be ordered through the consumable budget via lab manager/</a:t>
            </a:r>
            <a:r>
              <a:rPr lang="en-GB" sz="1000" dirty="0" err="1">
                <a:solidFill>
                  <a:srgbClr val="FFFFFF"/>
                </a:solidFill>
              </a:rPr>
              <a:t>Eleri</a:t>
            </a:r>
            <a:r>
              <a:rPr lang="en-GB" sz="1000" dirty="0">
                <a:solidFill>
                  <a:srgbClr val="FFFFFF"/>
                </a:solidFill>
              </a:rPr>
              <a:t> . </a:t>
            </a:r>
          </a:p>
          <a:p>
            <a:pPr>
              <a:lnSpc>
                <a:spcPct val="90000"/>
              </a:lnSpc>
            </a:pPr>
            <a:r>
              <a:rPr lang="en-GB" sz="1000" dirty="0">
                <a:solidFill>
                  <a:srgbClr val="FFFFFF"/>
                </a:solidFill>
              </a:rPr>
              <a:t>If you require these gases for your project ( excluding Co2) it is your responsibility to check stock levels in advance of requiring it.</a:t>
            </a:r>
          </a:p>
          <a:p>
            <a:pPr>
              <a:lnSpc>
                <a:spcPct val="90000"/>
              </a:lnSpc>
            </a:pPr>
            <a:r>
              <a:rPr lang="en-GB" sz="1000" dirty="0">
                <a:solidFill>
                  <a:srgbClr val="FFFFFF"/>
                </a:solidFill>
              </a:rPr>
              <a:t>Only trained personnel are permitted to change gas cylinders ( list on noticeboard).</a:t>
            </a:r>
          </a:p>
          <a:p>
            <a:pPr>
              <a:lnSpc>
                <a:spcPct val="90000"/>
              </a:lnSpc>
            </a:pPr>
            <a:r>
              <a:rPr lang="en-GB" sz="1000" dirty="0">
                <a:solidFill>
                  <a:srgbClr val="FFFFFF"/>
                </a:solidFill>
              </a:rPr>
              <a:t>The cylinders are set up in pairs with a changeover system.</a:t>
            </a:r>
          </a:p>
          <a:p>
            <a:pPr>
              <a:lnSpc>
                <a:spcPct val="90000"/>
              </a:lnSpc>
            </a:pPr>
            <a:r>
              <a:rPr lang="en-GB" sz="1000" dirty="0">
                <a:solidFill>
                  <a:srgbClr val="FFFFFF"/>
                </a:solidFill>
              </a:rPr>
              <a:t>The alarm panel for the gases is in the main CBE office. The alarm will activate when one of the pair of the  cylinders is empty. When the alarm sounds this indicates that the empty cylinder requires changing by an authorised person to do this.</a:t>
            </a:r>
          </a:p>
          <a:p>
            <a:pPr>
              <a:lnSpc>
                <a:spcPct val="90000"/>
              </a:lnSpc>
            </a:pPr>
            <a:r>
              <a:rPr lang="en-GB" sz="1000" dirty="0">
                <a:solidFill>
                  <a:srgbClr val="FFFFFF"/>
                </a:solidFill>
              </a:rPr>
              <a:t>The cylinders are checked on a Friday to ensure there is an adequate supply to last over the weekend.</a:t>
            </a:r>
          </a:p>
          <a:p>
            <a:pPr>
              <a:lnSpc>
                <a:spcPct val="90000"/>
              </a:lnSpc>
            </a:pPr>
            <a:r>
              <a:rPr lang="en-GB" sz="1000" dirty="0">
                <a:solidFill>
                  <a:srgbClr val="FFFFFF"/>
                </a:solidFill>
              </a:rPr>
              <a:t> If the alarm sounds out of hours -  DO NOT PANIC. </a:t>
            </a:r>
          </a:p>
          <a:p>
            <a:pPr>
              <a:lnSpc>
                <a:spcPct val="90000"/>
              </a:lnSpc>
            </a:pPr>
            <a:r>
              <a:rPr lang="en-GB" sz="1000" dirty="0">
                <a:solidFill>
                  <a:srgbClr val="FFFFFF"/>
                </a:solidFill>
              </a:rPr>
              <a:t>If you are not a trained authorised user to change a cylinder notify others by e-mail using Communications with all CBE lab users </a:t>
            </a:r>
            <a:r>
              <a:rPr lang="en-GB" sz="1000" dirty="0">
                <a:solidFill>
                  <a:srgbClr val="FFFFFF"/>
                </a:solidFill>
                <a:hlinkClick r:id="rId3"/>
              </a:rPr>
              <a:t>CBE-LAB-ONLY@jiscmail.ac.uk</a:t>
            </a:r>
            <a:endParaRPr lang="en-GB" sz="1000" u="sng" dirty="0">
              <a:solidFill>
                <a:srgbClr val="FFFFFF"/>
              </a:solidFill>
            </a:endParaRPr>
          </a:p>
          <a:p>
            <a:pPr>
              <a:lnSpc>
                <a:spcPct val="90000"/>
              </a:lnSpc>
            </a:pPr>
            <a:r>
              <a:rPr lang="en-GB" sz="1000" dirty="0">
                <a:solidFill>
                  <a:srgbClr val="FFFFFF"/>
                </a:solidFill>
              </a:rPr>
              <a:t>This should not be an issue in most instances  and be dealt with on the next working day ( provided there is still one full cylinder in place)</a:t>
            </a:r>
          </a:p>
          <a:p>
            <a:pPr>
              <a:lnSpc>
                <a:spcPct val="90000"/>
              </a:lnSpc>
            </a:pPr>
            <a:r>
              <a:rPr lang="en-GB" sz="1000" dirty="0">
                <a:solidFill>
                  <a:srgbClr val="FFFFFF"/>
                </a:solidFill>
              </a:rPr>
              <a:t>However, if the alarm is sounding  during an extended holiday period ( Christmas/Easter) please contact the out of hours emergency  contacts.</a:t>
            </a:r>
          </a:p>
          <a:p>
            <a:pPr>
              <a:lnSpc>
                <a:spcPct val="90000"/>
              </a:lnSpc>
            </a:pPr>
            <a:endParaRPr lang="en-GB" sz="600" dirty="0">
              <a:solidFill>
                <a:srgbClr val="FFFFFF"/>
              </a:solidFill>
            </a:endParaRPr>
          </a:p>
          <a:p>
            <a:pPr>
              <a:lnSpc>
                <a:spcPct val="90000"/>
              </a:lnSpc>
              <a:buFont typeface="Arial" charset="0"/>
              <a:buNone/>
            </a:pPr>
            <a:r>
              <a:rPr lang="en-GB" sz="600" dirty="0">
                <a:solidFill>
                  <a:srgbClr val="FFFFFF"/>
                </a:solidFill>
              </a:rPr>
              <a:t>      </a:t>
            </a:r>
          </a:p>
          <a:p>
            <a:pPr>
              <a:lnSpc>
                <a:spcPct val="90000"/>
              </a:lnSpc>
              <a:buFont typeface="Arial" charset="0"/>
              <a:buNone/>
            </a:pPr>
            <a:r>
              <a:rPr lang="en-GB" sz="600" dirty="0">
                <a:solidFill>
                  <a:srgbClr val="FFFFFF"/>
                </a:solidFill>
              </a:rPr>
              <a:t>   </a:t>
            </a:r>
          </a:p>
          <a:p>
            <a:pPr>
              <a:lnSpc>
                <a:spcPct val="90000"/>
              </a:lnSpc>
              <a:buFont typeface="Arial" charset="0"/>
              <a:buNone/>
            </a:pPr>
            <a:r>
              <a:rPr lang="en-GB" sz="600" dirty="0">
                <a:solidFill>
                  <a:srgbClr val="FFFFFF"/>
                </a:solidFill>
              </a:rPr>
              <a:t>  </a:t>
            </a:r>
          </a:p>
        </p:txBody>
      </p:sp>
      <p:sp>
        <p:nvSpPr>
          <p:cNvPr id="5"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28366" name="Picture 228356" descr="Vaccine storage and manufacturing">
            <a:extLst>
              <a:ext uri="{FF2B5EF4-FFF2-40B4-BE49-F238E27FC236}">
                <a16:creationId xmlns:a16="http://schemas.microsoft.com/office/drawing/2014/main" id="{D125D5B7-B024-8FF4-5CB2-87CEAA6CDFCC}"/>
              </a:ext>
            </a:extLst>
          </p:cNvPr>
          <p:cNvPicPr>
            <a:picLocks noChangeAspect="1"/>
          </p:cNvPicPr>
          <p:nvPr/>
        </p:nvPicPr>
        <p:blipFill rotWithShape="1">
          <a:blip r:embed="rId3"/>
          <a:srcRect l="39552" r="30733" b="-1"/>
          <a:stretch/>
        </p:blipFill>
        <p:spPr>
          <a:xfrm>
            <a:off x="20" y="10"/>
            <a:ext cx="3052896" cy="6857990"/>
          </a:xfrm>
          <a:prstGeom prst="rect">
            <a:avLst/>
          </a:prstGeom>
        </p:spPr>
      </p:pic>
      <p:sp>
        <p:nvSpPr>
          <p:cNvPr id="228354" name="Rectangle 2"/>
          <p:cNvSpPr>
            <a:spLocks noGrp="1" noRot="1" noChangeArrowheads="1"/>
          </p:cNvSpPr>
          <p:nvPr>
            <p:ph type="title"/>
          </p:nvPr>
        </p:nvSpPr>
        <p:spPr>
          <a:xfrm>
            <a:off x="3348787" y="618517"/>
            <a:ext cx="5004665" cy="1596177"/>
          </a:xfrm>
        </p:spPr>
        <p:txBody>
          <a:bodyPr>
            <a:normAutofit/>
          </a:bodyPr>
          <a:lstStyle/>
          <a:p>
            <a:pPr eaLnBrk="1" hangingPunct="1">
              <a:defRPr/>
            </a:pPr>
            <a:r>
              <a:rPr lang="en-GB" dirty="0"/>
              <a:t>Safe Use of Liquid Nitrogen (CBE)</a:t>
            </a:r>
          </a:p>
        </p:txBody>
      </p:sp>
      <p:sp>
        <p:nvSpPr>
          <p:cNvPr id="228355" name="Rectangle 3"/>
          <p:cNvSpPr>
            <a:spLocks noGrp="1" noRot="1" noChangeArrowheads="1"/>
          </p:cNvSpPr>
          <p:nvPr>
            <p:ph idx="1"/>
          </p:nvPr>
        </p:nvSpPr>
        <p:spPr>
          <a:xfrm>
            <a:off x="3348786" y="2367092"/>
            <a:ext cx="5004665" cy="3424107"/>
          </a:xfrm>
        </p:spPr>
        <p:txBody>
          <a:bodyPr>
            <a:normAutofit/>
          </a:bodyPr>
          <a:lstStyle/>
          <a:p>
            <a:pPr eaLnBrk="1" hangingPunct="1">
              <a:lnSpc>
                <a:spcPct val="110000"/>
              </a:lnSpc>
              <a:defRPr/>
            </a:pPr>
            <a:r>
              <a:rPr lang="en-GB" sz="1000"/>
              <a:t>Long term storage of biological material</a:t>
            </a:r>
          </a:p>
          <a:p>
            <a:pPr eaLnBrk="1" hangingPunct="1">
              <a:lnSpc>
                <a:spcPct val="110000"/>
              </a:lnSpc>
              <a:defRPr/>
            </a:pPr>
            <a:r>
              <a:rPr lang="en-GB" sz="1000"/>
              <a:t>Hazards:</a:t>
            </a:r>
          </a:p>
          <a:p>
            <a:pPr eaLnBrk="1" hangingPunct="1">
              <a:lnSpc>
                <a:spcPct val="110000"/>
              </a:lnSpc>
              <a:defRPr/>
            </a:pPr>
            <a:r>
              <a:rPr lang="en-GB" sz="1000"/>
              <a:t>          Asphyxiation – If liquid nitrogen vented in enclosed   </a:t>
            </a:r>
          </a:p>
          <a:p>
            <a:pPr marL="64008" indent="0" eaLnBrk="1" hangingPunct="1">
              <a:lnSpc>
                <a:spcPct val="110000"/>
              </a:lnSpc>
              <a:buNone/>
              <a:defRPr/>
            </a:pPr>
            <a:r>
              <a:rPr lang="en-GB" sz="1000"/>
              <a:t>                space it can displace oxygen ( Oxygen monitors in place ).                                                  </a:t>
            </a:r>
          </a:p>
          <a:p>
            <a:pPr eaLnBrk="1" hangingPunct="1">
              <a:lnSpc>
                <a:spcPct val="110000"/>
              </a:lnSpc>
              <a:buFont typeface="Arial" charset="0"/>
              <a:buNone/>
              <a:defRPr/>
            </a:pPr>
            <a:r>
              <a:rPr lang="en-GB" sz="1000"/>
              <a:t>               Frost bite – Liquid &amp; cold vapour can cause serious skin burns.</a:t>
            </a:r>
          </a:p>
          <a:p>
            <a:pPr eaLnBrk="1" hangingPunct="1">
              <a:lnSpc>
                <a:spcPct val="110000"/>
              </a:lnSpc>
              <a:defRPr/>
            </a:pPr>
            <a:r>
              <a:rPr lang="en-GB" sz="1000"/>
              <a:t>PPE required – Labcoat, Cryogenic gloves, protective footwear &amp; face guard.</a:t>
            </a:r>
          </a:p>
          <a:p>
            <a:pPr eaLnBrk="1" hangingPunct="1">
              <a:lnSpc>
                <a:spcPct val="110000"/>
              </a:lnSpc>
              <a:defRPr/>
            </a:pPr>
            <a:r>
              <a:rPr lang="en-GB" sz="1000"/>
              <a:t>When decanting liquid nitrogen work in pairs with maximum ventilation.</a:t>
            </a:r>
          </a:p>
          <a:p>
            <a:pPr eaLnBrk="1" hangingPunct="1">
              <a:lnSpc>
                <a:spcPct val="110000"/>
              </a:lnSpc>
              <a:defRPr/>
            </a:pPr>
            <a:r>
              <a:rPr lang="en-GB" sz="1000"/>
              <a:t>Only authorised users are permitted to handle LN. Training required.</a:t>
            </a:r>
          </a:p>
          <a:p>
            <a:pPr eaLnBrk="1" hangingPunct="1">
              <a:lnSpc>
                <a:spcPct val="110000"/>
              </a:lnSpc>
              <a:defRPr/>
            </a:pPr>
            <a:r>
              <a:rPr lang="en-GB" sz="1000"/>
              <a:t>Training will be provided to demonstrate correct storage &amp; handling of Liquid Nitrogen &amp; highlight potential hazards.</a:t>
            </a:r>
          </a:p>
          <a:p>
            <a:pPr eaLnBrk="1" hangingPunct="1">
              <a:lnSpc>
                <a:spcPct val="110000"/>
              </a:lnSpc>
              <a:defRPr/>
            </a:pPr>
            <a:r>
              <a:rPr lang="en-GB" sz="1000"/>
              <a:t>Liquid Nitrogen is highly dangerous, it is very important that you feel confident to handle it &amp; know what to do in an emergency.</a:t>
            </a:r>
          </a:p>
        </p:txBody>
      </p:sp>
      <p:sp>
        <p:nvSpPr>
          <p:cNvPr id="49154" name="Footer Placeholder 4"/>
          <p:cNvSpPr>
            <a:spLocks noGrp="1"/>
          </p:cNvSpPr>
          <p:nvPr>
            <p:ph type="ftr" sz="quarter" idx="11"/>
          </p:nvPr>
        </p:nvSpPr>
        <p:spPr>
          <a:xfrm>
            <a:off x="3348786" y="5883275"/>
            <a:ext cx="3688998" cy="365125"/>
          </a:xfrm>
        </p:spPr>
        <p:txBody>
          <a:bodyPr>
            <a:normAutofit/>
          </a:bodyPr>
          <a:lstStyle/>
          <a:p>
            <a:pPr>
              <a:spcAft>
                <a:spcPts val="600"/>
              </a:spcAft>
            </a:pPr>
            <a:r>
              <a:rPr lang="en-GB"/>
              <a:t>V37 C.Kavanagh _ January 2024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4098" name="Picture 2" descr="C:\Users\mmclt2\AppData\Local\Microsoft\Windows\Temporary Internet Files\Content.IE5\MZQ5XA4Y\risk[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597" r="46017"/>
          <a:stretch/>
        </p:blipFill>
        <p:spPr bwMode="auto">
          <a:xfrm>
            <a:off x="20" y="10"/>
            <a:ext cx="3052896" cy="6857990"/>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Rot="1" noChangeArrowheads="1"/>
          </p:cNvSpPr>
          <p:nvPr>
            <p:ph type="title"/>
          </p:nvPr>
        </p:nvSpPr>
        <p:spPr>
          <a:xfrm>
            <a:off x="3348787" y="618517"/>
            <a:ext cx="5004665" cy="1596177"/>
          </a:xfrm>
        </p:spPr>
        <p:txBody>
          <a:bodyPr>
            <a:normAutofit/>
          </a:bodyPr>
          <a:lstStyle/>
          <a:p>
            <a:r>
              <a:rPr lang="en-GB" dirty="0"/>
              <a:t>Risk Assessment</a:t>
            </a:r>
          </a:p>
        </p:txBody>
      </p:sp>
      <p:sp>
        <p:nvSpPr>
          <p:cNvPr id="230403" name="Rectangle 3"/>
          <p:cNvSpPr>
            <a:spLocks noGrp="1" noRot="1" noChangeArrowheads="1"/>
          </p:cNvSpPr>
          <p:nvPr>
            <p:ph idx="1"/>
          </p:nvPr>
        </p:nvSpPr>
        <p:spPr>
          <a:xfrm>
            <a:off x="3348786" y="2367092"/>
            <a:ext cx="5004665" cy="3424107"/>
          </a:xfrm>
        </p:spPr>
        <p:txBody>
          <a:bodyPr>
            <a:normAutofit/>
          </a:bodyPr>
          <a:lstStyle/>
          <a:p>
            <a:r>
              <a:rPr lang="en-GB" dirty="0"/>
              <a:t>A risk assessment is a legal requirement </a:t>
            </a:r>
          </a:p>
          <a:p>
            <a:endParaRPr lang="en-GB" dirty="0"/>
          </a:p>
          <a:p>
            <a:r>
              <a:rPr lang="en-GB" dirty="0"/>
              <a:t>Identifying potential hazards &amp; risks of the proposed work &amp; ensuring adequate controls are in place to keep people safe.</a:t>
            </a:r>
          </a:p>
          <a:p>
            <a:endParaRPr lang="en-GB" dirty="0"/>
          </a:p>
          <a:p>
            <a:endParaRPr lang="en-GB" dirty="0">
              <a:latin typeface="Times New Roman" pitchFamily="18" charset="0"/>
            </a:endParaRPr>
          </a:p>
          <a:p>
            <a:endParaRPr lang="en-GB" dirty="0">
              <a:latin typeface="Times New Roman" pitchFamily="18" charset="0"/>
            </a:endParaRPr>
          </a:p>
          <a:p>
            <a:endParaRPr lang="en-GB" dirty="0">
              <a:latin typeface="Times New Roman" pitchFamily="18" charset="0"/>
            </a:endParaRPr>
          </a:p>
          <a:p>
            <a:endParaRPr lang="en-GB" dirty="0"/>
          </a:p>
          <a:p>
            <a:pPr>
              <a:buFont typeface="Arial" charset="0"/>
              <a:buNone/>
            </a:pPr>
            <a:endParaRPr lang="en-GB" dirty="0"/>
          </a:p>
        </p:txBody>
      </p:sp>
      <p:sp>
        <p:nvSpPr>
          <p:cNvPr id="5" name="Footer Placeholder 4"/>
          <p:cNvSpPr>
            <a:spLocks noGrp="1"/>
          </p:cNvSpPr>
          <p:nvPr>
            <p:ph type="ftr" sz="quarter" idx="11"/>
          </p:nvPr>
        </p:nvSpPr>
        <p:spPr>
          <a:xfrm>
            <a:off x="3348785" y="5883275"/>
            <a:ext cx="5111643" cy="365125"/>
          </a:xfrm>
        </p:spPr>
        <p:txBody>
          <a:bodyPr>
            <a:normAutofit/>
          </a:bodyPr>
          <a:lstStyle/>
          <a:p>
            <a:pPr>
              <a:lnSpc>
                <a:spcPct val="90000"/>
              </a:lnSpc>
              <a:spcAft>
                <a:spcPts val="600"/>
              </a:spcAft>
            </a:pPr>
            <a:r>
              <a:rPr lang="en-GB" sz="900"/>
              <a:t>V37 C.Kavanagh _ January 2024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32" name="Rectangle 103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45"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046" name="Rectangle 104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7"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p:cNvSpPr>
            <a:spLocks noGrp="1"/>
          </p:cNvSpPr>
          <p:nvPr>
            <p:ph type="title"/>
          </p:nvPr>
        </p:nvSpPr>
        <p:spPr>
          <a:xfrm>
            <a:off x="5058696" y="1241266"/>
            <a:ext cx="3598607" cy="3153753"/>
          </a:xfrm>
        </p:spPr>
        <p:txBody>
          <a:bodyPr vert="horz" lIns="91440" tIns="45720" rIns="91440" bIns="45720" rtlCol="0" anchor="b">
            <a:normAutofit/>
          </a:bodyPr>
          <a:lstStyle/>
          <a:p>
            <a:r>
              <a:rPr lang="en-US" sz="5400" b="0" i="0" kern="1200">
                <a:solidFill>
                  <a:srgbClr val="EBEBEB"/>
                </a:solidFill>
                <a:latin typeface="+mj-lt"/>
                <a:ea typeface="+mj-ea"/>
                <a:cs typeface="+mj-cs"/>
              </a:rPr>
              <a:t>PPE for Liquid Nitrogen</a:t>
            </a:r>
          </a:p>
        </p:txBody>
      </p:sp>
      <p:sp>
        <p:nvSpPr>
          <p:cNvPr id="1048" name="Rectangle 1047">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Footer Placeholder 3"/>
          <p:cNvSpPr>
            <a:spLocks noGrp="1"/>
          </p:cNvSpPr>
          <p:nvPr>
            <p:ph type="ftr" sz="quarter" idx="11"/>
          </p:nvPr>
        </p:nvSpPr>
        <p:spPr>
          <a:xfrm>
            <a:off x="420832" y="6391838"/>
            <a:ext cx="2894846" cy="304801"/>
          </a:xfrm>
        </p:spPr>
        <p:txBody>
          <a:bodyPr vert="horz" lIns="91440" tIns="45720" rIns="91440" bIns="45720" rtlCol="0" anchor="ctr">
            <a:normAutofit/>
          </a:bodyPr>
          <a:lstStyle/>
          <a:p>
            <a:pPr defTabSz="914400">
              <a:spcAft>
                <a:spcPts val="600"/>
              </a:spcAft>
              <a:defRPr/>
            </a:pPr>
            <a:r>
              <a:rPr lang="en-GB" sz="1000" b="0" i="0" kern="1200">
                <a:latin typeface="+mn-lt"/>
                <a:ea typeface="+mn-ea"/>
                <a:cs typeface="+mn-cs"/>
              </a:rPr>
              <a:t>V37 C.Kavanagh _ January 2024         </a:t>
            </a:r>
            <a:endParaRPr lang="en-US" sz="1000" b="0" i="0" kern="1200">
              <a:latin typeface="+mn-lt"/>
              <a:ea typeface="+mn-ea"/>
              <a:cs typeface="+mn-cs"/>
            </a:endParaRPr>
          </a:p>
        </p:txBody>
      </p:sp>
      <p:pic>
        <p:nvPicPr>
          <p:cNvPr id="1026"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1502" r="-2" b="-2"/>
          <a:stretch/>
        </p:blipFill>
        <p:spPr bwMode="auto">
          <a:xfrm>
            <a:off x="939909" y="1113063"/>
            <a:ext cx="3524505" cy="4628758"/>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510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0410" name="Group 23040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30411" name="Rectangle 2304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30412" name="Oval 2304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0413" name="Oval 2304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0414" name="Rectangle 2304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04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304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2304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30402" name="Rectangle 2"/>
          <p:cNvSpPr>
            <a:spLocks noGrp="1" noRot="1" noChangeArrowheads="1"/>
          </p:cNvSpPr>
          <p:nvPr>
            <p:ph type="title"/>
          </p:nvPr>
        </p:nvSpPr>
        <p:spPr>
          <a:xfrm>
            <a:off x="866216" y="973667"/>
            <a:ext cx="2206657" cy="4833745"/>
          </a:xfrm>
        </p:spPr>
        <p:txBody>
          <a:bodyPr>
            <a:normAutofit/>
          </a:bodyPr>
          <a:lstStyle/>
          <a:p>
            <a:pPr eaLnBrk="1" hangingPunct="1">
              <a:defRPr/>
            </a:pPr>
            <a:r>
              <a:rPr lang="en-GB">
                <a:solidFill>
                  <a:srgbClr val="EBEBEB"/>
                </a:solidFill>
              </a:rPr>
              <a:t>Oxygen Level Alarms</a:t>
            </a:r>
          </a:p>
        </p:txBody>
      </p:sp>
      <p:sp>
        <p:nvSpPr>
          <p:cNvPr id="230419" name="Rectangle 2304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1202" name="Footer Placeholder 4"/>
          <p:cNvSpPr>
            <a:spLocks noGrp="1"/>
          </p:cNvSpPr>
          <p:nvPr>
            <p:ph type="ftr" sz="quarter" idx="11"/>
          </p:nvPr>
        </p:nvSpPr>
        <p:spPr>
          <a:xfrm>
            <a:off x="420832" y="6391838"/>
            <a:ext cx="2894846" cy="304801"/>
          </a:xfrm>
        </p:spPr>
        <p:txBody>
          <a:bodyPr vert="horz" lIns="91440" tIns="45720" rIns="91440" bIns="45720" rtlCol="0">
            <a:normAutofit/>
          </a:bodyPr>
          <a:lstStyle/>
          <a:p>
            <a:pPr>
              <a:spcAft>
                <a:spcPts val="600"/>
              </a:spcAft>
            </a:pPr>
            <a:r>
              <a:rPr lang="en-GB" kern="1200">
                <a:latin typeface="+mn-lt"/>
                <a:ea typeface="+mn-ea"/>
                <a:cs typeface="+mn-cs"/>
              </a:rPr>
              <a:t>V37 C.Kavanagh _ January 2024         </a:t>
            </a:r>
            <a:endParaRPr lang="en-US" kern="1200">
              <a:latin typeface="+mn-lt"/>
              <a:ea typeface="+mn-ea"/>
              <a:cs typeface="+mn-cs"/>
            </a:endParaRPr>
          </a:p>
        </p:txBody>
      </p:sp>
      <p:graphicFrame>
        <p:nvGraphicFramePr>
          <p:cNvPr id="230405" name="Rectangle 3">
            <a:extLst>
              <a:ext uri="{FF2B5EF4-FFF2-40B4-BE49-F238E27FC236}">
                <a16:creationId xmlns:a16="http://schemas.microsoft.com/office/drawing/2014/main" id="{E384B2CE-7BC0-44D6-8149-AC26BB681696}"/>
              </a:ext>
            </a:extLst>
          </p:cNvPr>
          <p:cNvGraphicFramePr>
            <a:graphicFrameLocks noGrp="1"/>
          </p:cNvGraphicFramePr>
          <p:nvPr>
            <p:ph idx="1"/>
            <p:extLst>
              <p:ext uri="{D42A27DB-BD31-4B8C-83A1-F6EECF244321}">
                <p14:modId xmlns:p14="http://schemas.microsoft.com/office/powerpoint/2010/main" val="950808656"/>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CC3D301A-57AC-4E18-BC57-B7C0B3BBE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98" y="2342240"/>
            <a:ext cx="2996694" cy="2148573"/>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97634" name="Rectangle 2"/>
          <p:cNvSpPr>
            <a:spLocks noGrp="1" noRot="1" noChangeArrowheads="1"/>
          </p:cNvSpPr>
          <p:nvPr>
            <p:ph type="title"/>
          </p:nvPr>
        </p:nvSpPr>
        <p:spPr>
          <a:xfrm>
            <a:off x="3961890" y="618517"/>
            <a:ext cx="4391562" cy="1596177"/>
          </a:xfrm>
        </p:spPr>
        <p:txBody>
          <a:bodyPr>
            <a:normAutofit/>
          </a:bodyPr>
          <a:lstStyle/>
          <a:p>
            <a:pPr eaLnBrk="1" hangingPunct="1">
              <a:defRPr/>
            </a:pPr>
            <a:r>
              <a:rPr lang="en-GB"/>
              <a:t>Emergency Response Procedures</a:t>
            </a:r>
            <a:endParaRPr lang="en-GB" dirty="0"/>
          </a:p>
        </p:txBody>
      </p:sp>
      <p:sp>
        <p:nvSpPr>
          <p:cNvPr id="197635" name="Rectangle 3"/>
          <p:cNvSpPr>
            <a:spLocks noGrp="1" noRot="1" noChangeArrowheads="1"/>
          </p:cNvSpPr>
          <p:nvPr>
            <p:ph idx="1"/>
          </p:nvPr>
        </p:nvSpPr>
        <p:spPr>
          <a:xfrm>
            <a:off x="3961890" y="2367092"/>
            <a:ext cx="4391561" cy="3847444"/>
          </a:xfrm>
        </p:spPr>
        <p:txBody>
          <a:bodyPr>
            <a:normAutofit/>
          </a:bodyPr>
          <a:lstStyle/>
          <a:p>
            <a:pPr eaLnBrk="1" hangingPunct="1">
              <a:defRPr/>
            </a:pPr>
            <a:r>
              <a:rPr lang="en-GB"/>
              <a:t>Biological &amp; Chemical Spills</a:t>
            </a:r>
          </a:p>
          <a:p>
            <a:pPr eaLnBrk="1" hangingPunct="1">
              <a:defRPr/>
            </a:pPr>
            <a:r>
              <a:rPr lang="en-GB"/>
              <a:t>Liquid Nitrogen Spills</a:t>
            </a:r>
          </a:p>
          <a:p>
            <a:pPr eaLnBrk="1" hangingPunct="1">
              <a:defRPr/>
            </a:pPr>
            <a:r>
              <a:rPr lang="en-GB"/>
              <a:t>Fire Alarms</a:t>
            </a:r>
          </a:p>
          <a:p>
            <a:pPr eaLnBrk="1" hangingPunct="1">
              <a:defRPr/>
            </a:pPr>
            <a:r>
              <a:rPr lang="en-GB"/>
              <a:t>Electrical Shutdown</a:t>
            </a:r>
          </a:p>
          <a:p>
            <a:pPr eaLnBrk="1" hangingPunct="1">
              <a:defRPr/>
            </a:pPr>
            <a:r>
              <a:rPr lang="en-GB"/>
              <a:t>Accidents &amp; Incidents</a:t>
            </a:r>
          </a:p>
          <a:p>
            <a:pPr eaLnBrk="1" hangingPunct="1">
              <a:defRPr/>
            </a:pPr>
            <a:r>
              <a:rPr lang="en-GB"/>
              <a:t>Corrective &amp; Preventative Procedures</a:t>
            </a:r>
            <a:endParaRPr lang="en-GB" dirty="0"/>
          </a:p>
        </p:txBody>
      </p:sp>
      <p:sp>
        <p:nvSpPr>
          <p:cNvPr id="52226" name="Footer Placeholder 4"/>
          <p:cNvSpPr>
            <a:spLocks noGrp="1"/>
          </p:cNvSpPr>
          <p:nvPr>
            <p:ph type="ftr" sz="quarter" idx="11"/>
          </p:nvPr>
        </p:nvSpPr>
        <p:spPr>
          <a:xfrm>
            <a:off x="685330" y="6263640"/>
            <a:ext cx="7343054" cy="365125"/>
          </a:xfrm>
        </p:spPr>
        <p:txBody>
          <a:bodyPr>
            <a:normAutofit/>
          </a:bodyPr>
          <a:lstStyle/>
          <a:p>
            <a:pPr>
              <a:lnSpc>
                <a:spcPct val="90000"/>
              </a:lnSpc>
              <a:spcAft>
                <a:spcPts val="600"/>
              </a:spcAft>
            </a:pPr>
            <a:r>
              <a:rPr lang="en-GB" sz="900"/>
              <a:t>V37 C.Kavanagh _ January 2024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04810" name="Picture 204804" descr="Beakers with solution on shelf in lab">
            <a:extLst>
              <a:ext uri="{FF2B5EF4-FFF2-40B4-BE49-F238E27FC236}">
                <a16:creationId xmlns:a16="http://schemas.microsoft.com/office/drawing/2014/main" id="{80FCF427-187B-8154-CDA2-132895A2064E}"/>
              </a:ext>
            </a:extLst>
          </p:cNvPr>
          <p:cNvPicPr>
            <a:picLocks noChangeAspect="1"/>
          </p:cNvPicPr>
          <p:nvPr/>
        </p:nvPicPr>
        <p:blipFill rotWithShape="1">
          <a:blip r:embed="rId2"/>
          <a:srcRect l="41121" r="29164" b="-1"/>
          <a:stretch/>
        </p:blipFill>
        <p:spPr>
          <a:xfrm>
            <a:off x="6091083" y="10"/>
            <a:ext cx="3052917" cy="6857990"/>
          </a:xfrm>
          <a:prstGeom prst="rect">
            <a:avLst/>
          </a:prstGeom>
        </p:spPr>
      </p:pic>
      <p:sp>
        <p:nvSpPr>
          <p:cNvPr id="204802" name="Rectangle 2"/>
          <p:cNvSpPr>
            <a:spLocks noGrp="1" noRot="1" noChangeArrowheads="1"/>
          </p:cNvSpPr>
          <p:nvPr>
            <p:ph type="title"/>
          </p:nvPr>
        </p:nvSpPr>
        <p:spPr>
          <a:xfrm>
            <a:off x="685332" y="618517"/>
            <a:ext cx="5004664" cy="1596177"/>
          </a:xfrm>
        </p:spPr>
        <p:txBody>
          <a:bodyPr>
            <a:normAutofit fontScale="90000"/>
          </a:bodyPr>
          <a:lstStyle/>
          <a:p>
            <a:pPr eaLnBrk="1" hangingPunct="1">
              <a:defRPr/>
            </a:pPr>
            <a:r>
              <a:rPr lang="en-GB" sz="3300"/>
              <a:t>Biological &amp; chemical Spill Response</a:t>
            </a:r>
            <a:br>
              <a:rPr lang="en-GB" sz="3300"/>
            </a:br>
            <a:endParaRPr lang="en-GB" sz="3300"/>
          </a:p>
        </p:txBody>
      </p:sp>
      <p:sp>
        <p:nvSpPr>
          <p:cNvPr id="204803" name="Rectangle 3"/>
          <p:cNvSpPr>
            <a:spLocks noGrp="1" noRot="1" noChangeArrowheads="1"/>
          </p:cNvSpPr>
          <p:nvPr>
            <p:ph idx="1"/>
          </p:nvPr>
        </p:nvSpPr>
        <p:spPr>
          <a:xfrm>
            <a:off x="685330" y="2367092"/>
            <a:ext cx="5004665" cy="3424107"/>
          </a:xfrm>
        </p:spPr>
        <p:txBody>
          <a:bodyPr>
            <a:normAutofit lnSpcReduction="10000"/>
          </a:bodyPr>
          <a:lstStyle/>
          <a:p>
            <a:pPr eaLnBrk="1" hangingPunct="1">
              <a:lnSpc>
                <a:spcPct val="110000"/>
              </a:lnSpc>
              <a:defRPr/>
            </a:pPr>
            <a:r>
              <a:rPr lang="en-GB" sz="1500"/>
              <a:t>General laboratory rules</a:t>
            </a:r>
          </a:p>
          <a:p>
            <a:pPr lvl="1" eaLnBrk="1" hangingPunct="1">
              <a:lnSpc>
                <a:spcPct val="110000"/>
              </a:lnSpc>
              <a:defRPr/>
            </a:pPr>
            <a:r>
              <a:rPr lang="en-GB" sz="1500"/>
              <a:t>Be prepared, spillages will happen, all workers must know the immediate procedures.</a:t>
            </a:r>
          </a:p>
          <a:p>
            <a:pPr lvl="1" eaLnBrk="1" hangingPunct="1">
              <a:lnSpc>
                <a:spcPct val="110000"/>
              </a:lnSpc>
              <a:defRPr/>
            </a:pPr>
            <a:r>
              <a:rPr lang="en-GB" sz="1500"/>
              <a:t>Always have two people team, one to clean spill and another to cordon off area and warn other personnel.</a:t>
            </a:r>
          </a:p>
          <a:p>
            <a:pPr lvl="1" eaLnBrk="1" hangingPunct="1">
              <a:lnSpc>
                <a:spcPct val="110000"/>
              </a:lnSpc>
              <a:defRPr/>
            </a:pPr>
            <a:r>
              <a:rPr lang="en-GB" sz="1500"/>
              <a:t>Clean up any glass using a forceps/sharps bin/lined labelled box.</a:t>
            </a:r>
          </a:p>
          <a:p>
            <a:pPr lvl="1" eaLnBrk="1" hangingPunct="1">
              <a:lnSpc>
                <a:spcPct val="110000"/>
              </a:lnSpc>
              <a:defRPr/>
            </a:pPr>
            <a:r>
              <a:rPr lang="en-GB" sz="1500"/>
              <a:t> If </a:t>
            </a:r>
            <a:r>
              <a:rPr lang="en-GB" sz="1500" err="1"/>
              <a:t>virkon</a:t>
            </a:r>
            <a:r>
              <a:rPr lang="en-GB" sz="1500"/>
              <a:t> used ensure all waste goes into yellow waste stream bins and not into autoclave bags. </a:t>
            </a:r>
          </a:p>
          <a:p>
            <a:pPr eaLnBrk="1" hangingPunct="1">
              <a:lnSpc>
                <a:spcPct val="110000"/>
              </a:lnSpc>
              <a:defRPr/>
            </a:pPr>
            <a:endParaRPr lang="en-GB" sz="1500"/>
          </a:p>
        </p:txBody>
      </p:sp>
      <p:sp>
        <p:nvSpPr>
          <p:cNvPr id="54274" name="Footer Placeholder 4"/>
          <p:cNvSpPr>
            <a:spLocks noGrp="1"/>
          </p:cNvSpPr>
          <p:nvPr>
            <p:ph type="ftr" sz="quarter" idx="11"/>
          </p:nvPr>
        </p:nvSpPr>
        <p:spPr>
          <a:xfrm>
            <a:off x="685331" y="5883275"/>
            <a:ext cx="3313792" cy="365125"/>
          </a:xfrm>
        </p:spPr>
        <p:txBody>
          <a:bodyPr>
            <a:normAutofit/>
          </a:bodyPr>
          <a:lstStyle/>
          <a:p>
            <a:pPr>
              <a:spcAft>
                <a:spcPts val="600"/>
              </a:spcAft>
            </a:pPr>
            <a:r>
              <a:rPr lang="en-GB"/>
              <a:t>V37 C.Kavanagh _ January 2024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5" name="Rectangle 53254">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53257"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53259"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51202" name="Rectangle 2"/>
          <p:cNvSpPr>
            <a:spLocks noGrp="1" noRot="1" noChangeArrowheads="1"/>
          </p:cNvSpPr>
          <p:nvPr>
            <p:ph type="title"/>
          </p:nvPr>
        </p:nvSpPr>
        <p:spPr>
          <a:xfrm>
            <a:off x="479323" y="629265"/>
            <a:ext cx="4554582" cy="1132297"/>
          </a:xfrm>
        </p:spPr>
        <p:txBody>
          <a:bodyPr>
            <a:normAutofit/>
          </a:bodyPr>
          <a:lstStyle/>
          <a:p>
            <a:pPr eaLnBrk="1" hangingPunct="1">
              <a:defRPr/>
            </a:pPr>
            <a:r>
              <a:rPr lang="en-GB" dirty="0">
                <a:solidFill>
                  <a:srgbClr val="EBEBEB"/>
                </a:solidFill>
              </a:rPr>
              <a:t>Biological &amp; chemical Spill Response</a:t>
            </a:r>
          </a:p>
        </p:txBody>
      </p:sp>
      <p:sp>
        <p:nvSpPr>
          <p:cNvPr id="53261" name="Freeform: Shape 53260">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pic>
        <p:nvPicPr>
          <p:cNvPr id="3" name="Picture 2">
            <a:extLst>
              <a:ext uri="{FF2B5EF4-FFF2-40B4-BE49-F238E27FC236}">
                <a16:creationId xmlns:a16="http://schemas.microsoft.com/office/drawing/2014/main" id="{43CC0184-9E6B-486D-AC59-3733B0118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3669" y="2342727"/>
            <a:ext cx="3093988" cy="2190126"/>
          </a:xfrm>
          <a:prstGeom prst="rect">
            <a:avLst/>
          </a:prstGeom>
          <a:scene3d>
            <a:camera prst="orthographicFront"/>
            <a:lightRig rig="threePt" dir="t">
              <a:rot lat="0" lon="0" rev="2700000"/>
            </a:lightRig>
          </a:scene3d>
          <a:sp3d contourW="6350">
            <a:bevelT h="38100"/>
            <a:contourClr>
              <a:srgbClr val="C0C0C0"/>
            </a:contourClr>
          </a:sp3d>
        </p:spPr>
      </p:pic>
      <p:sp>
        <p:nvSpPr>
          <p:cNvPr id="53263" name="Rectangle 53262">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3265" name="Oval 53264">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3267" name="Oval 53266">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1203" name="Rectangle 3"/>
          <p:cNvSpPr>
            <a:spLocks noGrp="1" noRot="1" noChangeArrowheads="1"/>
          </p:cNvSpPr>
          <p:nvPr>
            <p:ph idx="1"/>
          </p:nvPr>
        </p:nvSpPr>
        <p:spPr>
          <a:xfrm>
            <a:off x="479323" y="1761562"/>
            <a:ext cx="4554582" cy="4468913"/>
          </a:xfrm>
        </p:spPr>
        <p:txBody>
          <a:bodyPr anchor="ctr">
            <a:normAutofit fontScale="92500" lnSpcReduction="10000"/>
          </a:bodyPr>
          <a:lstStyle/>
          <a:p>
            <a:pPr marL="660400" indent="-660400" eaLnBrk="1" hangingPunct="1">
              <a:lnSpc>
                <a:spcPct val="90000"/>
              </a:lnSpc>
              <a:defRPr/>
            </a:pPr>
            <a:r>
              <a:rPr lang="en-GB" sz="1100" b="1" dirty="0">
                <a:solidFill>
                  <a:srgbClr val="FFFFFF"/>
                </a:solidFill>
              </a:rPr>
              <a:t>Biological Spill Kits </a:t>
            </a:r>
            <a:r>
              <a:rPr lang="en-GB" sz="1100" dirty="0">
                <a:solidFill>
                  <a:srgbClr val="FFFFFF"/>
                </a:solidFill>
              </a:rPr>
              <a:t>-  change rooms and the autoclave room.</a:t>
            </a:r>
          </a:p>
          <a:p>
            <a:pPr marL="660400" indent="-660400" eaLnBrk="1" hangingPunct="1">
              <a:lnSpc>
                <a:spcPct val="90000"/>
              </a:lnSpc>
              <a:defRPr/>
            </a:pPr>
            <a:r>
              <a:rPr lang="en-GB" sz="1100" b="1" dirty="0">
                <a:solidFill>
                  <a:srgbClr val="FFFFFF"/>
                </a:solidFill>
              </a:rPr>
              <a:t>Chemical Spill kits </a:t>
            </a:r>
            <a:r>
              <a:rPr lang="en-GB" sz="1100" dirty="0">
                <a:solidFill>
                  <a:srgbClr val="FFFFFF"/>
                </a:solidFill>
              </a:rPr>
              <a:t>- first change/H34 ( CBE) </a:t>
            </a:r>
          </a:p>
          <a:p>
            <a:pPr marL="660400" indent="-660400" eaLnBrk="1" hangingPunct="1">
              <a:lnSpc>
                <a:spcPct val="90000"/>
              </a:lnSpc>
              <a:defRPr/>
            </a:pPr>
            <a:endParaRPr lang="en-GB" sz="1100" dirty="0">
              <a:solidFill>
                <a:srgbClr val="FFFFFF"/>
              </a:solidFill>
            </a:endParaRPr>
          </a:p>
          <a:p>
            <a:pPr marL="660400" indent="-660400" eaLnBrk="1" hangingPunct="1">
              <a:lnSpc>
                <a:spcPct val="90000"/>
              </a:lnSpc>
              <a:defRPr/>
            </a:pPr>
            <a:r>
              <a:rPr lang="en-GB" sz="1100" b="1" dirty="0">
                <a:solidFill>
                  <a:srgbClr val="FFFFFF"/>
                </a:solidFill>
              </a:rPr>
              <a:t>Spill inside the BSC </a:t>
            </a:r>
            <a:r>
              <a:rPr lang="en-GB" sz="1100" dirty="0">
                <a:solidFill>
                  <a:srgbClr val="FFFFFF"/>
                </a:solidFill>
              </a:rPr>
              <a:t>– Clear up immediately with paper towel soaked in 1% </a:t>
            </a:r>
            <a:r>
              <a:rPr lang="en-GB" sz="1100" dirty="0" err="1">
                <a:solidFill>
                  <a:srgbClr val="FFFFFF"/>
                </a:solidFill>
              </a:rPr>
              <a:t>virkon</a:t>
            </a:r>
            <a:r>
              <a:rPr lang="en-GB" sz="1100" dirty="0">
                <a:solidFill>
                  <a:srgbClr val="FFFFFF"/>
                </a:solidFill>
              </a:rPr>
              <a:t>, followed by </a:t>
            </a:r>
            <a:r>
              <a:rPr lang="en-GB" sz="1100" dirty="0" err="1">
                <a:solidFill>
                  <a:srgbClr val="FFFFFF"/>
                </a:solidFill>
              </a:rPr>
              <a:t>ChemGene</a:t>
            </a:r>
            <a:r>
              <a:rPr lang="en-GB" sz="1100" dirty="0">
                <a:solidFill>
                  <a:srgbClr val="FFFFFF"/>
                </a:solidFill>
              </a:rPr>
              <a:t> &amp; 70% IMS. Decontaminate ALL BSC. See Spill Poster. Leave BSC on.</a:t>
            </a:r>
          </a:p>
          <a:p>
            <a:pPr marL="660400" indent="-660400" eaLnBrk="1" hangingPunct="1">
              <a:lnSpc>
                <a:spcPct val="90000"/>
              </a:lnSpc>
              <a:buFont typeface="Arial" charset="0"/>
              <a:buNone/>
              <a:defRPr/>
            </a:pPr>
            <a:r>
              <a:rPr lang="en-GB" sz="1100" dirty="0">
                <a:solidFill>
                  <a:srgbClr val="FFFFFF"/>
                </a:solidFill>
              </a:rPr>
              <a:t>                      </a:t>
            </a:r>
            <a:r>
              <a:rPr lang="en-GB" sz="1100" b="1" dirty="0">
                <a:solidFill>
                  <a:srgbClr val="FFFFFF"/>
                </a:solidFill>
              </a:rPr>
              <a:t> Spill in centrifuge </a:t>
            </a:r>
            <a:r>
              <a:rPr lang="en-GB" sz="1100" dirty="0">
                <a:solidFill>
                  <a:srgbClr val="FFFFFF"/>
                </a:solidFill>
              </a:rPr>
              <a:t>– Turn off, leave aerosol to settle for 30 mins. Open buckets in BSC. Clean with 1% </a:t>
            </a:r>
            <a:r>
              <a:rPr lang="en-GB" sz="1100" dirty="0" err="1">
                <a:solidFill>
                  <a:srgbClr val="FFFFFF"/>
                </a:solidFill>
              </a:rPr>
              <a:t>virkon</a:t>
            </a:r>
            <a:r>
              <a:rPr lang="en-GB" sz="1100" dirty="0">
                <a:solidFill>
                  <a:srgbClr val="FFFFFF"/>
                </a:solidFill>
              </a:rPr>
              <a:t> followed by PH neutral detergent, 1:20  </a:t>
            </a:r>
            <a:r>
              <a:rPr lang="en-GB" sz="1100" dirty="0" err="1">
                <a:solidFill>
                  <a:srgbClr val="FFFFFF"/>
                </a:solidFill>
              </a:rPr>
              <a:t>Chemgene</a:t>
            </a:r>
            <a:r>
              <a:rPr lang="en-GB" sz="1100" dirty="0">
                <a:solidFill>
                  <a:srgbClr val="FFFFFF"/>
                </a:solidFill>
              </a:rPr>
              <a:t> and 70% IMS See Spill poster.</a:t>
            </a:r>
          </a:p>
          <a:p>
            <a:pPr marL="660400" indent="-660400" eaLnBrk="1" hangingPunct="1">
              <a:lnSpc>
                <a:spcPct val="90000"/>
              </a:lnSpc>
              <a:defRPr/>
            </a:pPr>
            <a:r>
              <a:rPr lang="en-GB" sz="1100" b="1" dirty="0">
                <a:solidFill>
                  <a:srgbClr val="FFFFFF"/>
                </a:solidFill>
              </a:rPr>
              <a:t>Spill outside the BSC:</a:t>
            </a:r>
          </a:p>
          <a:p>
            <a:pPr marL="660400" indent="-660400" eaLnBrk="1" hangingPunct="1">
              <a:lnSpc>
                <a:spcPct val="90000"/>
              </a:lnSpc>
              <a:buFont typeface="Arial" charset="0"/>
              <a:buAutoNum type="romanLcParenR"/>
              <a:defRPr/>
            </a:pPr>
            <a:r>
              <a:rPr lang="en-GB" sz="1100" dirty="0">
                <a:solidFill>
                  <a:srgbClr val="FFFFFF"/>
                </a:solidFill>
              </a:rPr>
              <a:t>Evacuate the area completely.</a:t>
            </a:r>
          </a:p>
          <a:p>
            <a:pPr marL="660400" indent="-660400" eaLnBrk="1" hangingPunct="1">
              <a:lnSpc>
                <a:spcPct val="90000"/>
              </a:lnSpc>
              <a:buFont typeface="Arial" charset="0"/>
              <a:buAutoNum type="romanLcParenR"/>
              <a:defRPr/>
            </a:pPr>
            <a:r>
              <a:rPr lang="en-GB" sz="1100" dirty="0">
                <a:solidFill>
                  <a:srgbClr val="FFFFFF"/>
                </a:solidFill>
              </a:rPr>
              <a:t>Remove contaminated PPE immediately &amp; wash hands.</a:t>
            </a:r>
          </a:p>
          <a:p>
            <a:pPr marL="660400" indent="-660400" eaLnBrk="1" hangingPunct="1">
              <a:lnSpc>
                <a:spcPct val="90000"/>
              </a:lnSpc>
              <a:buFont typeface="Arial" charset="0"/>
              <a:buAutoNum type="romanLcParenR"/>
              <a:defRPr/>
            </a:pPr>
            <a:r>
              <a:rPr lang="en-GB" sz="1100" dirty="0">
                <a:solidFill>
                  <a:srgbClr val="FFFFFF"/>
                </a:solidFill>
              </a:rPr>
              <a:t>Place sign on the door to inform other staff of spillage.</a:t>
            </a:r>
          </a:p>
          <a:p>
            <a:pPr marL="660400" indent="-660400" eaLnBrk="1" hangingPunct="1">
              <a:lnSpc>
                <a:spcPct val="90000"/>
              </a:lnSpc>
              <a:buFont typeface="Arial" charset="0"/>
              <a:buAutoNum type="romanLcParenR"/>
              <a:defRPr/>
            </a:pPr>
            <a:r>
              <a:rPr lang="en-GB" sz="1100" dirty="0">
                <a:solidFill>
                  <a:srgbClr val="FFFFFF"/>
                </a:solidFill>
              </a:rPr>
              <a:t>Inform the laboratory manager or safety officer.</a:t>
            </a:r>
          </a:p>
          <a:p>
            <a:pPr marL="660400" indent="-660400" eaLnBrk="1" hangingPunct="1">
              <a:lnSpc>
                <a:spcPct val="90000"/>
              </a:lnSpc>
              <a:buFont typeface="Arial" charset="0"/>
              <a:buAutoNum type="romanLcParenR"/>
              <a:defRPr/>
            </a:pPr>
            <a:r>
              <a:rPr lang="en-GB" sz="1100" dirty="0">
                <a:solidFill>
                  <a:srgbClr val="FFFFFF"/>
                </a:solidFill>
              </a:rPr>
              <a:t>Detail the nature of the spillage, or detail size, colour &amp; odour.</a:t>
            </a:r>
          </a:p>
          <a:p>
            <a:pPr marL="660400" indent="-660400" eaLnBrk="1" hangingPunct="1">
              <a:lnSpc>
                <a:spcPct val="90000"/>
              </a:lnSpc>
              <a:buFont typeface="Arial" charset="0"/>
              <a:buAutoNum type="romanLcParenR"/>
              <a:defRPr/>
            </a:pPr>
            <a:r>
              <a:rPr lang="en-GB" sz="1100" dirty="0">
                <a:solidFill>
                  <a:srgbClr val="FFFFFF"/>
                </a:solidFill>
              </a:rPr>
              <a:t>Access the risk.</a:t>
            </a:r>
          </a:p>
          <a:p>
            <a:pPr marL="660400" indent="-660400" eaLnBrk="1" hangingPunct="1">
              <a:lnSpc>
                <a:spcPct val="90000"/>
              </a:lnSpc>
              <a:buFont typeface="Arial" charset="0"/>
              <a:buAutoNum type="romanLcParenR"/>
              <a:defRPr/>
            </a:pPr>
            <a:r>
              <a:rPr lang="en-GB" sz="1100" dirty="0">
                <a:solidFill>
                  <a:srgbClr val="FFFFFF"/>
                </a:solidFill>
              </a:rPr>
              <a:t>Deal with the spill ( follow instructions in the spill kit &amp; refer to SOP038 or individual Sop's depending on location of spill).</a:t>
            </a:r>
          </a:p>
          <a:p>
            <a:pPr marL="660400" indent="-660400" eaLnBrk="1" hangingPunct="1">
              <a:lnSpc>
                <a:spcPct val="90000"/>
              </a:lnSpc>
              <a:buFont typeface="Arial" charset="0"/>
              <a:buAutoNum type="romanLcParenR"/>
              <a:defRPr/>
            </a:pPr>
            <a:r>
              <a:rPr lang="en-GB" sz="1100" dirty="0">
                <a:solidFill>
                  <a:srgbClr val="FFFFFF"/>
                </a:solidFill>
              </a:rPr>
              <a:t>Fill in the spill record log in office area.</a:t>
            </a:r>
          </a:p>
          <a:p>
            <a:pPr marL="660400" indent="-660400" eaLnBrk="1" hangingPunct="1">
              <a:lnSpc>
                <a:spcPct val="90000"/>
              </a:lnSpc>
              <a:buFont typeface="Arial" charset="0"/>
              <a:buNone/>
              <a:defRPr/>
            </a:pPr>
            <a:endParaRPr lang="en-GB" sz="700" dirty="0">
              <a:solidFill>
                <a:srgbClr val="FFFFFF"/>
              </a:solidFill>
            </a:endParaRPr>
          </a:p>
        </p:txBody>
      </p:sp>
      <p:sp>
        <p:nvSpPr>
          <p:cNvPr id="53250"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851" name="Group 20585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05852" name="Rectangle 20585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5853" name="Oval 20585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5854" name="Oval 20585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5855" name="Rectangle 20585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529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5529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55299"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05826" name="Rectangle 2"/>
          <p:cNvSpPr>
            <a:spLocks noGrp="1" noRot="1" noChangeArrowheads="1"/>
          </p:cNvSpPr>
          <p:nvPr>
            <p:ph type="title"/>
          </p:nvPr>
        </p:nvSpPr>
        <p:spPr>
          <a:xfrm>
            <a:off x="866216" y="973667"/>
            <a:ext cx="2206657" cy="4833745"/>
          </a:xfrm>
        </p:spPr>
        <p:txBody>
          <a:bodyPr>
            <a:normAutofit/>
          </a:bodyPr>
          <a:lstStyle/>
          <a:p>
            <a:pPr eaLnBrk="1" hangingPunct="1">
              <a:defRPr/>
            </a:pPr>
            <a:r>
              <a:rPr lang="en-GB">
                <a:solidFill>
                  <a:srgbClr val="EBEBEB"/>
                </a:solidFill>
              </a:rPr>
              <a:t> Spill Response</a:t>
            </a:r>
            <a:br>
              <a:rPr lang="en-GB">
                <a:solidFill>
                  <a:srgbClr val="EBEBEB"/>
                </a:solidFill>
              </a:rPr>
            </a:br>
            <a:r>
              <a:rPr lang="en-GB">
                <a:solidFill>
                  <a:srgbClr val="EBEBEB"/>
                </a:solidFill>
              </a:rPr>
              <a:t>Liquid Nitrogen</a:t>
            </a:r>
          </a:p>
        </p:txBody>
      </p:sp>
      <p:sp>
        <p:nvSpPr>
          <p:cNvPr id="55300" name="Rectangle 5529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5298"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graphicFrame>
        <p:nvGraphicFramePr>
          <p:cNvPr id="205835" name="Rectangle 3">
            <a:extLst>
              <a:ext uri="{FF2B5EF4-FFF2-40B4-BE49-F238E27FC236}">
                <a16:creationId xmlns:a16="http://schemas.microsoft.com/office/drawing/2014/main" id="{5A215CB3-25A6-4802-B14A-30D0CB8AE4DF}"/>
              </a:ext>
            </a:extLst>
          </p:cNvPr>
          <p:cNvGraphicFramePr>
            <a:graphicFrameLocks noGrp="1"/>
          </p:cNvGraphicFramePr>
          <p:nvPr>
            <p:ph idx="1"/>
            <p:extLst>
              <p:ext uri="{D42A27DB-BD31-4B8C-83A1-F6EECF244321}">
                <p14:modId xmlns:p14="http://schemas.microsoft.com/office/powerpoint/2010/main" val="1975974611"/>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p:txBody>
          <a:bodyPr/>
          <a:lstStyle/>
          <a:p>
            <a:pPr eaLnBrk="1" hangingPunct="1">
              <a:defRPr/>
            </a:pPr>
            <a:r>
              <a:rPr lang="en-GB" dirty="0"/>
              <a:t>Fire Alarms</a:t>
            </a:r>
          </a:p>
        </p:txBody>
      </p:sp>
      <p:sp>
        <p:nvSpPr>
          <p:cNvPr id="202755" name="Rectangle 3"/>
          <p:cNvSpPr>
            <a:spLocks noGrp="1" noRot="1" noChangeArrowheads="1"/>
          </p:cNvSpPr>
          <p:nvPr>
            <p:ph idx="1"/>
          </p:nvPr>
        </p:nvSpPr>
        <p:spPr>
          <a:xfrm>
            <a:off x="872067" y="2060848"/>
            <a:ext cx="7408333" cy="4065315"/>
          </a:xfrm>
        </p:spPr>
        <p:txBody>
          <a:bodyPr>
            <a:normAutofit fontScale="62500" lnSpcReduction="20000"/>
          </a:bodyPr>
          <a:lstStyle/>
          <a:p>
            <a:pPr eaLnBrk="1" hangingPunct="1">
              <a:lnSpc>
                <a:spcPct val="80000"/>
              </a:lnSpc>
              <a:defRPr/>
            </a:pPr>
            <a:r>
              <a:rPr lang="en-GB" sz="1600" dirty="0">
                <a:effectLst/>
              </a:rPr>
              <a:t>Fire Safety</a:t>
            </a:r>
          </a:p>
          <a:p>
            <a:pPr lvl="1" eaLnBrk="1" hangingPunct="1">
              <a:lnSpc>
                <a:spcPct val="80000"/>
              </a:lnSpc>
              <a:defRPr/>
            </a:pPr>
            <a:r>
              <a:rPr lang="en-GB" sz="1400" dirty="0">
                <a:effectLst/>
              </a:rPr>
              <a:t>Fire Alarm tested every Tuesday at 9.15am. (CBE)</a:t>
            </a:r>
          </a:p>
          <a:p>
            <a:pPr lvl="1" eaLnBrk="1" hangingPunct="1">
              <a:lnSpc>
                <a:spcPct val="80000"/>
              </a:lnSpc>
              <a:defRPr/>
            </a:pPr>
            <a:endParaRPr lang="en-GB" sz="1400" dirty="0">
              <a:effectLst/>
            </a:endParaRPr>
          </a:p>
          <a:p>
            <a:pPr lvl="1" eaLnBrk="1" hangingPunct="1">
              <a:lnSpc>
                <a:spcPct val="80000"/>
              </a:lnSpc>
              <a:defRPr/>
            </a:pPr>
            <a:r>
              <a:rPr lang="en-GB" sz="1400" dirty="0">
                <a:effectLst/>
              </a:rPr>
              <a:t>Fire assembly Point is at the rear of the main building, adjacent to cycle shed . Assembly point 3. (CBE). </a:t>
            </a:r>
          </a:p>
          <a:p>
            <a:pPr marL="301943" lvl="1" indent="0" eaLnBrk="1" hangingPunct="1">
              <a:lnSpc>
                <a:spcPct val="80000"/>
              </a:lnSpc>
              <a:buNone/>
              <a:defRPr/>
            </a:pPr>
            <a:endParaRPr lang="en-GB" sz="1400" dirty="0">
              <a:effectLst/>
            </a:endParaRPr>
          </a:p>
          <a:p>
            <a:pPr lvl="1" eaLnBrk="1" hangingPunct="1">
              <a:lnSpc>
                <a:spcPct val="80000"/>
              </a:lnSpc>
              <a:defRPr/>
            </a:pPr>
            <a:r>
              <a:rPr lang="en-GB" sz="1400" b="1" dirty="0">
                <a:solidFill>
                  <a:srgbClr val="FF3300"/>
                </a:solidFill>
                <a:effectLst/>
              </a:rPr>
              <a:t>Fire Marshals –  Carolyn Kavanagh,  </a:t>
            </a:r>
            <a:r>
              <a:rPr lang="en-GB" sz="1400" b="1" dirty="0" err="1">
                <a:solidFill>
                  <a:srgbClr val="FF3300"/>
                </a:solidFill>
                <a:effectLst/>
              </a:rPr>
              <a:t>Kulvindar</a:t>
            </a:r>
            <a:r>
              <a:rPr lang="en-GB" sz="1400" b="1" dirty="0">
                <a:solidFill>
                  <a:srgbClr val="FF3300"/>
                </a:solidFill>
                <a:effectLst/>
              </a:rPr>
              <a:t> Sikand, Jon Harriman and Jen </a:t>
            </a:r>
            <a:r>
              <a:rPr lang="en-GB" sz="1400" b="1" dirty="0" err="1">
                <a:solidFill>
                  <a:srgbClr val="FF3300"/>
                </a:solidFill>
                <a:effectLst/>
              </a:rPr>
              <a:t>Bowdrey</a:t>
            </a:r>
            <a:r>
              <a:rPr lang="en-GB" sz="1400" b="1" dirty="0">
                <a:solidFill>
                  <a:srgbClr val="FF3300"/>
                </a:solidFill>
                <a:effectLst/>
              </a:rPr>
              <a:t>   (CBE)</a:t>
            </a:r>
          </a:p>
          <a:p>
            <a:pPr marL="301943" lvl="1" indent="0" eaLnBrk="1" hangingPunct="1">
              <a:lnSpc>
                <a:spcPct val="80000"/>
              </a:lnSpc>
              <a:buNone/>
              <a:defRPr/>
            </a:pPr>
            <a:endParaRPr lang="en-GB" sz="1400" dirty="0">
              <a:solidFill>
                <a:srgbClr val="FF3300"/>
              </a:solidFill>
              <a:effectLst/>
            </a:endParaRPr>
          </a:p>
          <a:p>
            <a:pPr lvl="1" eaLnBrk="1" hangingPunct="1">
              <a:lnSpc>
                <a:spcPct val="80000"/>
              </a:lnSpc>
              <a:defRPr/>
            </a:pPr>
            <a:r>
              <a:rPr lang="en-GB" sz="1400" dirty="0">
                <a:effectLst/>
              </a:rPr>
              <a:t>Fire extinguishers are located in the office &amp; in the internal corridor in the CBE.</a:t>
            </a:r>
          </a:p>
          <a:p>
            <a:pPr lvl="1" eaLnBrk="1" hangingPunct="1">
              <a:lnSpc>
                <a:spcPct val="80000"/>
              </a:lnSpc>
              <a:buFont typeface="Wingdings" pitchFamily="2" charset="2"/>
              <a:buNone/>
              <a:defRPr/>
            </a:pPr>
            <a:endParaRPr lang="en-GB" sz="1400" dirty="0">
              <a:solidFill>
                <a:srgbClr val="FF3300"/>
              </a:solidFill>
              <a:effectLst/>
            </a:endParaRPr>
          </a:p>
          <a:p>
            <a:pPr eaLnBrk="1" hangingPunct="1">
              <a:lnSpc>
                <a:spcPct val="80000"/>
              </a:lnSpc>
              <a:defRPr/>
            </a:pPr>
            <a:r>
              <a:rPr lang="en-GB" sz="1600" dirty="0">
                <a:effectLst/>
              </a:rPr>
              <a:t>In the event of a fire alarm sounding, leave the lab immediately and go to the assigned assembly point.</a:t>
            </a:r>
          </a:p>
          <a:p>
            <a:pPr eaLnBrk="1" hangingPunct="1">
              <a:lnSpc>
                <a:spcPct val="80000"/>
              </a:lnSpc>
              <a:buFont typeface="Arial" charset="0"/>
              <a:buNone/>
              <a:defRPr/>
            </a:pPr>
            <a:endParaRPr lang="en-GB" sz="1600" dirty="0">
              <a:effectLst/>
            </a:endParaRPr>
          </a:p>
          <a:p>
            <a:pPr eaLnBrk="1" hangingPunct="1">
              <a:lnSpc>
                <a:spcPct val="80000"/>
              </a:lnSpc>
              <a:defRPr/>
            </a:pPr>
            <a:r>
              <a:rPr lang="en-GB" sz="1600" dirty="0">
                <a:effectLst/>
              </a:rPr>
              <a:t>Do not re-enter the building until authorised to do so.</a:t>
            </a:r>
          </a:p>
          <a:p>
            <a:pPr eaLnBrk="1" hangingPunct="1">
              <a:lnSpc>
                <a:spcPct val="80000"/>
              </a:lnSpc>
              <a:buFont typeface="Arial" charset="0"/>
              <a:buNone/>
              <a:defRPr/>
            </a:pPr>
            <a:endParaRPr lang="en-GB" sz="1600" dirty="0">
              <a:effectLst/>
            </a:endParaRPr>
          </a:p>
          <a:p>
            <a:pPr eaLnBrk="1" hangingPunct="1">
              <a:lnSpc>
                <a:spcPct val="80000"/>
              </a:lnSpc>
              <a:defRPr/>
            </a:pPr>
            <a:r>
              <a:rPr lang="en-GB" sz="1600" dirty="0">
                <a:effectLst/>
              </a:rPr>
              <a:t>If working in BSC do not switch it off.</a:t>
            </a:r>
          </a:p>
          <a:p>
            <a:pPr eaLnBrk="1" hangingPunct="1">
              <a:lnSpc>
                <a:spcPct val="80000"/>
              </a:lnSpc>
              <a:defRPr/>
            </a:pPr>
            <a:endParaRPr lang="en-GB" sz="1600" dirty="0">
              <a:effectLst/>
            </a:endParaRPr>
          </a:p>
          <a:p>
            <a:pPr eaLnBrk="1" hangingPunct="1">
              <a:lnSpc>
                <a:spcPct val="80000"/>
              </a:lnSpc>
              <a:defRPr/>
            </a:pPr>
            <a:r>
              <a:rPr lang="en-GB" sz="1600" dirty="0">
                <a:effectLst/>
              </a:rPr>
              <a:t>If the fire alarm sounds while working with the Liquid Nitrogen, if it has not been possible to make safe before evacuating the building then the Fire Brigade need to be informed of the risk of Oxygen depletion.</a:t>
            </a:r>
          </a:p>
          <a:p>
            <a:pPr eaLnBrk="1" hangingPunct="1">
              <a:lnSpc>
                <a:spcPct val="80000"/>
              </a:lnSpc>
              <a:buFont typeface="Arial" charset="0"/>
              <a:buNone/>
              <a:defRPr/>
            </a:pPr>
            <a:endParaRPr lang="en-GB" sz="1600" dirty="0">
              <a:effectLst/>
            </a:endParaRPr>
          </a:p>
          <a:p>
            <a:pPr eaLnBrk="1" hangingPunct="1">
              <a:lnSpc>
                <a:spcPct val="80000"/>
              </a:lnSpc>
              <a:buFont typeface="Arial" charset="0"/>
              <a:buNone/>
              <a:defRPr/>
            </a:pPr>
            <a:r>
              <a:rPr lang="en-GB" sz="1600" dirty="0">
                <a:effectLst/>
              </a:rPr>
              <a:t>     Advise Fire Brigade of any potential hazards inside the laboratory.</a:t>
            </a:r>
          </a:p>
          <a:p>
            <a:pPr eaLnBrk="1" hangingPunct="1">
              <a:lnSpc>
                <a:spcPct val="80000"/>
              </a:lnSpc>
              <a:defRPr/>
            </a:pPr>
            <a:endParaRPr lang="en-GB" sz="1600" dirty="0">
              <a:effectLst/>
            </a:endParaRPr>
          </a:p>
          <a:p>
            <a:pPr eaLnBrk="1" hangingPunct="1">
              <a:lnSpc>
                <a:spcPct val="80000"/>
              </a:lnSpc>
              <a:defRPr/>
            </a:pPr>
            <a:endParaRPr lang="en-GB" sz="1600" dirty="0"/>
          </a:p>
        </p:txBody>
      </p:sp>
      <p:sp>
        <p:nvSpPr>
          <p:cNvPr id="56322" name="Footer Placeholder 4"/>
          <p:cNvSpPr>
            <a:spLocks noGrp="1"/>
          </p:cNvSpPr>
          <p:nvPr>
            <p:ph type="ftr" sz="quarter" idx="11"/>
          </p:nvPr>
        </p:nvSpPr>
        <p:spPr>
          <a:xfrm>
            <a:off x="193638" y="6250164"/>
            <a:ext cx="8086762" cy="365125"/>
          </a:xfrm>
          <a:noFill/>
        </p:spPr>
        <p:txBody>
          <a:bodyPr/>
          <a:lstStyle/>
          <a:p>
            <a:r>
              <a:rPr lang="en-GB"/>
              <a:t>V37 C.Kavanagh _ January 2024         </a:t>
            </a:r>
            <a:endParaRPr lang="en-GB" dirty="0"/>
          </a:p>
        </p:txBody>
      </p:sp>
      <p:pic>
        <p:nvPicPr>
          <p:cNvPr id="3" name="Picture 2" descr="A picture containing diagram&#10;&#10;Description automatically generated">
            <a:extLst>
              <a:ext uri="{FF2B5EF4-FFF2-40B4-BE49-F238E27FC236}">
                <a16:creationId xmlns:a16="http://schemas.microsoft.com/office/drawing/2014/main" id="{DF4B626B-9968-41EC-858A-2466EE5C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721" y="242711"/>
            <a:ext cx="2438400" cy="18764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1739" name="Group 20173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01740" name="Rectangle 20173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1741" name="Oval 20174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1742" name="Oval 20174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1743" name="Rectangle 20174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174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0174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20174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01730" name="Rectangle 2"/>
          <p:cNvSpPr>
            <a:spLocks noGrp="1" noRot="1" noChangeArrowheads="1"/>
          </p:cNvSpPr>
          <p:nvPr>
            <p:ph type="title"/>
          </p:nvPr>
        </p:nvSpPr>
        <p:spPr>
          <a:xfrm>
            <a:off x="866216" y="973667"/>
            <a:ext cx="2206657" cy="4833745"/>
          </a:xfrm>
        </p:spPr>
        <p:txBody>
          <a:bodyPr>
            <a:normAutofit/>
          </a:bodyPr>
          <a:lstStyle/>
          <a:p>
            <a:pPr eaLnBrk="1" hangingPunct="1">
              <a:defRPr/>
            </a:pPr>
            <a:r>
              <a:rPr lang="en-GB">
                <a:solidFill>
                  <a:srgbClr val="EBEBEB"/>
                </a:solidFill>
              </a:rPr>
              <a:t>Electrical Shutdown</a:t>
            </a:r>
          </a:p>
        </p:txBody>
      </p:sp>
      <p:sp>
        <p:nvSpPr>
          <p:cNvPr id="201748" name="Rectangle 20174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7346"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graphicFrame>
        <p:nvGraphicFramePr>
          <p:cNvPr id="201735" name="Rectangle 3">
            <a:extLst>
              <a:ext uri="{FF2B5EF4-FFF2-40B4-BE49-F238E27FC236}">
                <a16:creationId xmlns:a16="http://schemas.microsoft.com/office/drawing/2014/main" id="{B69463F5-6B9F-D116-AAC3-A84EA8544C28}"/>
              </a:ext>
            </a:extLst>
          </p:cNvPr>
          <p:cNvGraphicFramePr/>
          <p:nvPr>
            <p:extLst>
              <p:ext uri="{D42A27DB-BD31-4B8C-83A1-F6EECF244321}">
                <p14:modId xmlns:p14="http://schemas.microsoft.com/office/powerpoint/2010/main" val="1266629499"/>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1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Shape 1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GB"/>
          </a:p>
        </p:txBody>
      </p:sp>
      <p:sp>
        <p:nvSpPr>
          <p:cNvPr id="1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 name="Title 1">
            <a:extLst>
              <a:ext uri="{FF2B5EF4-FFF2-40B4-BE49-F238E27FC236}">
                <a16:creationId xmlns:a16="http://schemas.microsoft.com/office/drawing/2014/main" id="{E4BEB1D4-0DAD-482D-AECD-420EF0CB213B}"/>
              </a:ext>
            </a:extLst>
          </p:cNvPr>
          <p:cNvSpPr>
            <a:spLocks noGrp="1"/>
          </p:cNvSpPr>
          <p:nvPr>
            <p:ph type="title"/>
          </p:nvPr>
        </p:nvSpPr>
        <p:spPr>
          <a:xfrm>
            <a:off x="745565" y="1130603"/>
            <a:ext cx="2506831" cy="4596794"/>
          </a:xfrm>
        </p:spPr>
        <p:txBody>
          <a:bodyPr anchor="ctr">
            <a:normAutofit/>
          </a:bodyPr>
          <a:lstStyle/>
          <a:p>
            <a:r>
              <a:rPr lang="en-GB" sz="2800">
                <a:solidFill>
                  <a:srgbClr val="EBEBEB"/>
                </a:solidFill>
              </a:rPr>
              <a:t>Air Handler Failure </a:t>
            </a:r>
          </a:p>
        </p:txBody>
      </p:sp>
      <p:sp>
        <p:nvSpPr>
          <p:cNvPr id="4" name="Footer Placeholder 3">
            <a:extLst>
              <a:ext uri="{FF2B5EF4-FFF2-40B4-BE49-F238E27FC236}">
                <a16:creationId xmlns:a16="http://schemas.microsoft.com/office/drawing/2014/main" id="{9316FBE5-078B-4B85-99C4-98DFB2CD62C7}"/>
              </a:ext>
            </a:extLst>
          </p:cNvPr>
          <p:cNvSpPr>
            <a:spLocks noGrp="1"/>
          </p:cNvSpPr>
          <p:nvPr>
            <p:ph type="ftr" sz="quarter" idx="11"/>
          </p:nvPr>
        </p:nvSpPr>
        <p:spPr>
          <a:xfrm>
            <a:off x="420832" y="6391838"/>
            <a:ext cx="2894846" cy="304801"/>
          </a:xfrm>
        </p:spPr>
        <p:txBody>
          <a:bodyPr>
            <a:normAutofit/>
          </a:bodyPr>
          <a:lstStyle/>
          <a:p>
            <a:pPr>
              <a:spcAft>
                <a:spcPts val="600"/>
              </a:spcAft>
              <a:defRPr/>
            </a:pPr>
            <a:r>
              <a:rPr lang="en-GB"/>
              <a:t>V37 C.Kavanagh _ January 2024         </a:t>
            </a:r>
          </a:p>
        </p:txBody>
      </p:sp>
      <p:sp>
        <p:nvSpPr>
          <p:cNvPr id="3" name="Content Placeholder 2">
            <a:extLst>
              <a:ext uri="{FF2B5EF4-FFF2-40B4-BE49-F238E27FC236}">
                <a16:creationId xmlns:a16="http://schemas.microsoft.com/office/drawing/2014/main" id="{C4FC16BB-64AE-43BB-A887-4BDA548F8DF4}"/>
              </a:ext>
            </a:extLst>
          </p:cNvPr>
          <p:cNvSpPr>
            <a:spLocks noGrp="1"/>
          </p:cNvSpPr>
          <p:nvPr>
            <p:ph idx="1"/>
          </p:nvPr>
        </p:nvSpPr>
        <p:spPr>
          <a:xfrm>
            <a:off x="3967557" y="437513"/>
            <a:ext cx="4126961" cy="5954325"/>
          </a:xfrm>
        </p:spPr>
        <p:txBody>
          <a:bodyPr anchor="ctr">
            <a:normAutofit/>
          </a:bodyPr>
          <a:lstStyle/>
          <a:p>
            <a:pPr>
              <a:lnSpc>
                <a:spcPct val="90000"/>
              </a:lnSpc>
            </a:pPr>
            <a:r>
              <a:rPr lang="en-GB" sz="1600" dirty="0"/>
              <a:t>The Air handler units in the CBE are used to maintain a positive pressure in the labs. This is something which prevents contaminants from entering the lab. The air changes also increase ventilation in the lab to mitigate against hazardous work.</a:t>
            </a:r>
            <a:endParaRPr lang="en-GB" sz="1600"/>
          </a:p>
          <a:p>
            <a:pPr>
              <a:lnSpc>
                <a:spcPct val="90000"/>
              </a:lnSpc>
            </a:pPr>
            <a:r>
              <a:rPr lang="en-GB" sz="1600" dirty="0"/>
              <a:t>Sometimes there is a fault with the air handling or it needs to be switched off for maintenance. This effects how we can operate safely in the lab.</a:t>
            </a:r>
            <a:endParaRPr lang="en-GB" sz="1600"/>
          </a:p>
          <a:p>
            <a:pPr>
              <a:lnSpc>
                <a:spcPct val="90000"/>
              </a:lnSpc>
            </a:pPr>
            <a:r>
              <a:rPr lang="en-GB" sz="1600" b="1" u="sng" dirty="0"/>
              <a:t>How do we know the air handler is not working?</a:t>
            </a:r>
            <a:endParaRPr lang="en-GB" sz="1600" b="1" u="sng"/>
          </a:p>
          <a:p>
            <a:pPr>
              <a:lnSpc>
                <a:spcPct val="90000"/>
              </a:lnSpc>
            </a:pPr>
            <a:r>
              <a:rPr lang="en-GB" sz="1600" dirty="0"/>
              <a:t>1)The doors to the lab will stay open/may alarm</a:t>
            </a:r>
            <a:endParaRPr lang="en-GB" sz="1600"/>
          </a:p>
          <a:p>
            <a:pPr>
              <a:lnSpc>
                <a:spcPct val="90000"/>
              </a:lnSpc>
            </a:pPr>
            <a:r>
              <a:rPr lang="en-GB" sz="1600" dirty="0"/>
              <a:t>2)There will be a whistling sound </a:t>
            </a:r>
            <a:endParaRPr lang="en-GB" sz="1600"/>
          </a:p>
          <a:p>
            <a:pPr>
              <a:lnSpc>
                <a:spcPct val="90000"/>
              </a:lnSpc>
            </a:pPr>
            <a:r>
              <a:rPr lang="en-GB" sz="1600" dirty="0"/>
              <a:t>3)Red Light(s)  on the display panel in the office </a:t>
            </a:r>
            <a:endParaRPr lang="en-GB" sz="1600"/>
          </a:p>
          <a:p>
            <a:pPr>
              <a:lnSpc>
                <a:spcPct val="90000"/>
              </a:lnSpc>
            </a:pPr>
            <a:r>
              <a:rPr lang="en-GB" sz="1600" dirty="0"/>
              <a:t>4)</a:t>
            </a:r>
            <a:r>
              <a:rPr lang="en-GB" sz="1600"/>
              <a:t>Magnahelix</a:t>
            </a:r>
            <a:r>
              <a:rPr lang="en-GB" sz="1600" dirty="0"/>
              <a:t> gauges by the lab entrance will not show what they should.</a:t>
            </a:r>
            <a:endParaRPr lang="en-GB" sz="1600"/>
          </a:p>
          <a:p>
            <a:pPr>
              <a:lnSpc>
                <a:spcPct val="90000"/>
              </a:lnSpc>
            </a:pPr>
            <a:endParaRPr lang="en-GB" sz="1600"/>
          </a:p>
        </p:txBody>
      </p:sp>
    </p:spTree>
    <p:extLst>
      <p:ext uri="{BB962C8B-B14F-4D97-AF65-F5344CB8AC3E}">
        <p14:creationId xmlns:p14="http://schemas.microsoft.com/office/powerpoint/2010/main" val="86445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1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Shape 1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GB"/>
          </a:p>
        </p:txBody>
      </p:sp>
      <p:sp>
        <p:nvSpPr>
          <p:cNvPr id="1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 name="Title 1">
            <a:extLst>
              <a:ext uri="{FF2B5EF4-FFF2-40B4-BE49-F238E27FC236}">
                <a16:creationId xmlns:a16="http://schemas.microsoft.com/office/drawing/2014/main" id="{863A6042-44FE-4175-816E-4D637FA4C31D}"/>
              </a:ext>
            </a:extLst>
          </p:cNvPr>
          <p:cNvSpPr>
            <a:spLocks noGrp="1"/>
          </p:cNvSpPr>
          <p:nvPr>
            <p:ph type="title"/>
          </p:nvPr>
        </p:nvSpPr>
        <p:spPr>
          <a:xfrm>
            <a:off x="745565" y="1130603"/>
            <a:ext cx="2506831" cy="4596794"/>
          </a:xfrm>
        </p:spPr>
        <p:txBody>
          <a:bodyPr anchor="ctr">
            <a:normAutofit/>
          </a:bodyPr>
          <a:lstStyle/>
          <a:p>
            <a:r>
              <a:rPr lang="en-GB" sz="2800">
                <a:solidFill>
                  <a:srgbClr val="EBEBEB"/>
                </a:solidFill>
              </a:rPr>
              <a:t>Air handler Failure </a:t>
            </a:r>
          </a:p>
        </p:txBody>
      </p:sp>
      <p:sp>
        <p:nvSpPr>
          <p:cNvPr id="4" name="Footer Placeholder 3">
            <a:extLst>
              <a:ext uri="{FF2B5EF4-FFF2-40B4-BE49-F238E27FC236}">
                <a16:creationId xmlns:a16="http://schemas.microsoft.com/office/drawing/2014/main" id="{4860126B-A8E3-4AA3-8AB7-1CBF25DBD5E0}"/>
              </a:ext>
            </a:extLst>
          </p:cNvPr>
          <p:cNvSpPr>
            <a:spLocks noGrp="1"/>
          </p:cNvSpPr>
          <p:nvPr>
            <p:ph type="ftr" sz="quarter" idx="11"/>
          </p:nvPr>
        </p:nvSpPr>
        <p:spPr>
          <a:xfrm>
            <a:off x="420832" y="6391838"/>
            <a:ext cx="2894846" cy="304801"/>
          </a:xfrm>
        </p:spPr>
        <p:txBody>
          <a:bodyPr>
            <a:normAutofit/>
          </a:bodyPr>
          <a:lstStyle/>
          <a:p>
            <a:pPr>
              <a:spcAft>
                <a:spcPts val="600"/>
              </a:spcAft>
              <a:defRPr/>
            </a:pPr>
            <a:r>
              <a:rPr lang="en-GB"/>
              <a:t>V37 C.Kavanagh _ January 2024         </a:t>
            </a:r>
          </a:p>
        </p:txBody>
      </p:sp>
      <p:sp>
        <p:nvSpPr>
          <p:cNvPr id="3" name="Content Placeholder 2">
            <a:extLst>
              <a:ext uri="{FF2B5EF4-FFF2-40B4-BE49-F238E27FC236}">
                <a16:creationId xmlns:a16="http://schemas.microsoft.com/office/drawing/2014/main" id="{268E0ECC-DCC8-447B-9BDF-D49B3ED511D5}"/>
              </a:ext>
            </a:extLst>
          </p:cNvPr>
          <p:cNvSpPr>
            <a:spLocks noGrp="1"/>
          </p:cNvSpPr>
          <p:nvPr>
            <p:ph idx="1"/>
          </p:nvPr>
        </p:nvSpPr>
        <p:spPr>
          <a:xfrm>
            <a:off x="3967557" y="437513"/>
            <a:ext cx="4126961" cy="5954325"/>
          </a:xfrm>
        </p:spPr>
        <p:txBody>
          <a:bodyPr anchor="ctr">
            <a:normAutofit/>
          </a:bodyPr>
          <a:lstStyle/>
          <a:p>
            <a:r>
              <a:rPr lang="en-GB" sz="1700"/>
              <a:t>Call FM 222121or Charnwood Reception 222200 if you think there is a problem</a:t>
            </a:r>
          </a:p>
          <a:p>
            <a:r>
              <a:rPr lang="en-GB" sz="1700" b="1" u="sng"/>
              <a:t>What precautions should be taken while Air Handling is off?</a:t>
            </a:r>
          </a:p>
          <a:p>
            <a:r>
              <a:rPr lang="en-GB" sz="1700"/>
              <a:t>1)Work with hazardous chemicals should stop</a:t>
            </a:r>
          </a:p>
          <a:p>
            <a:r>
              <a:rPr lang="en-GB" sz="1700"/>
              <a:t>2)Recirculatory BSC’s should be used for HG1 work.</a:t>
            </a:r>
          </a:p>
          <a:p>
            <a:r>
              <a:rPr lang="en-GB" sz="1700"/>
              <a:t>3)Work in externally vented BSC’s should be avoided but if no recirculatory BSC’s are available extra precautions should be taken e.g checking flow rates.</a:t>
            </a:r>
          </a:p>
          <a:p>
            <a:r>
              <a:rPr lang="en-GB" sz="1700"/>
              <a:t>Work with HG2 or GMO material should be postponed.</a:t>
            </a:r>
          </a:p>
          <a:p>
            <a:r>
              <a:rPr lang="en-GB" sz="1700"/>
              <a:t>Discuss with Lab Manager/Safety Officer.</a:t>
            </a:r>
          </a:p>
        </p:txBody>
      </p:sp>
    </p:spTree>
    <p:extLst>
      <p:ext uri="{BB962C8B-B14F-4D97-AF65-F5344CB8AC3E}">
        <p14:creationId xmlns:p14="http://schemas.microsoft.com/office/powerpoint/2010/main" val="67590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DFBE54E-A701-4039-AC57-CF06B37CC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2" name="Freeform 5">
            <a:extLst>
              <a:ext uri="{FF2B5EF4-FFF2-40B4-BE49-F238E27FC236}">
                <a16:creationId xmlns:a16="http://schemas.microsoft.com/office/drawing/2014/main" id="{D33A9890-FE1F-4F08-8EF4-FD2B43954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pic>
        <p:nvPicPr>
          <p:cNvPr id="8" name="Picture 7" descr="3D rendering of shapes in different colors and are stacked">
            <a:extLst>
              <a:ext uri="{FF2B5EF4-FFF2-40B4-BE49-F238E27FC236}">
                <a16:creationId xmlns:a16="http://schemas.microsoft.com/office/drawing/2014/main" id="{1EF648E6-FC7B-155E-6714-61F686C33777}"/>
              </a:ext>
            </a:extLst>
          </p:cNvPr>
          <p:cNvPicPr>
            <a:picLocks noChangeAspect="1"/>
          </p:cNvPicPr>
          <p:nvPr/>
        </p:nvPicPr>
        <p:blipFill>
          <a:blip r:embed="rId4" cstate="print">
            <a:duotone>
              <a:prstClr val="black"/>
              <a:schemeClr val="accent5">
                <a:tint val="45000"/>
                <a:satMod val="400000"/>
              </a:schemeClr>
            </a:duotone>
            <a:alphaModFix amt="25000"/>
            <a:extLst>
              <a:ext uri="{28A0092B-C50C-407E-A947-70E740481C1C}">
                <a14:useLocalDpi xmlns:a14="http://schemas.microsoft.com/office/drawing/2010/main" val="0"/>
              </a:ext>
            </a:extLst>
          </a:blip>
          <a:srcRect t="6544" r="13410" b="2546"/>
          <a:stretch/>
        </p:blipFill>
        <p:spPr>
          <a:xfrm>
            <a:off x="355599" y="474134"/>
            <a:ext cx="8432801" cy="5909733"/>
          </a:xfrm>
          <a:prstGeom prst="rect">
            <a:avLst/>
          </a:prstGeom>
        </p:spPr>
      </p:pic>
      <p:sp>
        <p:nvSpPr>
          <p:cNvPr id="4" name="Title 3">
            <a:extLst>
              <a:ext uri="{FF2B5EF4-FFF2-40B4-BE49-F238E27FC236}">
                <a16:creationId xmlns:a16="http://schemas.microsoft.com/office/drawing/2014/main" id="{8570DCB8-9574-4D7F-9EE0-6F286367FEA5}"/>
              </a:ext>
            </a:extLst>
          </p:cNvPr>
          <p:cNvSpPr>
            <a:spLocks noGrp="1"/>
          </p:cNvSpPr>
          <p:nvPr>
            <p:ph type="title"/>
          </p:nvPr>
        </p:nvSpPr>
        <p:spPr>
          <a:xfrm>
            <a:off x="866215" y="973668"/>
            <a:ext cx="6571060" cy="706964"/>
          </a:xfrm>
        </p:spPr>
        <p:txBody>
          <a:bodyPr>
            <a:normAutofit/>
          </a:bodyPr>
          <a:lstStyle/>
          <a:p>
            <a:r>
              <a:rPr lang="en-GB">
                <a:solidFill>
                  <a:srgbClr val="FFFFFF"/>
                </a:solidFill>
              </a:rPr>
              <a:t>Five types of Risk Assessment…</a:t>
            </a:r>
          </a:p>
        </p:txBody>
      </p:sp>
      <p:sp>
        <p:nvSpPr>
          <p:cNvPr id="34" name="Rectangle 33">
            <a:extLst>
              <a:ext uri="{FF2B5EF4-FFF2-40B4-BE49-F238E27FC236}">
                <a16:creationId xmlns:a16="http://schemas.microsoft.com/office/drawing/2014/main" id="{92515798-C8A3-40E7-A830-82681C81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Content Placeholder 1">
            <a:extLst>
              <a:ext uri="{FF2B5EF4-FFF2-40B4-BE49-F238E27FC236}">
                <a16:creationId xmlns:a16="http://schemas.microsoft.com/office/drawing/2014/main" id="{F3B8DB14-CD60-46DB-BD2D-0D8A09968668}"/>
              </a:ext>
            </a:extLst>
          </p:cNvPr>
          <p:cNvSpPr>
            <a:spLocks noGrp="1"/>
          </p:cNvSpPr>
          <p:nvPr>
            <p:ph idx="1"/>
          </p:nvPr>
        </p:nvSpPr>
        <p:spPr>
          <a:xfrm>
            <a:off x="866215" y="1642535"/>
            <a:ext cx="7476494" cy="4377266"/>
          </a:xfrm>
        </p:spPr>
        <p:txBody>
          <a:bodyPr anchor="ctr">
            <a:normAutofit/>
          </a:bodyPr>
          <a:lstStyle/>
          <a:p>
            <a:pPr marL="0" indent="0">
              <a:lnSpc>
                <a:spcPct val="90000"/>
              </a:lnSpc>
              <a:buNone/>
            </a:pPr>
            <a:r>
              <a:rPr lang="en-GB" sz="1100" b="1" dirty="0">
                <a:solidFill>
                  <a:srgbClr val="FFFFFF"/>
                </a:solidFill>
              </a:rPr>
              <a:t>    </a:t>
            </a:r>
            <a:r>
              <a:rPr lang="en-GB" sz="1100" dirty="0">
                <a:solidFill>
                  <a:srgbClr val="FFFFFF"/>
                </a:solidFill>
              </a:rPr>
              <a:t> 1) </a:t>
            </a:r>
            <a:r>
              <a:rPr lang="en-GB" sz="1100" b="1" dirty="0">
                <a:solidFill>
                  <a:srgbClr val="FFFFFF"/>
                </a:solidFill>
              </a:rPr>
              <a:t>Process Risk Assessment  </a:t>
            </a:r>
            <a:r>
              <a:rPr lang="en-GB" sz="1100" dirty="0">
                <a:solidFill>
                  <a:srgbClr val="FFFFFF"/>
                </a:solidFill>
              </a:rPr>
              <a:t>- needs to be completed for a </a:t>
            </a:r>
          </a:p>
          <a:p>
            <a:pPr marL="0" indent="0">
              <a:lnSpc>
                <a:spcPct val="90000"/>
              </a:lnSpc>
              <a:buNone/>
            </a:pPr>
            <a:r>
              <a:rPr lang="en-GB" sz="1100" dirty="0">
                <a:solidFill>
                  <a:srgbClr val="FFFFFF"/>
                </a:solidFill>
              </a:rPr>
              <a:t>      new procedure/project  or piece of Equipment </a:t>
            </a:r>
          </a:p>
          <a:p>
            <a:pPr marL="64008" indent="0">
              <a:lnSpc>
                <a:spcPct val="90000"/>
              </a:lnSpc>
              <a:buNone/>
            </a:pPr>
            <a:r>
              <a:rPr lang="en-GB" sz="1100" dirty="0">
                <a:solidFill>
                  <a:srgbClr val="FFFFFF"/>
                </a:solidFill>
              </a:rPr>
              <a:t>    2)</a:t>
            </a:r>
            <a:r>
              <a:rPr lang="en-GB" sz="1100" b="1" dirty="0">
                <a:solidFill>
                  <a:srgbClr val="FFFFFF"/>
                </a:solidFill>
              </a:rPr>
              <a:t>Biological Risk Assessment ( BRA) </a:t>
            </a:r>
            <a:r>
              <a:rPr lang="en-GB" sz="1100" dirty="0">
                <a:solidFill>
                  <a:srgbClr val="FFFFFF"/>
                </a:solidFill>
              </a:rPr>
              <a:t>– Biological material</a:t>
            </a:r>
          </a:p>
          <a:p>
            <a:pPr marL="64008" indent="0">
              <a:lnSpc>
                <a:spcPct val="90000"/>
              </a:lnSpc>
              <a:buNone/>
            </a:pPr>
            <a:r>
              <a:rPr lang="en-GB" sz="1100" dirty="0">
                <a:solidFill>
                  <a:srgbClr val="FFFFFF"/>
                </a:solidFill>
              </a:rPr>
              <a:t>    3)</a:t>
            </a:r>
            <a:r>
              <a:rPr lang="en-GB" sz="1100" b="1" dirty="0">
                <a:solidFill>
                  <a:srgbClr val="FFFFFF"/>
                </a:solidFill>
              </a:rPr>
              <a:t>Chemical ( COSHH) </a:t>
            </a:r>
            <a:r>
              <a:rPr lang="en-GB" sz="1100" dirty="0">
                <a:solidFill>
                  <a:srgbClr val="FFFFFF"/>
                </a:solidFill>
              </a:rPr>
              <a:t>– New hazardous material.</a:t>
            </a:r>
          </a:p>
          <a:p>
            <a:pPr marL="64008" indent="0">
              <a:lnSpc>
                <a:spcPct val="90000"/>
              </a:lnSpc>
              <a:buNone/>
            </a:pPr>
            <a:r>
              <a:rPr lang="en-GB" sz="1100" dirty="0">
                <a:solidFill>
                  <a:srgbClr val="FFFFFF"/>
                </a:solidFill>
              </a:rPr>
              <a:t>    4)</a:t>
            </a:r>
            <a:r>
              <a:rPr lang="en-GB" sz="1100" b="1" dirty="0">
                <a:solidFill>
                  <a:srgbClr val="FFFFFF"/>
                </a:solidFill>
              </a:rPr>
              <a:t>Genetically Modified Organisms Assessment (GMO)</a:t>
            </a:r>
          </a:p>
          <a:p>
            <a:pPr>
              <a:lnSpc>
                <a:spcPct val="90000"/>
              </a:lnSpc>
              <a:buNone/>
            </a:pPr>
            <a:r>
              <a:rPr lang="en-GB" sz="1100" dirty="0">
                <a:solidFill>
                  <a:srgbClr val="FFFFFF"/>
                </a:solidFill>
              </a:rPr>
              <a:t>     ( Only required if cell line is modified, accompanies BRA).</a:t>
            </a:r>
          </a:p>
          <a:p>
            <a:pPr marL="64008" indent="0">
              <a:lnSpc>
                <a:spcPct val="90000"/>
              </a:lnSpc>
              <a:buNone/>
            </a:pPr>
            <a:r>
              <a:rPr lang="en-GB" sz="1100" dirty="0">
                <a:solidFill>
                  <a:srgbClr val="FFFFFF"/>
                </a:solidFill>
              </a:rPr>
              <a:t>    5)</a:t>
            </a:r>
            <a:r>
              <a:rPr lang="en-GB" sz="1100" b="1" dirty="0">
                <a:solidFill>
                  <a:srgbClr val="FFFFFF"/>
                </a:solidFill>
              </a:rPr>
              <a:t>Lone Working ( this needs to be done on the process Risk Assessment form)</a:t>
            </a:r>
            <a:endParaRPr lang="en-GB" sz="1100" dirty="0">
              <a:solidFill>
                <a:srgbClr val="FFFFFF"/>
              </a:solidFill>
            </a:endParaRPr>
          </a:p>
          <a:p>
            <a:pPr marL="64008" indent="0">
              <a:lnSpc>
                <a:spcPct val="90000"/>
              </a:lnSpc>
              <a:buNone/>
            </a:pPr>
            <a:endParaRPr lang="en-GB" sz="1100" dirty="0">
              <a:solidFill>
                <a:srgbClr val="FFFFFF"/>
              </a:solidFill>
            </a:endParaRPr>
          </a:p>
          <a:p>
            <a:pPr marL="235458" indent="-171450">
              <a:lnSpc>
                <a:spcPct val="90000"/>
              </a:lnSpc>
            </a:pPr>
            <a:r>
              <a:rPr lang="en-GB" sz="1100" dirty="0">
                <a:solidFill>
                  <a:srgbClr val="FFFFFF"/>
                </a:solidFill>
              </a:rPr>
              <a:t>1,3,5 Send to shared safety E-mail ( </a:t>
            </a:r>
            <a:r>
              <a:rPr lang="en-GB" sz="1100" dirty="0">
                <a:solidFill>
                  <a:srgbClr val="FFFFFF"/>
                </a:solidFill>
                <a:hlinkClick r:id="rId5">
                  <a:extLst>
                    <a:ext uri="{A12FA001-AC4F-418D-AE19-62706E023703}">
                      <ahyp:hlinkClr xmlns:ahyp="http://schemas.microsoft.com/office/drawing/2018/hyperlinkcolor" val="tx"/>
                    </a:ext>
                  </a:extLst>
                </a:hlinkClick>
              </a:rPr>
              <a:t>shared.ws.safety@lboro.ac.uk</a:t>
            </a:r>
            <a:r>
              <a:rPr lang="en-GB" sz="1100" dirty="0">
                <a:solidFill>
                  <a:srgbClr val="FFFFFF"/>
                </a:solidFill>
              </a:rPr>
              <a:t> ). Attach SDS for COSHH. </a:t>
            </a:r>
          </a:p>
          <a:p>
            <a:pPr marL="235458" indent="-171450">
              <a:lnSpc>
                <a:spcPct val="90000"/>
              </a:lnSpc>
            </a:pPr>
            <a:r>
              <a:rPr lang="en-GB" sz="1100" dirty="0">
                <a:solidFill>
                  <a:srgbClr val="FFFFFF"/>
                </a:solidFill>
              </a:rPr>
              <a:t> Biological/GMO should be sent to &amp;  reviewed by Laboratory Managers first. Ensure all sections are complete and has been signed by your supervisor. HG1 can be approved by Laboratory Manager. HG2 /GMO needs to go to University H&amp;S team.</a:t>
            </a:r>
          </a:p>
          <a:p>
            <a:pPr marL="235458" indent="-171450">
              <a:lnSpc>
                <a:spcPct val="90000"/>
              </a:lnSpc>
            </a:pPr>
            <a:r>
              <a:rPr lang="en-GB" sz="1100" dirty="0">
                <a:solidFill>
                  <a:srgbClr val="FFFFFF"/>
                </a:solidFill>
              </a:rPr>
              <a:t> </a:t>
            </a:r>
            <a:r>
              <a:rPr lang="en-GB" sz="1100" u="sng" dirty="0">
                <a:solidFill>
                  <a:srgbClr val="FFFFFF"/>
                </a:solidFill>
              </a:rPr>
              <a:t>See Separate Risk Assessment Training for more details.</a:t>
            </a:r>
          </a:p>
          <a:p>
            <a:pPr marL="235458" indent="-171450">
              <a:lnSpc>
                <a:spcPct val="90000"/>
              </a:lnSpc>
            </a:pPr>
            <a:r>
              <a:rPr lang="en-GB" sz="1100" dirty="0">
                <a:solidFill>
                  <a:srgbClr val="FFFFFF"/>
                </a:solidFill>
              </a:rPr>
              <a:t>See H &amp; S webpage for templates. </a:t>
            </a:r>
          </a:p>
          <a:p>
            <a:pPr>
              <a:lnSpc>
                <a:spcPct val="90000"/>
              </a:lnSpc>
            </a:pPr>
            <a:endParaRPr lang="en-GB" sz="1100" dirty="0">
              <a:solidFill>
                <a:srgbClr val="FFFFFF"/>
              </a:solidFill>
            </a:endParaRPr>
          </a:p>
          <a:p>
            <a:pPr>
              <a:lnSpc>
                <a:spcPct val="90000"/>
              </a:lnSpc>
            </a:pPr>
            <a:endParaRPr lang="en-GB" sz="1100" dirty="0">
              <a:solidFill>
                <a:srgbClr val="FFFFFF"/>
              </a:solidFill>
            </a:endParaRPr>
          </a:p>
        </p:txBody>
      </p:sp>
      <p:sp>
        <p:nvSpPr>
          <p:cNvPr id="3" name="Footer Placeholder 2">
            <a:extLst>
              <a:ext uri="{FF2B5EF4-FFF2-40B4-BE49-F238E27FC236}">
                <a16:creationId xmlns:a16="http://schemas.microsoft.com/office/drawing/2014/main" id="{4B4B233E-1ABA-45E7-8921-803A709DFAB4}"/>
              </a:ext>
            </a:extLst>
          </p:cNvPr>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endParaRPr lang="en-GB" dirty="0"/>
          </a:p>
        </p:txBody>
      </p:sp>
    </p:spTree>
    <p:extLst>
      <p:ext uri="{BB962C8B-B14F-4D97-AF65-F5344CB8AC3E}">
        <p14:creationId xmlns:p14="http://schemas.microsoft.com/office/powerpoint/2010/main" val="13703402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06850" name="Rectangle 2"/>
          <p:cNvSpPr>
            <a:spLocks noGrp="1" noRot="1" noChangeArrowheads="1"/>
          </p:cNvSpPr>
          <p:nvPr>
            <p:ph type="title"/>
          </p:nvPr>
        </p:nvSpPr>
        <p:spPr/>
        <p:txBody>
          <a:bodyPr>
            <a:normAutofit fontScale="90000"/>
          </a:bodyPr>
          <a:lstStyle/>
          <a:p>
            <a:pPr eaLnBrk="1" hangingPunct="1">
              <a:defRPr/>
            </a:pPr>
            <a:r>
              <a:rPr lang="en-GB"/>
              <a:t>Accident and Incidents</a:t>
            </a:r>
            <a:br>
              <a:rPr lang="en-GB"/>
            </a:br>
            <a:r>
              <a:rPr lang="en-GB"/>
              <a:t>Medical Intervention</a:t>
            </a:r>
          </a:p>
        </p:txBody>
      </p:sp>
      <p:sp>
        <p:nvSpPr>
          <p:cNvPr id="206851" name="Rectangle 3"/>
          <p:cNvSpPr>
            <a:spLocks noGrp="1" noRot="1" noChangeArrowheads="1"/>
          </p:cNvSpPr>
          <p:nvPr>
            <p:ph idx="1"/>
          </p:nvPr>
        </p:nvSpPr>
        <p:spPr>
          <a:xfrm>
            <a:off x="685330" y="2367092"/>
            <a:ext cx="4572470" cy="3424107"/>
          </a:xfrm>
        </p:spPr>
        <p:txBody>
          <a:bodyPr>
            <a:normAutofit/>
          </a:bodyPr>
          <a:lstStyle/>
          <a:p>
            <a:pPr eaLnBrk="1" hangingPunct="1">
              <a:lnSpc>
                <a:spcPct val="110000"/>
              </a:lnSpc>
              <a:defRPr/>
            </a:pPr>
            <a:endParaRPr lang="en-GB" sz="1000"/>
          </a:p>
          <a:p>
            <a:pPr eaLnBrk="1" hangingPunct="1">
              <a:lnSpc>
                <a:spcPct val="110000"/>
              </a:lnSpc>
              <a:defRPr/>
            </a:pPr>
            <a:r>
              <a:rPr lang="en-GB" sz="1000"/>
              <a:t>COSHH Risk Assessment  will indicate specific procedures but generally:</a:t>
            </a:r>
          </a:p>
          <a:p>
            <a:pPr eaLnBrk="1" hangingPunct="1">
              <a:lnSpc>
                <a:spcPct val="110000"/>
              </a:lnSpc>
              <a:buFont typeface="Arial" charset="0"/>
              <a:buNone/>
              <a:defRPr/>
            </a:pPr>
            <a:endParaRPr lang="en-GB" sz="1000"/>
          </a:p>
          <a:p>
            <a:pPr lvl="1" eaLnBrk="1" hangingPunct="1">
              <a:lnSpc>
                <a:spcPct val="110000"/>
              </a:lnSpc>
              <a:defRPr/>
            </a:pPr>
            <a:r>
              <a:rPr lang="en-GB" sz="1000" b="1"/>
              <a:t>Face/eye splash </a:t>
            </a:r>
            <a:r>
              <a:rPr lang="en-GB" sz="1000"/>
              <a:t>– flush eye with copious amounts of water for 15mins, in case of face being splashed wash with antiseptic soap and water, avoiding eye area.</a:t>
            </a:r>
          </a:p>
          <a:p>
            <a:pPr lvl="1" eaLnBrk="1" hangingPunct="1">
              <a:lnSpc>
                <a:spcPct val="110000"/>
              </a:lnSpc>
              <a:defRPr/>
            </a:pPr>
            <a:r>
              <a:rPr lang="en-GB" sz="1000" b="1"/>
              <a:t>Sharps injury </a:t>
            </a:r>
            <a:r>
              <a:rPr lang="en-GB" sz="1000"/>
              <a:t>– wash area with antiseptic soap , do not force bleeding or suck wound. ALWAYS COVER WOUNDS before entering CBE.</a:t>
            </a:r>
          </a:p>
          <a:p>
            <a:pPr lvl="1" eaLnBrk="1" hangingPunct="1">
              <a:lnSpc>
                <a:spcPct val="110000"/>
              </a:lnSpc>
              <a:defRPr/>
            </a:pPr>
            <a:r>
              <a:rPr lang="en-GB" sz="1000" b="1"/>
              <a:t>Ingestion</a:t>
            </a:r>
            <a:r>
              <a:rPr lang="en-GB" sz="1000"/>
              <a:t> – Contact first aider and seek medical advice immediately.</a:t>
            </a:r>
          </a:p>
          <a:p>
            <a:pPr lvl="1" eaLnBrk="1" hangingPunct="1">
              <a:lnSpc>
                <a:spcPct val="110000"/>
              </a:lnSpc>
              <a:defRPr/>
            </a:pPr>
            <a:r>
              <a:rPr lang="en-GB" sz="1000" b="1"/>
              <a:t>Inhalation</a:t>
            </a:r>
            <a:r>
              <a:rPr lang="en-GB" sz="1000"/>
              <a:t> – Remove patient from immediate area preferably outdoors to fresh air. Contact first aider and seek medical advice immediately.</a:t>
            </a:r>
          </a:p>
        </p:txBody>
      </p:sp>
      <p:sp>
        <p:nvSpPr>
          <p:cNvPr id="60418" name="Footer Placeholder 4"/>
          <p:cNvSpPr>
            <a:spLocks noGrp="1"/>
          </p:cNvSpPr>
          <p:nvPr>
            <p:ph type="ftr" sz="quarter" idx="11"/>
          </p:nvPr>
        </p:nvSpPr>
        <p:spPr/>
        <p:txBody>
          <a:bodyPr>
            <a:normAutofit/>
          </a:bodyPr>
          <a:lstStyle/>
          <a:p>
            <a:pPr>
              <a:spcAft>
                <a:spcPts val="600"/>
              </a:spcAft>
            </a:pPr>
            <a:r>
              <a:rPr lang="en-GB"/>
              <a:t>V37 C.Kavanagh _ January 2024         </a:t>
            </a:r>
          </a:p>
        </p:txBody>
      </p:sp>
      <p:pic>
        <p:nvPicPr>
          <p:cNvPr id="3" name="Picture 2" descr="Diagram&#10;&#10;Description automatically generated">
            <a:extLst>
              <a:ext uri="{FF2B5EF4-FFF2-40B4-BE49-F238E27FC236}">
                <a16:creationId xmlns:a16="http://schemas.microsoft.com/office/drawing/2014/main" id="{E21DB8EC-DF96-419B-ABB9-55C33461106E}"/>
              </a:ext>
            </a:extLst>
          </p:cNvPr>
          <p:cNvPicPr>
            <a:picLocks noChangeAspect="1"/>
          </p:cNvPicPr>
          <p:nvPr/>
        </p:nvPicPr>
        <p:blipFill rotWithShape="1">
          <a:blip r:embed="rId2">
            <a:extLst>
              <a:ext uri="{28A0092B-C50C-407E-A947-70E740481C1C}">
                <a14:useLocalDpi xmlns:a14="http://schemas.microsoft.com/office/drawing/2010/main" val="0"/>
              </a:ext>
            </a:extLst>
          </a:blip>
          <a:srcRect l="24937" r="28403" b="2"/>
          <a:stretch/>
        </p:blipFill>
        <p:spPr>
          <a:xfrm>
            <a:off x="5527548" y="2505456"/>
            <a:ext cx="2620849" cy="293522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p:nvPr>
        </p:nvSpPr>
        <p:spPr/>
        <p:txBody>
          <a:bodyPr>
            <a:normAutofit fontScale="90000"/>
          </a:bodyPr>
          <a:lstStyle/>
          <a:p>
            <a:pPr eaLnBrk="1" hangingPunct="1">
              <a:defRPr/>
            </a:pPr>
            <a:r>
              <a:rPr lang="en-GB" sz="4000" dirty="0"/>
              <a:t>Accident and Incidents</a:t>
            </a:r>
            <a:br>
              <a:rPr lang="en-GB" sz="4000" dirty="0"/>
            </a:br>
            <a:r>
              <a:rPr lang="en-GB" sz="3200" dirty="0"/>
              <a:t>Medical Intervention</a:t>
            </a:r>
          </a:p>
        </p:txBody>
      </p:sp>
      <p:sp>
        <p:nvSpPr>
          <p:cNvPr id="207875" name="Rectangle 3"/>
          <p:cNvSpPr>
            <a:spLocks noGrp="1" noRot="1" noChangeArrowheads="1"/>
          </p:cNvSpPr>
          <p:nvPr>
            <p:ph idx="1"/>
          </p:nvPr>
        </p:nvSpPr>
        <p:spPr>
          <a:xfrm>
            <a:off x="872067" y="2254469"/>
            <a:ext cx="7408333" cy="3871694"/>
          </a:xfrm>
        </p:spPr>
        <p:txBody>
          <a:bodyPr>
            <a:normAutofit fontScale="77500" lnSpcReduction="20000"/>
          </a:bodyPr>
          <a:lstStyle/>
          <a:p>
            <a:pPr eaLnBrk="1" hangingPunct="1">
              <a:lnSpc>
                <a:spcPct val="80000"/>
              </a:lnSpc>
              <a:defRPr/>
            </a:pPr>
            <a:r>
              <a:rPr lang="en-GB" sz="2000" dirty="0"/>
              <a:t>Call first aider to the site of the incident</a:t>
            </a:r>
          </a:p>
          <a:p>
            <a:pPr lvl="1" eaLnBrk="1" hangingPunct="1">
              <a:lnSpc>
                <a:spcPct val="80000"/>
              </a:lnSpc>
              <a:defRPr/>
            </a:pPr>
            <a:r>
              <a:rPr lang="en-GB" sz="1800" b="1" dirty="0">
                <a:solidFill>
                  <a:schemeClr val="tx1"/>
                </a:solidFill>
              </a:rPr>
              <a:t>CBE first aiders – Jen </a:t>
            </a:r>
            <a:r>
              <a:rPr lang="en-GB" sz="1800" b="1" dirty="0" err="1">
                <a:solidFill>
                  <a:schemeClr val="tx1"/>
                </a:solidFill>
              </a:rPr>
              <a:t>Bowdrey</a:t>
            </a:r>
            <a:r>
              <a:rPr lang="en-GB" sz="1800" b="1" dirty="0">
                <a:solidFill>
                  <a:schemeClr val="tx1"/>
                </a:solidFill>
              </a:rPr>
              <a:t>  , Jon Harriman  and Katie Glen</a:t>
            </a:r>
          </a:p>
          <a:p>
            <a:pPr lvl="1" eaLnBrk="1" hangingPunct="1">
              <a:lnSpc>
                <a:spcPct val="80000"/>
              </a:lnSpc>
              <a:defRPr/>
            </a:pPr>
            <a:endParaRPr lang="en-GB" sz="1800" b="1" dirty="0">
              <a:solidFill>
                <a:schemeClr val="tx1"/>
              </a:solidFill>
            </a:endParaRPr>
          </a:p>
          <a:p>
            <a:pPr lvl="1" eaLnBrk="1" hangingPunct="1">
              <a:lnSpc>
                <a:spcPct val="80000"/>
              </a:lnSpc>
              <a:defRPr/>
            </a:pPr>
            <a:r>
              <a:rPr lang="en-GB" sz="1800" dirty="0"/>
              <a:t>First aider will administer treatment and decide if further medical attention is required.</a:t>
            </a:r>
          </a:p>
          <a:p>
            <a:pPr lvl="1" eaLnBrk="1" hangingPunct="1">
              <a:lnSpc>
                <a:spcPct val="80000"/>
              </a:lnSpc>
              <a:defRPr/>
            </a:pPr>
            <a:r>
              <a:rPr lang="en-GB" sz="1800" dirty="0">
                <a:solidFill>
                  <a:schemeClr val="hlink"/>
                </a:solidFill>
              </a:rPr>
              <a:t>First Aid kit situated in the CBE office</a:t>
            </a:r>
          </a:p>
          <a:p>
            <a:pPr lvl="1" eaLnBrk="1" hangingPunct="1">
              <a:lnSpc>
                <a:spcPct val="80000"/>
              </a:lnSpc>
              <a:buFont typeface="Wingdings" pitchFamily="2" charset="2"/>
              <a:buNone/>
              <a:defRPr/>
            </a:pPr>
            <a:endParaRPr lang="en-GB" sz="1800" dirty="0"/>
          </a:p>
          <a:p>
            <a:pPr eaLnBrk="1" hangingPunct="1">
              <a:lnSpc>
                <a:spcPct val="80000"/>
              </a:lnSpc>
              <a:defRPr/>
            </a:pPr>
            <a:r>
              <a:rPr lang="en-GB" sz="2000" dirty="0"/>
              <a:t>Needle stick injuries are potentially very serious and should be reported &amp; receive medical advice.</a:t>
            </a:r>
          </a:p>
          <a:p>
            <a:pPr eaLnBrk="1" hangingPunct="1">
              <a:lnSpc>
                <a:spcPct val="80000"/>
              </a:lnSpc>
              <a:buFont typeface="Arial" charset="0"/>
              <a:buNone/>
              <a:defRPr/>
            </a:pPr>
            <a:endParaRPr lang="en-GB" sz="2000" dirty="0"/>
          </a:p>
          <a:p>
            <a:pPr eaLnBrk="1" hangingPunct="1">
              <a:lnSpc>
                <a:spcPct val="80000"/>
              </a:lnSpc>
              <a:defRPr/>
            </a:pPr>
            <a:r>
              <a:rPr lang="en-GB" sz="2000" b="1" dirty="0"/>
              <a:t>Occupational Health.</a:t>
            </a:r>
          </a:p>
          <a:p>
            <a:pPr eaLnBrk="1" hangingPunct="1">
              <a:lnSpc>
                <a:spcPct val="80000"/>
              </a:lnSpc>
              <a:buFont typeface="Arial" charset="0"/>
              <a:buNone/>
              <a:defRPr/>
            </a:pPr>
            <a:r>
              <a:rPr lang="en-GB" sz="2000" dirty="0"/>
              <a:t>      Any employee who believes they are suffering from ill health attributable to their work should report this to </a:t>
            </a:r>
          </a:p>
          <a:p>
            <a:pPr eaLnBrk="1" hangingPunct="1">
              <a:lnSpc>
                <a:spcPct val="80000"/>
              </a:lnSpc>
              <a:buFont typeface="Arial" charset="0"/>
              <a:buNone/>
              <a:defRPr/>
            </a:pPr>
            <a:r>
              <a:rPr lang="en-GB" sz="2000" dirty="0"/>
              <a:t>             </a:t>
            </a:r>
          </a:p>
          <a:p>
            <a:pPr eaLnBrk="1" hangingPunct="1">
              <a:lnSpc>
                <a:spcPct val="80000"/>
              </a:lnSpc>
              <a:buFont typeface="Arial" charset="0"/>
              <a:buNone/>
              <a:defRPr/>
            </a:pPr>
            <a:r>
              <a:rPr lang="en-GB" dirty="0">
                <a:hlinkClick r:id="rId2"/>
              </a:rPr>
              <a:t>Occupational Health | Loughborough University (lboro.ac.uk)</a:t>
            </a:r>
            <a:endParaRPr lang="en-GB" sz="2000" dirty="0"/>
          </a:p>
          <a:p>
            <a:pPr eaLnBrk="1" hangingPunct="1">
              <a:lnSpc>
                <a:spcPct val="80000"/>
              </a:lnSpc>
              <a:buFont typeface="Arial" charset="0"/>
              <a:buNone/>
              <a:defRPr/>
            </a:pPr>
            <a:r>
              <a:rPr lang="en-GB" sz="2000" dirty="0"/>
              <a:t>            </a:t>
            </a:r>
          </a:p>
          <a:p>
            <a:pPr eaLnBrk="1" hangingPunct="1">
              <a:lnSpc>
                <a:spcPct val="80000"/>
              </a:lnSpc>
              <a:buFont typeface="Arial" charset="0"/>
              <a:buNone/>
              <a:defRPr/>
            </a:pPr>
            <a:endParaRPr lang="en-GB" sz="2000" dirty="0"/>
          </a:p>
          <a:p>
            <a:pPr eaLnBrk="1" hangingPunct="1">
              <a:lnSpc>
                <a:spcPct val="80000"/>
              </a:lnSpc>
              <a:defRPr/>
            </a:pPr>
            <a:endParaRPr lang="en-GB" sz="2000" dirty="0"/>
          </a:p>
          <a:p>
            <a:pPr algn="ctr" eaLnBrk="1" hangingPunct="1">
              <a:lnSpc>
                <a:spcPct val="80000"/>
              </a:lnSpc>
              <a:buFont typeface="Arial" charset="0"/>
              <a:buNone/>
              <a:defRPr/>
            </a:pPr>
            <a:endParaRPr lang="en-GB" sz="1600" dirty="0"/>
          </a:p>
          <a:p>
            <a:pPr eaLnBrk="1" hangingPunct="1">
              <a:lnSpc>
                <a:spcPct val="80000"/>
              </a:lnSpc>
              <a:defRPr/>
            </a:pPr>
            <a:endParaRPr lang="en-GB" sz="1400" dirty="0"/>
          </a:p>
          <a:p>
            <a:pPr eaLnBrk="1" hangingPunct="1">
              <a:lnSpc>
                <a:spcPct val="80000"/>
              </a:lnSpc>
              <a:buFont typeface="Arial" charset="0"/>
              <a:buNone/>
              <a:defRPr/>
            </a:pPr>
            <a:endParaRPr lang="en-GB" sz="2000" dirty="0"/>
          </a:p>
          <a:p>
            <a:pPr eaLnBrk="1" hangingPunct="1">
              <a:lnSpc>
                <a:spcPct val="80000"/>
              </a:lnSpc>
              <a:defRPr/>
            </a:pPr>
            <a:endParaRPr lang="en-GB" sz="2000" dirty="0"/>
          </a:p>
        </p:txBody>
      </p:sp>
      <p:sp>
        <p:nvSpPr>
          <p:cNvPr id="61442" name="Footer Placeholder 4"/>
          <p:cNvSpPr>
            <a:spLocks noGrp="1"/>
          </p:cNvSpPr>
          <p:nvPr>
            <p:ph type="ftr" sz="quarter" idx="11"/>
          </p:nvPr>
        </p:nvSpPr>
        <p:spPr>
          <a:xfrm>
            <a:off x="193638" y="6250164"/>
            <a:ext cx="7474706" cy="365125"/>
          </a:xfrm>
          <a:noFill/>
        </p:spPr>
        <p:txBody>
          <a:bodyPr/>
          <a:lstStyle/>
          <a:p>
            <a:r>
              <a:rPr lang="en-GB"/>
              <a:t>V37 C.Kavanagh _ January 2024         </a:t>
            </a:r>
            <a:endParaRPr lang="en-GB" dirty="0"/>
          </a:p>
        </p:txBody>
      </p:sp>
      <p:pic>
        <p:nvPicPr>
          <p:cNvPr id="6146" name="Picture 2" descr="C:\Users\mmclt2\AppData\Local\Microsoft\Windows\Temporary Internet Files\Content.IE5\OBU9W4OG\MC9003591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764704"/>
            <a:ext cx="1296144" cy="1440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8901" name="Picture 208900" descr="Colourful smoke">
            <a:extLst>
              <a:ext uri="{FF2B5EF4-FFF2-40B4-BE49-F238E27FC236}">
                <a16:creationId xmlns:a16="http://schemas.microsoft.com/office/drawing/2014/main" id="{9505680E-E7AD-BD17-1FB0-C35CE04670F3}"/>
              </a:ext>
            </a:extLst>
          </p:cNvPr>
          <p:cNvPicPr>
            <a:picLocks noChangeAspect="1"/>
          </p:cNvPicPr>
          <p:nvPr/>
        </p:nvPicPr>
        <p:blipFill rotWithShape="1">
          <a:blip r:embed="rId2">
            <a:alphaModFix amt="25000"/>
          </a:blip>
          <a:srcRect l="48"/>
          <a:stretch/>
        </p:blipFill>
        <p:spPr>
          <a:xfrm>
            <a:off x="20" y="-3278"/>
            <a:ext cx="9143980" cy="6861278"/>
          </a:xfrm>
          <a:prstGeom prst="rect">
            <a:avLst/>
          </a:prstGeom>
        </p:spPr>
      </p:pic>
      <p:sp>
        <p:nvSpPr>
          <p:cNvPr id="208898" name="Rectangle 2"/>
          <p:cNvSpPr>
            <a:spLocks noGrp="1" noRot="1" noChangeArrowheads="1"/>
          </p:cNvSpPr>
          <p:nvPr>
            <p:ph type="title"/>
          </p:nvPr>
        </p:nvSpPr>
        <p:spPr/>
        <p:txBody>
          <a:bodyPr>
            <a:normAutofit fontScale="90000"/>
          </a:bodyPr>
          <a:lstStyle/>
          <a:p>
            <a:pPr eaLnBrk="1" hangingPunct="1">
              <a:defRPr/>
            </a:pPr>
            <a:r>
              <a:rPr lang="en-GB"/>
              <a:t>Accident and Incidents</a:t>
            </a:r>
            <a:br>
              <a:rPr lang="en-GB"/>
            </a:br>
            <a:r>
              <a:rPr lang="en-GB"/>
              <a:t> Special cases….. Liquid Nitrogen </a:t>
            </a:r>
          </a:p>
        </p:txBody>
      </p:sp>
      <p:sp>
        <p:nvSpPr>
          <p:cNvPr id="208899" name="Rectangle 3"/>
          <p:cNvSpPr>
            <a:spLocks noGrp="1" noRot="1" noChangeArrowheads="1"/>
          </p:cNvSpPr>
          <p:nvPr>
            <p:ph idx="1"/>
          </p:nvPr>
        </p:nvSpPr>
        <p:spPr/>
        <p:txBody>
          <a:bodyPr>
            <a:normAutofit lnSpcReduction="10000"/>
          </a:bodyPr>
          <a:lstStyle/>
          <a:p>
            <a:pPr eaLnBrk="1" hangingPunct="1">
              <a:lnSpc>
                <a:spcPct val="110000"/>
              </a:lnSpc>
              <a:buFont typeface="Arial" charset="0"/>
              <a:buNone/>
              <a:defRPr/>
            </a:pPr>
            <a:r>
              <a:rPr lang="en-GB" sz="1400"/>
              <a:t>In the event of Suffocation:</a:t>
            </a:r>
          </a:p>
          <a:p>
            <a:pPr lvl="1" eaLnBrk="1" hangingPunct="1">
              <a:lnSpc>
                <a:spcPct val="110000"/>
              </a:lnSpc>
              <a:defRPr/>
            </a:pPr>
            <a:r>
              <a:rPr lang="en-GB" sz="1400">
                <a:effectLst/>
              </a:rPr>
              <a:t>If person seems to lose consciousness while working with liquid nitrogen:</a:t>
            </a:r>
          </a:p>
          <a:p>
            <a:pPr lvl="1" eaLnBrk="1" hangingPunct="1">
              <a:lnSpc>
                <a:spcPct val="110000"/>
              </a:lnSpc>
              <a:defRPr/>
            </a:pPr>
            <a:r>
              <a:rPr lang="en-GB" sz="1400">
                <a:effectLst/>
              </a:rPr>
              <a:t>Move to a well ventilated area immediately.</a:t>
            </a:r>
          </a:p>
          <a:p>
            <a:pPr lvl="1" eaLnBrk="1" hangingPunct="1">
              <a:lnSpc>
                <a:spcPct val="110000"/>
              </a:lnSpc>
              <a:defRPr/>
            </a:pPr>
            <a:r>
              <a:rPr lang="en-GB" sz="1400">
                <a:effectLst/>
              </a:rPr>
              <a:t>Call for emergency medical assistance</a:t>
            </a:r>
          </a:p>
          <a:p>
            <a:pPr lvl="1" eaLnBrk="1" hangingPunct="1">
              <a:lnSpc>
                <a:spcPct val="110000"/>
              </a:lnSpc>
              <a:buFont typeface="Wingdings" pitchFamily="2" charset="2"/>
              <a:buNone/>
              <a:defRPr/>
            </a:pPr>
            <a:endParaRPr lang="en-GB" sz="1400">
              <a:effectLst/>
            </a:endParaRPr>
          </a:p>
          <a:p>
            <a:pPr lvl="1" eaLnBrk="1" hangingPunct="1">
              <a:lnSpc>
                <a:spcPct val="110000"/>
              </a:lnSpc>
              <a:buFont typeface="Wingdings" pitchFamily="2" charset="2"/>
              <a:buNone/>
              <a:defRPr/>
            </a:pPr>
            <a:r>
              <a:rPr lang="en-GB" sz="1400">
                <a:effectLst/>
              </a:rPr>
              <a:t>In event of Liquid Nitrogen Burns:</a:t>
            </a:r>
          </a:p>
          <a:p>
            <a:pPr lvl="1" eaLnBrk="1" hangingPunct="1">
              <a:lnSpc>
                <a:spcPct val="110000"/>
              </a:lnSpc>
              <a:defRPr/>
            </a:pPr>
            <a:r>
              <a:rPr lang="en-GB" sz="1400">
                <a:effectLst/>
              </a:rPr>
              <a:t>Raise the temperature of the affected part SLOWLY back to normal. This is sufficient treatment in most cases where contact is not prolonged. However, prolonged contact may cause serious burns requiring more sophisticated medical treatment &amp; you should seek medical attention immediately.</a:t>
            </a:r>
          </a:p>
          <a:p>
            <a:pPr lvl="1" eaLnBrk="1" hangingPunct="1">
              <a:lnSpc>
                <a:spcPct val="110000"/>
              </a:lnSpc>
              <a:buFont typeface="Wingdings" pitchFamily="2" charset="2"/>
              <a:buNone/>
              <a:defRPr/>
            </a:pPr>
            <a:endParaRPr lang="en-GB" sz="1400">
              <a:effectLst/>
            </a:endParaRPr>
          </a:p>
          <a:p>
            <a:pPr lvl="1" eaLnBrk="1" hangingPunct="1">
              <a:lnSpc>
                <a:spcPct val="110000"/>
              </a:lnSpc>
              <a:buFont typeface="Wingdings" pitchFamily="2" charset="2"/>
              <a:buNone/>
              <a:defRPr/>
            </a:pPr>
            <a:endParaRPr lang="en-GB" sz="1400">
              <a:effectLst/>
            </a:endParaRPr>
          </a:p>
        </p:txBody>
      </p:sp>
      <p:sp>
        <p:nvSpPr>
          <p:cNvPr id="63490" name="Footer Placeholder 4"/>
          <p:cNvSpPr>
            <a:spLocks noGrp="1"/>
          </p:cNvSpPr>
          <p:nvPr>
            <p:ph type="ftr" sz="quarter" idx="11"/>
          </p:nvPr>
        </p:nvSpPr>
        <p:spPr/>
        <p:txBody>
          <a:bodyPr>
            <a:normAutofit/>
          </a:bodyPr>
          <a:lstStyle/>
          <a:p>
            <a:pPr>
              <a:spcAft>
                <a:spcPts val="600"/>
              </a:spcAft>
            </a:pPr>
            <a:r>
              <a:rPr lang="en-GB"/>
              <a:t>V37 C.Kavanagh _ January 2024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47306" y="640831"/>
            <a:ext cx="2514096" cy="1573863"/>
          </a:xfrm>
        </p:spPr>
        <p:txBody>
          <a:bodyPr>
            <a:normAutofit/>
          </a:bodyPr>
          <a:lstStyle/>
          <a:p>
            <a:r>
              <a:rPr lang="en-GB" dirty="0"/>
              <a:t>Accident Reporting</a:t>
            </a:r>
          </a:p>
        </p:txBody>
      </p:sp>
      <p:sp>
        <p:nvSpPr>
          <p:cNvPr id="3" name="Content Placeholder 2"/>
          <p:cNvSpPr>
            <a:spLocks noGrp="1"/>
          </p:cNvSpPr>
          <p:nvPr>
            <p:ph idx="1"/>
          </p:nvPr>
        </p:nvSpPr>
        <p:spPr>
          <a:xfrm>
            <a:off x="6147306" y="2367092"/>
            <a:ext cx="2514096" cy="3881309"/>
          </a:xfrm>
        </p:spPr>
        <p:txBody>
          <a:bodyPr>
            <a:normAutofit/>
          </a:bodyPr>
          <a:lstStyle/>
          <a:p>
            <a:pPr>
              <a:lnSpc>
                <a:spcPct val="110000"/>
              </a:lnSpc>
            </a:pPr>
            <a:r>
              <a:rPr lang="en-GB" sz="1500" dirty="0"/>
              <a:t>Accidents/Near Misses should be reported using the online system </a:t>
            </a:r>
            <a:r>
              <a:rPr lang="en-GB" sz="1500" dirty="0" err="1"/>
              <a:t>Evotix</a:t>
            </a:r>
            <a:r>
              <a:rPr lang="en-GB" sz="1500" dirty="0"/>
              <a:t> .</a:t>
            </a:r>
          </a:p>
          <a:p>
            <a:pPr marL="64008" indent="0">
              <a:lnSpc>
                <a:spcPct val="110000"/>
              </a:lnSpc>
              <a:buNone/>
            </a:pPr>
            <a:endParaRPr lang="en-GB" sz="1500" dirty="0"/>
          </a:p>
          <a:p>
            <a:pPr>
              <a:lnSpc>
                <a:spcPct val="110000"/>
              </a:lnSpc>
            </a:pPr>
            <a:r>
              <a:rPr lang="en-GB" sz="1500" dirty="0"/>
              <a:t>The link to access the form is on the University homepage.</a:t>
            </a:r>
          </a:p>
          <a:p>
            <a:pPr>
              <a:lnSpc>
                <a:spcPct val="110000"/>
              </a:lnSpc>
            </a:pPr>
            <a:r>
              <a:rPr lang="en-GB" sz="1500" dirty="0"/>
              <a:t> .  The system is to be used by both students and staff.</a:t>
            </a:r>
          </a:p>
          <a:p>
            <a:pPr marL="64008" indent="0">
              <a:lnSpc>
                <a:spcPct val="110000"/>
              </a:lnSpc>
              <a:buNone/>
            </a:pPr>
            <a:endParaRPr lang="en-GB" sz="1500" dirty="0"/>
          </a:p>
          <a:p>
            <a:pPr>
              <a:lnSpc>
                <a:spcPct val="110000"/>
              </a:lnSpc>
            </a:pPr>
            <a:endParaRPr lang="en-GB" sz="1500" dirty="0"/>
          </a:p>
        </p:txBody>
      </p:sp>
      <p:sp>
        <p:nvSpPr>
          <p:cNvPr id="4" name="Footer Placeholder 3"/>
          <p:cNvSpPr>
            <a:spLocks noGrp="1"/>
          </p:cNvSpPr>
          <p:nvPr>
            <p:ph type="ftr" sz="quarter" idx="11"/>
          </p:nvPr>
        </p:nvSpPr>
        <p:spPr>
          <a:xfrm>
            <a:off x="685330" y="6265130"/>
            <a:ext cx="5182109" cy="365125"/>
          </a:xfrm>
        </p:spPr>
        <p:txBody>
          <a:bodyPr>
            <a:normAutofit/>
          </a:bodyPr>
          <a:lstStyle/>
          <a:p>
            <a:pPr>
              <a:lnSpc>
                <a:spcPct val="90000"/>
              </a:lnSpc>
              <a:spcAft>
                <a:spcPts val="600"/>
              </a:spcAft>
              <a:defRPr/>
            </a:pPr>
            <a:r>
              <a:rPr lang="en-GB" sz="900"/>
              <a:t>V37 C.Kavanagh _ January 2024         </a:t>
            </a:r>
            <a:endParaRPr lang="en-GB" sz="900" dirty="0"/>
          </a:p>
        </p:txBody>
      </p:sp>
      <p:pic>
        <p:nvPicPr>
          <p:cNvPr id="7" name="Picture 6">
            <a:extLst>
              <a:ext uri="{FF2B5EF4-FFF2-40B4-BE49-F238E27FC236}">
                <a16:creationId xmlns:a16="http://schemas.microsoft.com/office/drawing/2014/main" id="{45CF9316-A9F6-262A-C90B-6C25284D904A}"/>
              </a:ext>
            </a:extLst>
          </p:cNvPr>
          <p:cNvPicPr>
            <a:picLocks noChangeAspect="1"/>
          </p:cNvPicPr>
          <p:nvPr/>
        </p:nvPicPr>
        <p:blipFill>
          <a:blip r:embed="rId2"/>
          <a:stretch>
            <a:fillRect/>
          </a:stretch>
        </p:blipFill>
        <p:spPr>
          <a:xfrm>
            <a:off x="283452" y="2924944"/>
            <a:ext cx="5824084" cy="2592288"/>
          </a:xfrm>
          <a:prstGeom prst="rect">
            <a:avLst/>
          </a:prstGeom>
        </p:spPr>
      </p:pic>
    </p:spTree>
    <p:extLst>
      <p:ext uri="{BB962C8B-B14F-4D97-AF65-F5344CB8AC3E}">
        <p14:creationId xmlns:p14="http://schemas.microsoft.com/office/powerpoint/2010/main" val="253097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0972" name="Rectangle 210971">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GB"/>
          </a:p>
        </p:txBody>
      </p:sp>
      <p:sp>
        <p:nvSpPr>
          <p:cNvPr id="210974"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10976"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210946" name="Rectangle 2"/>
          <p:cNvSpPr>
            <a:spLocks noGrp="1" noRot="1" noChangeArrowheads="1"/>
          </p:cNvSpPr>
          <p:nvPr>
            <p:ph type="title"/>
          </p:nvPr>
        </p:nvSpPr>
        <p:spPr>
          <a:xfrm>
            <a:off x="479323" y="629265"/>
            <a:ext cx="4554582" cy="1622322"/>
          </a:xfrm>
        </p:spPr>
        <p:txBody>
          <a:bodyPr>
            <a:normAutofit/>
          </a:bodyPr>
          <a:lstStyle/>
          <a:p>
            <a:pPr eaLnBrk="1" hangingPunct="1">
              <a:defRPr/>
            </a:pPr>
            <a:r>
              <a:rPr lang="en-GB" sz="3000">
                <a:solidFill>
                  <a:srgbClr val="FFFFFF"/>
                </a:solidFill>
              </a:rPr>
              <a:t>Accident and Incidents</a:t>
            </a:r>
            <a:br>
              <a:rPr lang="en-GB" sz="3000">
                <a:solidFill>
                  <a:srgbClr val="FFFFFF"/>
                </a:solidFill>
              </a:rPr>
            </a:br>
            <a:r>
              <a:rPr lang="en-GB" sz="3000">
                <a:solidFill>
                  <a:srgbClr val="FFFFFF"/>
                </a:solidFill>
              </a:rPr>
              <a:t>Good Prevention Practices</a:t>
            </a:r>
          </a:p>
        </p:txBody>
      </p:sp>
      <p:pic>
        <p:nvPicPr>
          <p:cNvPr id="210967" name="Picture 210948" descr="Vaccine storage and manufacturing">
            <a:extLst>
              <a:ext uri="{FF2B5EF4-FFF2-40B4-BE49-F238E27FC236}">
                <a16:creationId xmlns:a16="http://schemas.microsoft.com/office/drawing/2014/main" id="{E80C2B9A-AF85-3F08-4455-4F2C9148E55D}"/>
              </a:ext>
            </a:extLst>
          </p:cNvPr>
          <p:cNvPicPr>
            <a:picLocks noChangeAspect="1"/>
          </p:cNvPicPr>
          <p:nvPr/>
        </p:nvPicPr>
        <p:blipFill rotWithShape="1">
          <a:blip r:embed="rId2"/>
          <a:srcRect l="33020" r="25134" b="-2"/>
          <a:stretch/>
        </p:blipFill>
        <p:spPr>
          <a:xfrm>
            <a:off x="5080883" y="480060"/>
            <a:ext cx="3697356"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210978" name="Rectangle 210977">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0980" name="Oval 210979">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0982" name="Oval 210981">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0947" name="Rectangle 3"/>
          <p:cNvSpPr>
            <a:spLocks noGrp="1" noRot="1" noChangeArrowheads="1"/>
          </p:cNvSpPr>
          <p:nvPr>
            <p:ph idx="1"/>
          </p:nvPr>
        </p:nvSpPr>
        <p:spPr>
          <a:xfrm>
            <a:off x="479323" y="2418735"/>
            <a:ext cx="4554582" cy="3811740"/>
          </a:xfrm>
        </p:spPr>
        <p:txBody>
          <a:bodyPr anchor="ctr">
            <a:normAutofit fontScale="77500" lnSpcReduction="20000"/>
          </a:bodyPr>
          <a:lstStyle/>
          <a:p>
            <a:pPr eaLnBrk="1" hangingPunct="1">
              <a:lnSpc>
                <a:spcPct val="90000"/>
              </a:lnSpc>
              <a:defRPr/>
            </a:pPr>
            <a:r>
              <a:rPr lang="en-GB" sz="1000" dirty="0">
                <a:solidFill>
                  <a:srgbClr val="FFFFFF"/>
                </a:solidFill>
              </a:rPr>
              <a:t>Use plastic lab ware alternatives wherever possible.</a:t>
            </a:r>
          </a:p>
          <a:p>
            <a:pPr eaLnBrk="1" hangingPunct="1">
              <a:lnSpc>
                <a:spcPct val="90000"/>
              </a:lnSpc>
              <a:defRPr/>
            </a:pPr>
            <a:endParaRPr lang="en-GB" sz="1000" dirty="0">
              <a:solidFill>
                <a:srgbClr val="FFFFFF"/>
              </a:solidFill>
            </a:endParaRPr>
          </a:p>
          <a:p>
            <a:pPr eaLnBrk="1" hangingPunct="1">
              <a:lnSpc>
                <a:spcPct val="90000"/>
              </a:lnSpc>
              <a:defRPr/>
            </a:pPr>
            <a:r>
              <a:rPr lang="en-GB" sz="1000" dirty="0">
                <a:solidFill>
                  <a:srgbClr val="FFFFFF"/>
                </a:solidFill>
              </a:rPr>
              <a:t>Only use equipment you are trained and authorised to use.</a:t>
            </a:r>
          </a:p>
          <a:p>
            <a:pPr eaLnBrk="1" hangingPunct="1">
              <a:lnSpc>
                <a:spcPct val="90000"/>
              </a:lnSpc>
              <a:buFont typeface="Arial" charset="0"/>
              <a:buNone/>
              <a:defRPr/>
            </a:pPr>
            <a:endParaRPr lang="en-GB" sz="1000" dirty="0">
              <a:solidFill>
                <a:srgbClr val="FFFFFF"/>
              </a:solidFill>
            </a:endParaRPr>
          </a:p>
          <a:p>
            <a:pPr eaLnBrk="1" hangingPunct="1">
              <a:lnSpc>
                <a:spcPct val="90000"/>
              </a:lnSpc>
              <a:defRPr/>
            </a:pPr>
            <a:r>
              <a:rPr lang="en-GB" sz="1000" dirty="0">
                <a:solidFill>
                  <a:srgbClr val="FFFFFF"/>
                </a:solidFill>
              </a:rPr>
              <a:t>Only use the correct tool for the job.</a:t>
            </a:r>
          </a:p>
          <a:p>
            <a:pPr eaLnBrk="1" hangingPunct="1">
              <a:lnSpc>
                <a:spcPct val="90000"/>
              </a:lnSpc>
              <a:defRPr/>
            </a:pPr>
            <a:endParaRPr lang="en-GB" sz="1000" dirty="0">
              <a:solidFill>
                <a:srgbClr val="FFFFFF"/>
              </a:solidFill>
            </a:endParaRPr>
          </a:p>
          <a:p>
            <a:pPr eaLnBrk="1" hangingPunct="1">
              <a:lnSpc>
                <a:spcPct val="90000"/>
              </a:lnSpc>
              <a:defRPr/>
            </a:pPr>
            <a:r>
              <a:rPr lang="en-GB" sz="1000" dirty="0">
                <a:solidFill>
                  <a:srgbClr val="FFFFFF"/>
                </a:solidFill>
              </a:rPr>
              <a:t>Keep work areas tidy (bench tops and floors).</a:t>
            </a:r>
          </a:p>
          <a:p>
            <a:pPr eaLnBrk="1" hangingPunct="1">
              <a:lnSpc>
                <a:spcPct val="90000"/>
              </a:lnSpc>
              <a:buFont typeface="Arial" charset="0"/>
              <a:buNone/>
              <a:defRPr/>
            </a:pPr>
            <a:endParaRPr lang="en-GB" sz="1000" dirty="0">
              <a:solidFill>
                <a:srgbClr val="FFFFFF"/>
              </a:solidFill>
            </a:endParaRPr>
          </a:p>
          <a:p>
            <a:pPr eaLnBrk="1" hangingPunct="1">
              <a:lnSpc>
                <a:spcPct val="90000"/>
              </a:lnSpc>
              <a:defRPr/>
            </a:pPr>
            <a:r>
              <a:rPr lang="en-GB" sz="1000" dirty="0">
                <a:solidFill>
                  <a:srgbClr val="FFFFFF"/>
                </a:solidFill>
              </a:rPr>
              <a:t>Dispose of any chipped/broken glassware.</a:t>
            </a:r>
          </a:p>
          <a:p>
            <a:pPr eaLnBrk="1" hangingPunct="1">
              <a:lnSpc>
                <a:spcPct val="90000"/>
              </a:lnSpc>
              <a:defRPr/>
            </a:pPr>
            <a:endParaRPr lang="en-GB" sz="1000" dirty="0">
              <a:solidFill>
                <a:srgbClr val="FFFFFF"/>
              </a:solidFill>
            </a:endParaRPr>
          </a:p>
          <a:p>
            <a:pPr eaLnBrk="1" hangingPunct="1">
              <a:lnSpc>
                <a:spcPct val="90000"/>
              </a:lnSpc>
              <a:defRPr/>
            </a:pPr>
            <a:r>
              <a:rPr lang="en-GB" sz="1000" dirty="0">
                <a:solidFill>
                  <a:srgbClr val="FFFFFF"/>
                </a:solidFill>
              </a:rPr>
              <a:t>Good organisation, plan procedure  to minimise transporting items/leaving work unattended.</a:t>
            </a:r>
          </a:p>
          <a:p>
            <a:pPr eaLnBrk="1" hangingPunct="1">
              <a:lnSpc>
                <a:spcPct val="90000"/>
              </a:lnSpc>
              <a:buFont typeface="Arial" charset="0"/>
              <a:buNone/>
              <a:defRPr/>
            </a:pPr>
            <a:endParaRPr lang="en-GB" sz="1000" dirty="0">
              <a:solidFill>
                <a:srgbClr val="FFFFFF"/>
              </a:solidFill>
            </a:endParaRPr>
          </a:p>
          <a:p>
            <a:pPr eaLnBrk="1" hangingPunct="1">
              <a:lnSpc>
                <a:spcPct val="90000"/>
              </a:lnSpc>
              <a:defRPr/>
            </a:pPr>
            <a:r>
              <a:rPr lang="en-GB" sz="1000" dirty="0">
                <a:solidFill>
                  <a:srgbClr val="FFFFFF"/>
                </a:solidFill>
              </a:rPr>
              <a:t>If transporting , place into secondary container.</a:t>
            </a:r>
          </a:p>
          <a:p>
            <a:pPr eaLnBrk="1" hangingPunct="1">
              <a:lnSpc>
                <a:spcPct val="90000"/>
              </a:lnSpc>
              <a:buFont typeface="Arial" charset="0"/>
              <a:buNone/>
              <a:defRPr/>
            </a:pPr>
            <a:endParaRPr lang="en-GB" sz="1000" dirty="0">
              <a:solidFill>
                <a:srgbClr val="FFFFFF"/>
              </a:solidFill>
            </a:endParaRPr>
          </a:p>
          <a:p>
            <a:pPr eaLnBrk="1" hangingPunct="1">
              <a:lnSpc>
                <a:spcPct val="90000"/>
              </a:lnSpc>
              <a:defRPr/>
            </a:pPr>
            <a:r>
              <a:rPr lang="en-GB" sz="1000" dirty="0">
                <a:solidFill>
                  <a:srgbClr val="FFFFFF"/>
                </a:solidFill>
              </a:rPr>
              <a:t>Avoid using sharps (needles) wherever possible.</a:t>
            </a:r>
          </a:p>
          <a:p>
            <a:pPr eaLnBrk="1" hangingPunct="1">
              <a:lnSpc>
                <a:spcPct val="90000"/>
              </a:lnSpc>
              <a:buFont typeface="Arial" charset="0"/>
              <a:buNone/>
              <a:defRPr/>
            </a:pPr>
            <a:endParaRPr lang="en-GB" sz="1000" dirty="0">
              <a:solidFill>
                <a:srgbClr val="FFFFFF"/>
              </a:solidFill>
            </a:endParaRPr>
          </a:p>
          <a:p>
            <a:pPr eaLnBrk="1" hangingPunct="1">
              <a:lnSpc>
                <a:spcPct val="90000"/>
              </a:lnSpc>
              <a:defRPr/>
            </a:pPr>
            <a:r>
              <a:rPr lang="en-GB" sz="1000" dirty="0">
                <a:solidFill>
                  <a:srgbClr val="FFFFFF"/>
                </a:solidFill>
              </a:rPr>
              <a:t>If using needles never re-sheath, discard directly into a sharps bin.</a:t>
            </a:r>
          </a:p>
          <a:p>
            <a:pPr eaLnBrk="1" hangingPunct="1">
              <a:lnSpc>
                <a:spcPct val="90000"/>
              </a:lnSpc>
              <a:defRPr/>
            </a:pPr>
            <a:endParaRPr lang="en-GB" sz="700" dirty="0">
              <a:solidFill>
                <a:srgbClr val="FFFFFF"/>
              </a:solidFill>
            </a:endParaRPr>
          </a:p>
          <a:p>
            <a:pPr eaLnBrk="1" hangingPunct="1">
              <a:lnSpc>
                <a:spcPct val="90000"/>
              </a:lnSpc>
              <a:defRPr/>
            </a:pPr>
            <a:endParaRPr lang="en-GB" sz="700" dirty="0">
              <a:solidFill>
                <a:srgbClr val="FFFFFF"/>
              </a:solidFill>
            </a:endParaRPr>
          </a:p>
        </p:txBody>
      </p:sp>
      <p:sp>
        <p:nvSpPr>
          <p:cNvPr id="62466"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EF31-9C10-09D8-0A67-A945D90B69B2}"/>
              </a:ext>
            </a:extLst>
          </p:cNvPr>
          <p:cNvSpPr>
            <a:spLocks noGrp="1"/>
          </p:cNvSpPr>
          <p:nvPr>
            <p:ph type="title"/>
          </p:nvPr>
        </p:nvSpPr>
        <p:spPr/>
        <p:txBody>
          <a:bodyPr/>
          <a:lstStyle/>
          <a:p>
            <a:r>
              <a:rPr lang="en-GB" dirty="0"/>
              <a:t>Mental Health &amp; Wellbeing </a:t>
            </a:r>
          </a:p>
        </p:txBody>
      </p:sp>
      <p:sp>
        <p:nvSpPr>
          <p:cNvPr id="3" name="Content Placeholder 2">
            <a:extLst>
              <a:ext uri="{FF2B5EF4-FFF2-40B4-BE49-F238E27FC236}">
                <a16:creationId xmlns:a16="http://schemas.microsoft.com/office/drawing/2014/main" id="{02217CD7-B9DA-00F0-6367-587028E88C69}"/>
              </a:ext>
            </a:extLst>
          </p:cNvPr>
          <p:cNvSpPr>
            <a:spLocks noGrp="1"/>
          </p:cNvSpPr>
          <p:nvPr>
            <p:ph idx="1"/>
          </p:nvPr>
        </p:nvSpPr>
        <p:spPr/>
        <p:txBody>
          <a:bodyPr>
            <a:normAutofit/>
          </a:bodyPr>
          <a:lstStyle/>
          <a:p>
            <a:r>
              <a:rPr lang="en-GB" dirty="0"/>
              <a:t>Your mental Health &amp; Wellbeing is incredibly important</a:t>
            </a:r>
          </a:p>
          <a:p>
            <a:r>
              <a:rPr lang="en-GB" dirty="0"/>
              <a:t>Please use the wide range of resources &amp; support offered at the University.</a:t>
            </a:r>
          </a:p>
          <a:p>
            <a:r>
              <a:rPr lang="en-GB" dirty="0">
                <a:hlinkClick r:id="rId2"/>
              </a:rPr>
              <a:t>Mental health and wellbeing | Student Services | Loughborough University (lboro.ac.uk)</a:t>
            </a:r>
            <a:endParaRPr lang="en-GB" dirty="0"/>
          </a:p>
          <a:p>
            <a:r>
              <a:rPr lang="en-GB" dirty="0">
                <a:hlinkClick r:id="rId3"/>
              </a:rPr>
              <a:t>Mental Health First Aid | Staff wellbeing | Loughborough University (lboro.ac.uk)</a:t>
            </a:r>
            <a:endParaRPr lang="en-GB" dirty="0"/>
          </a:p>
          <a:p>
            <a:r>
              <a:rPr lang="en-GB" dirty="0">
                <a:hlinkClick r:id="rId4"/>
              </a:rPr>
              <a:t>Staff wellbeing | Loughborough University (lboro.ac.uk)</a:t>
            </a:r>
            <a:endParaRPr lang="en-GB" dirty="0"/>
          </a:p>
        </p:txBody>
      </p:sp>
      <p:sp>
        <p:nvSpPr>
          <p:cNvPr id="4" name="Footer Placeholder 3">
            <a:extLst>
              <a:ext uri="{FF2B5EF4-FFF2-40B4-BE49-F238E27FC236}">
                <a16:creationId xmlns:a16="http://schemas.microsoft.com/office/drawing/2014/main" id="{4ED4103D-A03F-5019-A779-C745F864199A}"/>
              </a:ext>
            </a:extLst>
          </p:cNvPr>
          <p:cNvSpPr>
            <a:spLocks noGrp="1"/>
          </p:cNvSpPr>
          <p:nvPr>
            <p:ph type="ftr" sz="quarter" idx="11"/>
          </p:nvPr>
        </p:nvSpPr>
        <p:spPr/>
        <p:txBody>
          <a:bodyPr/>
          <a:lstStyle/>
          <a:p>
            <a:pPr>
              <a:defRPr/>
            </a:pPr>
            <a:r>
              <a:rPr lang="en-GB"/>
              <a:t>V37 C.Kavanagh _ January 2024         </a:t>
            </a:r>
            <a:endParaRPr lang="en-GB" dirty="0"/>
          </a:p>
        </p:txBody>
      </p:sp>
    </p:spTree>
    <p:extLst>
      <p:ext uri="{BB962C8B-B14F-4D97-AF65-F5344CB8AC3E}">
        <p14:creationId xmlns:p14="http://schemas.microsoft.com/office/powerpoint/2010/main" val="9062322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0858" name="Group 12085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20859" name="Rectangle 12085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0860" name="Oval 12085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0861" name="Oval 12086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0862" name="Rectangle 12086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086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6758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6758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20834" name="Rectangle 2"/>
          <p:cNvSpPr>
            <a:spLocks noGrp="1" noRot="1" noChangeArrowheads="1"/>
          </p:cNvSpPr>
          <p:nvPr>
            <p:ph type="title"/>
          </p:nvPr>
        </p:nvSpPr>
        <p:spPr>
          <a:xfrm>
            <a:off x="866216" y="973667"/>
            <a:ext cx="2206657" cy="4833745"/>
          </a:xfrm>
        </p:spPr>
        <p:txBody>
          <a:bodyPr>
            <a:normAutofit/>
          </a:bodyPr>
          <a:lstStyle/>
          <a:p>
            <a:pPr eaLnBrk="1" hangingPunct="1">
              <a:defRPr/>
            </a:pPr>
            <a:r>
              <a:rPr lang="en-GB" sz="2500">
                <a:solidFill>
                  <a:srgbClr val="EBEBEB"/>
                </a:solidFill>
              </a:rPr>
              <a:t>Corrective &amp; Preventative Action procedure</a:t>
            </a:r>
            <a:br>
              <a:rPr lang="en-GB" sz="2500">
                <a:solidFill>
                  <a:srgbClr val="EBEBEB"/>
                </a:solidFill>
              </a:rPr>
            </a:br>
            <a:r>
              <a:rPr lang="en-GB" sz="2500">
                <a:solidFill>
                  <a:srgbClr val="EBEBEB"/>
                </a:solidFill>
              </a:rPr>
              <a:t>(CAPA) </a:t>
            </a:r>
          </a:p>
        </p:txBody>
      </p:sp>
      <p:sp>
        <p:nvSpPr>
          <p:cNvPr id="67587" name="Rectangle 6758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7586"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graphicFrame>
        <p:nvGraphicFramePr>
          <p:cNvPr id="120842" name="Rectangle 3">
            <a:extLst>
              <a:ext uri="{FF2B5EF4-FFF2-40B4-BE49-F238E27FC236}">
                <a16:creationId xmlns:a16="http://schemas.microsoft.com/office/drawing/2014/main" id="{041477BF-BCA7-00DB-94BE-981EE6AF9865}"/>
              </a:ext>
            </a:extLst>
          </p:cNvPr>
          <p:cNvGraphicFramePr>
            <a:graphicFrameLocks noGrp="1"/>
          </p:cNvGraphicFramePr>
          <p:nvPr>
            <p:ph idx="1"/>
            <p:extLst>
              <p:ext uri="{D42A27DB-BD31-4B8C-83A1-F6EECF244321}">
                <p14:modId xmlns:p14="http://schemas.microsoft.com/office/powerpoint/2010/main" val="3369579180"/>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FBE54E-A701-4039-AC57-CF06B37CC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Freeform 5">
            <a:extLst>
              <a:ext uri="{FF2B5EF4-FFF2-40B4-BE49-F238E27FC236}">
                <a16:creationId xmlns:a16="http://schemas.microsoft.com/office/drawing/2014/main" id="{D33A9890-FE1F-4F08-8EF4-FD2B43954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pic>
        <p:nvPicPr>
          <p:cNvPr id="6" name="Picture 2">
            <a:extLst>
              <a:ext uri="{FF2B5EF4-FFF2-40B4-BE49-F238E27FC236}">
                <a16:creationId xmlns:a16="http://schemas.microsoft.com/office/drawing/2014/main" id="{36652ADE-1D36-4A74-A659-AA1F859465AA}"/>
              </a:ext>
            </a:extLst>
          </p:cNvPr>
          <p:cNvPicPr>
            <a:picLocks noChangeAspect="1" noChangeArrowheads="1"/>
          </p:cNvPicPr>
          <p:nvPr/>
        </p:nvPicPr>
        <p:blipFill>
          <a:blip r:embed="rId3" cstate="print">
            <a:duotone>
              <a:prstClr val="black"/>
              <a:schemeClr val="accent5">
                <a:tint val="45000"/>
                <a:satMod val="400000"/>
              </a:schemeClr>
            </a:duotone>
            <a:alphaModFix amt="25000"/>
            <a:extLst>
              <a:ext uri="{28A0092B-C50C-407E-A947-70E740481C1C}">
                <a14:useLocalDpi xmlns:a14="http://schemas.microsoft.com/office/drawing/2010/main" val="0"/>
              </a:ext>
            </a:extLst>
          </a:blip>
          <a:srcRect l="25" r="27331" b="9091"/>
          <a:stretch/>
        </p:blipFill>
        <p:spPr bwMode="auto">
          <a:xfrm>
            <a:off x="355599" y="474134"/>
            <a:ext cx="8432801" cy="59097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66215" y="973668"/>
            <a:ext cx="6571060" cy="372532"/>
          </a:xfrm>
        </p:spPr>
        <p:txBody>
          <a:bodyPr>
            <a:normAutofit fontScale="90000"/>
          </a:bodyPr>
          <a:lstStyle/>
          <a:p>
            <a:r>
              <a:rPr lang="en-GB" dirty="0">
                <a:solidFill>
                  <a:srgbClr val="FFFFFF"/>
                </a:solidFill>
              </a:rPr>
              <a:t>CBE Commitment Statement</a:t>
            </a:r>
          </a:p>
        </p:txBody>
      </p:sp>
      <p:sp>
        <p:nvSpPr>
          <p:cNvPr id="10" name="Rectangle 9">
            <a:extLst>
              <a:ext uri="{FF2B5EF4-FFF2-40B4-BE49-F238E27FC236}">
                <a16:creationId xmlns:a16="http://schemas.microsoft.com/office/drawing/2014/main" id="{92515798-C8A3-40E7-A830-82681C81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p:cNvSpPr>
            <a:spLocks noGrp="1"/>
          </p:cNvSpPr>
          <p:nvPr>
            <p:ph idx="1"/>
          </p:nvPr>
        </p:nvSpPr>
        <p:spPr>
          <a:xfrm>
            <a:off x="866214" y="1642535"/>
            <a:ext cx="7306185" cy="4377266"/>
          </a:xfrm>
        </p:spPr>
        <p:txBody>
          <a:bodyPr anchor="ctr">
            <a:noAutofit/>
          </a:bodyPr>
          <a:lstStyle/>
          <a:p>
            <a:pPr marL="64008" indent="0">
              <a:lnSpc>
                <a:spcPct val="90000"/>
              </a:lnSpc>
              <a:buNone/>
            </a:pPr>
            <a:r>
              <a:rPr lang="en-GB" sz="1000" b="1" dirty="0">
                <a:solidFill>
                  <a:srgbClr val="FFFFFF"/>
                </a:solidFill>
              </a:rPr>
              <a:t>What we expect:</a:t>
            </a:r>
          </a:p>
          <a:p>
            <a:pPr lvl="0">
              <a:lnSpc>
                <a:spcPct val="90000"/>
              </a:lnSpc>
            </a:pPr>
            <a:r>
              <a:rPr lang="en-GB" sz="1000" dirty="0">
                <a:solidFill>
                  <a:srgbClr val="FFFFFF"/>
                </a:solidFill>
              </a:rPr>
              <a:t>Help with receiving deliveries and putting them away.</a:t>
            </a:r>
          </a:p>
          <a:p>
            <a:pPr lvl="0">
              <a:lnSpc>
                <a:spcPct val="90000"/>
              </a:lnSpc>
            </a:pPr>
            <a:r>
              <a:rPr lang="en-GB" sz="1000" dirty="0">
                <a:solidFill>
                  <a:srgbClr val="FFFFFF"/>
                </a:solidFill>
              </a:rPr>
              <a:t>Answering the door/phone – pass on messages.</a:t>
            </a:r>
          </a:p>
          <a:p>
            <a:pPr lvl="0">
              <a:lnSpc>
                <a:spcPct val="90000"/>
              </a:lnSpc>
            </a:pPr>
            <a:r>
              <a:rPr lang="en-GB" sz="1000" dirty="0">
                <a:solidFill>
                  <a:srgbClr val="FFFFFF"/>
                </a:solidFill>
              </a:rPr>
              <a:t>Communicate with each other if there is a problem.</a:t>
            </a:r>
          </a:p>
          <a:p>
            <a:pPr lvl="0">
              <a:lnSpc>
                <a:spcPct val="90000"/>
              </a:lnSpc>
            </a:pPr>
            <a:r>
              <a:rPr lang="en-GB" sz="1000" dirty="0">
                <a:solidFill>
                  <a:srgbClr val="FFFFFF"/>
                </a:solidFill>
              </a:rPr>
              <a:t>Be collegiate</a:t>
            </a:r>
          </a:p>
          <a:p>
            <a:pPr lvl="0">
              <a:lnSpc>
                <a:spcPct val="90000"/>
              </a:lnSpc>
            </a:pPr>
            <a:r>
              <a:rPr lang="en-GB" sz="1000" dirty="0">
                <a:solidFill>
                  <a:srgbClr val="FFFFFF"/>
                </a:solidFill>
              </a:rPr>
              <a:t>Be considerate </a:t>
            </a:r>
          </a:p>
          <a:p>
            <a:pPr lvl="0">
              <a:lnSpc>
                <a:spcPct val="90000"/>
              </a:lnSpc>
            </a:pPr>
            <a:r>
              <a:rPr lang="en-GB" sz="1000" dirty="0">
                <a:solidFill>
                  <a:srgbClr val="FFFFFF"/>
                </a:solidFill>
              </a:rPr>
              <a:t>Share equipment – How long will you be leaving it unattended?</a:t>
            </a:r>
          </a:p>
          <a:p>
            <a:pPr lvl="0">
              <a:lnSpc>
                <a:spcPct val="90000"/>
              </a:lnSpc>
            </a:pPr>
            <a:r>
              <a:rPr lang="en-GB" sz="1000" dirty="0">
                <a:solidFill>
                  <a:srgbClr val="FFFFFF"/>
                </a:solidFill>
              </a:rPr>
              <a:t>Comply with policies and procedures</a:t>
            </a:r>
          </a:p>
          <a:p>
            <a:pPr lvl="0">
              <a:lnSpc>
                <a:spcPct val="90000"/>
              </a:lnSpc>
            </a:pPr>
            <a:r>
              <a:rPr lang="en-GB" sz="1000" dirty="0">
                <a:solidFill>
                  <a:srgbClr val="FFFFFF"/>
                </a:solidFill>
              </a:rPr>
              <a:t>Leave areas as you would expect to find them..</a:t>
            </a:r>
          </a:p>
          <a:p>
            <a:pPr lvl="0">
              <a:lnSpc>
                <a:spcPct val="90000"/>
              </a:lnSpc>
            </a:pPr>
            <a:r>
              <a:rPr lang="en-GB" sz="1000" dirty="0">
                <a:solidFill>
                  <a:srgbClr val="FFFFFF"/>
                </a:solidFill>
              </a:rPr>
              <a:t>Attend and participate in Laboratory meetings</a:t>
            </a:r>
          </a:p>
          <a:p>
            <a:pPr lvl="0">
              <a:lnSpc>
                <a:spcPct val="90000"/>
              </a:lnSpc>
            </a:pPr>
            <a:r>
              <a:rPr lang="en-GB" sz="1000" dirty="0">
                <a:solidFill>
                  <a:srgbClr val="FFFFFF"/>
                </a:solidFill>
              </a:rPr>
              <a:t>Participate in  Laboratory Deep Cleans.</a:t>
            </a:r>
          </a:p>
          <a:p>
            <a:pPr lvl="0">
              <a:lnSpc>
                <a:spcPct val="90000"/>
              </a:lnSpc>
            </a:pPr>
            <a:r>
              <a:rPr lang="en-GB" sz="1000" dirty="0">
                <a:solidFill>
                  <a:srgbClr val="FFFFFF"/>
                </a:solidFill>
              </a:rPr>
              <a:t>Attend Mandatory Training</a:t>
            </a:r>
          </a:p>
          <a:p>
            <a:pPr lvl="0">
              <a:lnSpc>
                <a:spcPct val="90000"/>
              </a:lnSpc>
            </a:pPr>
            <a:r>
              <a:rPr lang="en-GB" sz="1000" dirty="0">
                <a:solidFill>
                  <a:srgbClr val="FFFFFF"/>
                </a:solidFill>
              </a:rPr>
              <a:t>Be part of the team, keep regular hours in the office.</a:t>
            </a:r>
          </a:p>
          <a:p>
            <a:pPr lvl="0">
              <a:lnSpc>
                <a:spcPct val="90000"/>
              </a:lnSpc>
            </a:pPr>
            <a:r>
              <a:rPr lang="en-GB" sz="1000" dirty="0">
                <a:solidFill>
                  <a:srgbClr val="FFFFFF"/>
                </a:solidFill>
              </a:rPr>
              <a:t>Play an equal part in the weekly lab duties</a:t>
            </a:r>
          </a:p>
          <a:p>
            <a:pPr lvl="0">
              <a:lnSpc>
                <a:spcPct val="90000"/>
              </a:lnSpc>
            </a:pPr>
            <a:r>
              <a:rPr lang="en-GB" sz="1000" dirty="0">
                <a:solidFill>
                  <a:srgbClr val="FFFFFF"/>
                </a:solidFill>
              </a:rPr>
              <a:t>Keep cell banking records up to date by  updating Pro-</a:t>
            </a:r>
            <a:r>
              <a:rPr lang="en-GB" sz="1000" dirty="0" err="1">
                <a:solidFill>
                  <a:srgbClr val="FFFFFF"/>
                </a:solidFill>
              </a:rPr>
              <a:t>curro</a:t>
            </a:r>
            <a:endParaRPr lang="en-GB" sz="1000" dirty="0">
              <a:solidFill>
                <a:srgbClr val="FFFFFF"/>
              </a:solidFill>
            </a:endParaRPr>
          </a:p>
          <a:p>
            <a:pPr lvl="0">
              <a:lnSpc>
                <a:spcPct val="90000"/>
              </a:lnSpc>
            </a:pPr>
            <a:r>
              <a:rPr lang="en-GB" sz="1000" dirty="0">
                <a:solidFill>
                  <a:srgbClr val="FFFFFF"/>
                </a:solidFill>
              </a:rPr>
              <a:t>Ensure Risk assessments, BRAs and COSHH forms are all completed and the Laboratory Management have a copy.</a:t>
            </a:r>
          </a:p>
          <a:p>
            <a:pPr lvl="0">
              <a:lnSpc>
                <a:spcPct val="90000"/>
              </a:lnSpc>
            </a:pPr>
            <a:r>
              <a:rPr lang="en-GB" sz="1000" dirty="0">
                <a:solidFill>
                  <a:srgbClr val="FFFFFF"/>
                </a:solidFill>
              </a:rPr>
              <a:t>Bring to the attention of Laboratory Management any concerns regarding health and safety in the laboratory areas.</a:t>
            </a:r>
          </a:p>
          <a:p>
            <a:pPr>
              <a:lnSpc>
                <a:spcPct val="90000"/>
              </a:lnSpc>
            </a:pPr>
            <a:r>
              <a:rPr lang="en-GB" sz="1000" dirty="0">
                <a:solidFill>
                  <a:srgbClr val="FFFFFF"/>
                </a:solidFill>
              </a:rPr>
              <a:t>Report any cell culture contaminations, spills, breakages and accidents</a:t>
            </a:r>
          </a:p>
        </p:txBody>
      </p:sp>
      <p:sp>
        <p:nvSpPr>
          <p:cNvPr id="4" name="Footer Placeholder 3"/>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spTree>
    <p:extLst>
      <p:ext uri="{BB962C8B-B14F-4D97-AF65-F5344CB8AC3E}">
        <p14:creationId xmlns:p14="http://schemas.microsoft.com/office/powerpoint/2010/main" val="38307745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 don’t accept…</a:t>
            </a:r>
          </a:p>
        </p:txBody>
      </p:sp>
      <p:sp>
        <p:nvSpPr>
          <p:cNvPr id="3" name="Content Placeholder 2"/>
          <p:cNvSpPr>
            <a:spLocks noGrp="1"/>
          </p:cNvSpPr>
          <p:nvPr>
            <p:ph idx="1"/>
          </p:nvPr>
        </p:nvSpPr>
        <p:spPr>
          <a:xfrm>
            <a:off x="872067" y="1700808"/>
            <a:ext cx="7408333" cy="4425355"/>
          </a:xfrm>
        </p:spPr>
        <p:txBody>
          <a:bodyPr/>
          <a:lstStyle/>
          <a:p>
            <a:pPr marL="0" indent="0">
              <a:buNone/>
            </a:pPr>
            <a:endParaRPr lang="en-GB" dirty="0"/>
          </a:p>
          <a:p>
            <a:pPr marL="64008" indent="0">
              <a:buNone/>
            </a:pPr>
            <a:endParaRPr lang="en-GB" dirty="0"/>
          </a:p>
          <a:p>
            <a:pPr lvl="0"/>
            <a:r>
              <a:rPr lang="en-GB" dirty="0"/>
              <a:t>Non-compliance to health, safety and quality procedures.</a:t>
            </a:r>
          </a:p>
          <a:p>
            <a:pPr lvl="0"/>
            <a:r>
              <a:rPr lang="en-GB" dirty="0"/>
              <a:t>Lack of respect for the facility/equipment/other lab users.</a:t>
            </a:r>
          </a:p>
          <a:p>
            <a:endParaRPr lang="en-GB" dirty="0"/>
          </a:p>
        </p:txBody>
      </p:sp>
      <p:sp>
        <p:nvSpPr>
          <p:cNvPr id="4" name="Footer Placeholder 3"/>
          <p:cNvSpPr>
            <a:spLocks noGrp="1"/>
          </p:cNvSpPr>
          <p:nvPr>
            <p:ph type="ftr" sz="quarter" idx="11"/>
          </p:nvPr>
        </p:nvSpPr>
        <p:spPr>
          <a:xfrm>
            <a:off x="193638" y="6250164"/>
            <a:ext cx="7690730" cy="365125"/>
          </a:xfrm>
        </p:spPr>
        <p:txBody>
          <a:bodyPr/>
          <a:lstStyle/>
          <a:p>
            <a:r>
              <a:rPr lang="en-GB"/>
              <a:t>V37 C.Kavanagh _ January 2024         </a:t>
            </a:r>
            <a:endParaRPr lang="en-GB" dirty="0"/>
          </a:p>
        </p:txBody>
      </p:sp>
    </p:spTree>
    <p:extLst>
      <p:ext uri="{BB962C8B-B14F-4D97-AF65-F5344CB8AC3E}">
        <p14:creationId xmlns:p14="http://schemas.microsoft.com/office/powerpoint/2010/main" val="270763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D4966-AAD4-19C3-377E-C7D837986995}"/>
              </a:ext>
            </a:extLst>
          </p:cNvPr>
          <p:cNvSpPr>
            <a:spLocks noGrp="1"/>
          </p:cNvSpPr>
          <p:nvPr>
            <p:ph type="title"/>
          </p:nvPr>
        </p:nvSpPr>
        <p:spPr/>
        <p:txBody>
          <a:bodyPr/>
          <a:lstStyle/>
          <a:p>
            <a:r>
              <a:rPr lang="en-GB" dirty="0"/>
              <a:t>Sustainability </a:t>
            </a:r>
          </a:p>
        </p:txBody>
      </p:sp>
      <p:sp>
        <p:nvSpPr>
          <p:cNvPr id="3" name="Content Placeholder 2">
            <a:extLst>
              <a:ext uri="{FF2B5EF4-FFF2-40B4-BE49-F238E27FC236}">
                <a16:creationId xmlns:a16="http://schemas.microsoft.com/office/drawing/2014/main" id="{57BDE900-0133-B68F-FACB-8A5C182E4801}"/>
              </a:ext>
            </a:extLst>
          </p:cNvPr>
          <p:cNvSpPr>
            <a:spLocks noGrp="1"/>
          </p:cNvSpPr>
          <p:nvPr>
            <p:ph idx="1"/>
          </p:nvPr>
        </p:nvSpPr>
        <p:spPr/>
        <p:txBody>
          <a:bodyPr/>
          <a:lstStyle/>
          <a:p>
            <a:r>
              <a:rPr lang="en-GB" dirty="0">
                <a:hlinkClick r:id="rId2"/>
              </a:rPr>
              <a:t>LEAF Labs | Sustainability | Loughborough University (lboro.ac.uk)</a:t>
            </a:r>
            <a:r>
              <a:rPr lang="en-GB" dirty="0"/>
              <a:t> – Trying to look at ways for labs to be more sustainable ( reduce plasticware, switch </a:t>
            </a:r>
            <a:r>
              <a:rPr lang="en-GB"/>
              <a:t>off equipment etc)</a:t>
            </a:r>
            <a:endParaRPr lang="en-GB" dirty="0"/>
          </a:p>
          <a:p>
            <a:r>
              <a:rPr lang="en-GB" dirty="0" err="1">
                <a:hlinkClick r:id="rId3"/>
              </a:rPr>
              <a:t>WARPit</a:t>
            </a:r>
            <a:r>
              <a:rPr lang="en-GB" dirty="0">
                <a:hlinkClick r:id="rId3"/>
              </a:rPr>
              <a:t> | Sustainability | Loughborough University (lboro.ac.uk)</a:t>
            </a:r>
            <a:r>
              <a:rPr lang="en-GB" dirty="0"/>
              <a:t> – Repurposing of items/equipment</a:t>
            </a:r>
          </a:p>
          <a:p>
            <a:r>
              <a:rPr lang="en-GB" dirty="0">
                <a:hlinkClick r:id="rId4"/>
              </a:rPr>
              <a:t>What you can do | Sustainability | Loughborough University (lboro.ac.uk)</a:t>
            </a:r>
            <a:endParaRPr lang="en-GB" dirty="0"/>
          </a:p>
        </p:txBody>
      </p:sp>
      <p:sp>
        <p:nvSpPr>
          <p:cNvPr id="4" name="Footer Placeholder 3">
            <a:extLst>
              <a:ext uri="{FF2B5EF4-FFF2-40B4-BE49-F238E27FC236}">
                <a16:creationId xmlns:a16="http://schemas.microsoft.com/office/drawing/2014/main" id="{77AA8B30-260C-B85B-E7E5-614087BAD050}"/>
              </a:ext>
            </a:extLst>
          </p:cNvPr>
          <p:cNvSpPr>
            <a:spLocks noGrp="1"/>
          </p:cNvSpPr>
          <p:nvPr>
            <p:ph type="ftr" sz="quarter" idx="11"/>
          </p:nvPr>
        </p:nvSpPr>
        <p:spPr/>
        <p:txBody>
          <a:bodyPr/>
          <a:lstStyle/>
          <a:p>
            <a:pPr>
              <a:defRPr/>
            </a:pPr>
            <a:r>
              <a:rPr lang="en-GB"/>
              <a:t>V37 C.Kavanagh _ January 2024         </a:t>
            </a:r>
            <a:endParaRPr lang="en-GB" dirty="0"/>
          </a:p>
        </p:txBody>
      </p:sp>
    </p:spTree>
    <p:extLst>
      <p:ext uri="{BB962C8B-B14F-4D97-AF65-F5344CB8AC3E}">
        <p14:creationId xmlns:p14="http://schemas.microsoft.com/office/powerpoint/2010/main" val="40601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2" name="Rectangle 11">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grpSp>
      <p:sp>
        <p:nvSpPr>
          <p:cNvPr id="2" name="Title 1">
            <a:extLst>
              <a:ext uri="{FF2B5EF4-FFF2-40B4-BE49-F238E27FC236}">
                <a16:creationId xmlns:a16="http://schemas.microsoft.com/office/drawing/2014/main" id="{0102FF06-9F76-2443-7899-66E27DACEBDE}"/>
              </a:ext>
            </a:extLst>
          </p:cNvPr>
          <p:cNvSpPr>
            <a:spLocks noGrp="1"/>
          </p:cNvSpPr>
          <p:nvPr>
            <p:ph type="title"/>
          </p:nvPr>
        </p:nvSpPr>
        <p:spPr>
          <a:xfrm>
            <a:off x="627185" y="1085549"/>
            <a:ext cx="2573210" cy="4686903"/>
          </a:xfrm>
        </p:spPr>
        <p:txBody>
          <a:bodyPr anchor="ctr">
            <a:normAutofit/>
          </a:bodyPr>
          <a:lstStyle/>
          <a:p>
            <a:pPr algn="r"/>
            <a:r>
              <a:rPr lang="en-GB">
                <a:solidFill>
                  <a:schemeClr val="tx1"/>
                </a:solidFill>
              </a:rPr>
              <a:t>Risk Assessments </a:t>
            </a:r>
          </a:p>
        </p:txBody>
      </p:sp>
      <p:cxnSp>
        <p:nvCxnSpPr>
          <p:cNvPr id="15" name="Straight Connector 14">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3C023B-6853-591D-F96F-2E2AE5B42806}"/>
              </a:ext>
            </a:extLst>
          </p:cNvPr>
          <p:cNvSpPr>
            <a:spLocks noGrp="1"/>
          </p:cNvSpPr>
          <p:nvPr>
            <p:ph idx="1"/>
          </p:nvPr>
        </p:nvSpPr>
        <p:spPr>
          <a:xfrm>
            <a:off x="3781049" y="1085549"/>
            <a:ext cx="4184780" cy="4686903"/>
          </a:xfrm>
        </p:spPr>
        <p:txBody>
          <a:bodyPr anchor="ctr">
            <a:normAutofit/>
          </a:bodyPr>
          <a:lstStyle/>
          <a:p>
            <a:r>
              <a:rPr lang="en-GB">
                <a:solidFill>
                  <a:schemeClr val="tx1"/>
                </a:solidFill>
                <a:latin typeface="Times New Roman" pitchFamily="18" charset="0"/>
              </a:rPr>
              <a:t>Review regularly, complete revision form for minor change ( E.g someone else working on project). Re-approval required for major changes.</a:t>
            </a:r>
          </a:p>
          <a:p>
            <a:r>
              <a:rPr lang="en-GB">
                <a:solidFill>
                  <a:schemeClr val="tx1"/>
                </a:solidFill>
                <a:latin typeface="Times New Roman" pitchFamily="18" charset="0"/>
              </a:rPr>
              <a:t>Must be completed before acquiring material &amp; must be completed &amp; approved before commencing work.</a:t>
            </a:r>
          </a:p>
          <a:p>
            <a:r>
              <a:rPr lang="en-GB">
                <a:solidFill>
                  <a:schemeClr val="tx1"/>
                </a:solidFill>
                <a:latin typeface="Times New Roman" pitchFamily="18" charset="0"/>
              </a:rPr>
              <a:t>Ensure Laboratory Manager is aware of submitted Risk Assessments &amp; receives signed approved copy.</a:t>
            </a:r>
          </a:p>
          <a:p>
            <a:endParaRPr lang="en-GB">
              <a:solidFill>
                <a:schemeClr val="tx1"/>
              </a:solidFill>
            </a:endParaRPr>
          </a:p>
        </p:txBody>
      </p:sp>
      <p:sp>
        <p:nvSpPr>
          <p:cNvPr id="4" name="Footer Placeholder 3">
            <a:extLst>
              <a:ext uri="{FF2B5EF4-FFF2-40B4-BE49-F238E27FC236}">
                <a16:creationId xmlns:a16="http://schemas.microsoft.com/office/drawing/2014/main" id="{0C102EED-2376-615B-06D9-E32DEE82148A}"/>
              </a:ext>
            </a:extLst>
          </p:cNvPr>
          <p:cNvSpPr>
            <a:spLocks noGrp="1"/>
          </p:cNvSpPr>
          <p:nvPr>
            <p:ph type="ftr" sz="quarter" idx="11"/>
          </p:nvPr>
        </p:nvSpPr>
        <p:spPr>
          <a:xfrm>
            <a:off x="420832" y="6391838"/>
            <a:ext cx="2894846" cy="304801"/>
          </a:xfrm>
        </p:spPr>
        <p:txBody>
          <a:bodyPr>
            <a:normAutofit/>
          </a:bodyPr>
          <a:lstStyle/>
          <a:p>
            <a:pPr>
              <a:spcAft>
                <a:spcPts val="600"/>
              </a:spcAft>
              <a:defRPr/>
            </a:pPr>
            <a:r>
              <a:rPr lang="en-GB">
                <a:solidFill>
                  <a:schemeClr val="bg1">
                    <a:lumMod val="85000"/>
                    <a:lumOff val="15000"/>
                  </a:schemeClr>
                </a:solidFill>
              </a:rPr>
              <a:t>V37 C.Kavanagh _ January 2024         </a:t>
            </a:r>
          </a:p>
        </p:txBody>
      </p:sp>
    </p:spTree>
    <p:extLst>
      <p:ext uri="{BB962C8B-B14F-4D97-AF65-F5344CB8AC3E}">
        <p14:creationId xmlns:p14="http://schemas.microsoft.com/office/powerpoint/2010/main" val="1815382074"/>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32" name="Rectangle 68631">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68634"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113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68636" name="Freeform: Shape 68635">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706465" y="1335800"/>
            <a:ext cx="6053670" cy="4186400"/>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68638"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53250" name="Rectangle 2"/>
          <p:cNvSpPr>
            <a:spLocks noGrp="1" noRot="1" noChangeArrowheads="1"/>
          </p:cNvSpPr>
          <p:nvPr>
            <p:ph type="title"/>
          </p:nvPr>
        </p:nvSpPr>
        <p:spPr>
          <a:xfrm>
            <a:off x="479323" y="629265"/>
            <a:ext cx="3849329" cy="1622322"/>
          </a:xfrm>
        </p:spPr>
        <p:txBody>
          <a:bodyPr>
            <a:normAutofit/>
          </a:bodyPr>
          <a:lstStyle/>
          <a:p>
            <a:pPr eaLnBrk="1" hangingPunct="1">
              <a:defRPr/>
            </a:pPr>
            <a:r>
              <a:rPr lang="en-GB">
                <a:solidFill>
                  <a:srgbClr val="EBEBEB"/>
                </a:solidFill>
              </a:rPr>
              <a:t>Finally….</a:t>
            </a:r>
          </a:p>
        </p:txBody>
      </p:sp>
      <p:pic>
        <p:nvPicPr>
          <p:cNvPr id="1026" name="Picture 2" descr="C:\Users\mmclt2\AppData\Local\Microsoft\Windows\Temporary Internet Files\Content.IE5\DQIMKBVJ\MC900078772[1].wmf"/>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36127" y="2233255"/>
            <a:ext cx="3621530" cy="2409070"/>
          </a:xfrm>
          <a:prstGeom prst="rect">
            <a:avLst/>
          </a:prstGeom>
          <a:noFill/>
          <a:extLst>
            <a:ext uri="{909E8E84-426E-40DD-AFC4-6F175D3DCCD1}">
              <a14:hiddenFill xmlns:a14="http://schemas.microsoft.com/office/drawing/2010/main">
                <a:solidFill>
                  <a:srgbClr val="FFFFFF"/>
                </a:solidFill>
              </a14:hiddenFill>
            </a:ext>
          </a:extLst>
        </p:spPr>
      </p:pic>
      <p:sp>
        <p:nvSpPr>
          <p:cNvPr id="68640" name="Rectangle 68639">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3251" name="Rectangle 3"/>
          <p:cNvSpPr>
            <a:spLocks noGrp="1" noRot="1" noChangeArrowheads="1"/>
          </p:cNvSpPr>
          <p:nvPr>
            <p:ph idx="1"/>
          </p:nvPr>
        </p:nvSpPr>
        <p:spPr>
          <a:xfrm>
            <a:off x="479323" y="2418735"/>
            <a:ext cx="3849329" cy="3811742"/>
          </a:xfrm>
        </p:spPr>
        <p:txBody>
          <a:bodyPr anchor="ctr">
            <a:normAutofit/>
          </a:bodyPr>
          <a:lstStyle/>
          <a:p>
            <a:pPr lvl="1">
              <a:lnSpc>
                <a:spcPct val="90000"/>
              </a:lnSpc>
              <a:defRPr/>
            </a:pPr>
            <a:r>
              <a:rPr lang="en-GB" sz="900">
                <a:solidFill>
                  <a:srgbClr val="FFFFFF"/>
                </a:solidFill>
              </a:rPr>
              <a:t>Observe those parts of the University Health and Safety Policy that are relevant to your own work as well as observing any additional local rules and Regulations on health and safety published at CBE level.</a:t>
            </a:r>
          </a:p>
          <a:p>
            <a:pPr lvl="1" eaLnBrk="1" hangingPunct="1">
              <a:lnSpc>
                <a:spcPct val="90000"/>
              </a:lnSpc>
              <a:defRPr/>
            </a:pPr>
            <a:endParaRPr lang="en-GB" sz="900">
              <a:solidFill>
                <a:srgbClr val="FFFFFF"/>
              </a:solidFill>
            </a:endParaRPr>
          </a:p>
          <a:p>
            <a:pPr lvl="1" eaLnBrk="1" hangingPunct="1">
              <a:lnSpc>
                <a:spcPct val="90000"/>
              </a:lnSpc>
              <a:defRPr/>
            </a:pPr>
            <a:r>
              <a:rPr lang="en-GB" sz="900">
                <a:solidFill>
                  <a:srgbClr val="FFFFFF"/>
                </a:solidFill>
              </a:rPr>
              <a:t>Read labels carefully.</a:t>
            </a:r>
          </a:p>
          <a:p>
            <a:pPr lvl="1" eaLnBrk="1" hangingPunct="1">
              <a:lnSpc>
                <a:spcPct val="90000"/>
              </a:lnSpc>
              <a:defRPr/>
            </a:pPr>
            <a:r>
              <a:rPr lang="en-GB" sz="900">
                <a:solidFill>
                  <a:srgbClr val="FFFFFF"/>
                </a:solidFill>
              </a:rPr>
              <a:t>Wear PPE provided for your safety. Use safety glasses or face shields when working with hazardous materials and/or equipment. </a:t>
            </a:r>
          </a:p>
          <a:p>
            <a:pPr lvl="1" eaLnBrk="1" hangingPunct="1">
              <a:lnSpc>
                <a:spcPct val="90000"/>
              </a:lnSpc>
              <a:defRPr/>
            </a:pPr>
            <a:r>
              <a:rPr lang="en-GB" sz="900">
                <a:solidFill>
                  <a:srgbClr val="FFFFFF"/>
                </a:solidFill>
              </a:rPr>
              <a:t>If leaving a lab unattended, ensure all bottles are capped and work area is tidy. </a:t>
            </a:r>
            <a:endParaRPr lang="en-GB" sz="900">
              <a:solidFill>
                <a:srgbClr val="FFFFFF"/>
              </a:solidFill>
              <a:effectLst/>
            </a:endParaRPr>
          </a:p>
          <a:p>
            <a:pPr lvl="1" eaLnBrk="1" hangingPunct="1">
              <a:lnSpc>
                <a:spcPct val="90000"/>
              </a:lnSpc>
              <a:defRPr/>
            </a:pPr>
            <a:r>
              <a:rPr lang="en-GB" sz="900">
                <a:solidFill>
                  <a:srgbClr val="FFFFFF"/>
                </a:solidFill>
              </a:rPr>
              <a:t>ask if you are unsure.</a:t>
            </a:r>
          </a:p>
          <a:p>
            <a:pPr lvl="1" eaLnBrk="1" hangingPunct="1">
              <a:lnSpc>
                <a:spcPct val="90000"/>
              </a:lnSpc>
              <a:defRPr/>
            </a:pPr>
            <a:r>
              <a:rPr lang="en-GB" sz="900">
                <a:solidFill>
                  <a:srgbClr val="FFFFFF"/>
                </a:solidFill>
              </a:rPr>
              <a:t>report any concerns. </a:t>
            </a:r>
          </a:p>
          <a:p>
            <a:pPr lvl="1" eaLnBrk="1" hangingPunct="1">
              <a:lnSpc>
                <a:spcPct val="90000"/>
              </a:lnSpc>
              <a:defRPr/>
            </a:pPr>
            <a:r>
              <a:rPr lang="en-GB" sz="900">
                <a:solidFill>
                  <a:srgbClr val="FFFFFF"/>
                </a:solidFill>
              </a:rPr>
              <a:t>know emergency response procedures &amp; what to do if you have an accident.</a:t>
            </a:r>
          </a:p>
          <a:p>
            <a:pPr>
              <a:lnSpc>
                <a:spcPct val="90000"/>
              </a:lnSpc>
            </a:pPr>
            <a:r>
              <a:rPr lang="en-GB" sz="900">
                <a:solidFill>
                  <a:srgbClr val="FFFFFF"/>
                </a:solidFill>
              </a:rPr>
              <a:t>      Be familiar with your   Risk Assessments </a:t>
            </a:r>
          </a:p>
          <a:p>
            <a:pPr>
              <a:lnSpc>
                <a:spcPct val="90000"/>
              </a:lnSpc>
            </a:pPr>
            <a:r>
              <a:rPr lang="en-GB" sz="900">
                <a:solidFill>
                  <a:srgbClr val="FFFFFF"/>
                </a:solidFill>
              </a:rPr>
              <a:t>Closely follow instructions provided for use of equipment, use it only for the purpose it was intended and </a:t>
            </a:r>
            <a:r>
              <a:rPr lang="en-GB" sz="900" b="1" u="sng">
                <a:solidFill>
                  <a:srgbClr val="FFFFFF"/>
                </a:solidFill>
              </a:rPr>
              <a:t>never</a:t>
            </a:r>
            <a:r>
              <a:rPr lang="en-GB" sz="900">
                <a:solidFill>
                  <a:srgbClr val="FFFFFF"/>
                </a:solidFill>
              </a:rPr>
              <a:t> tamper with or over-ride any safety related devices. </a:t>
            </a:r>
          </a:p>
          <a:p>
            <a:pPr eaLnBrk="1" hangingPunct="1">
              <a:lnSpc>
                <a:spcPct val="90000"/>
              </a:lnSpc>
              <a:defRPr/>
            </a:pPr>
            <a:endParaRPr lang="en-GB" sz="900" b="1">
              <a:solidFill>
                <a:srgbClr val="FFFFFF"/>
              </a:solidFill>
              <a:effectLst/>
            </a:endParaRPr>
          </a:p>
          <a:p>
            <a:pPr>
              <a:lnSpc>
                <a:spcPct val="90000"/>
              </a:lnSpc>
              <a:spcBef>
                <a:spcPct val="0"/>
              </a:spcBef>
              <a:buClrTx/>
              <a:buSzTx/>
              <a:buFontTx/>
              <a:buNone/>
              <a:defRPr/>
            </a:pPr>
            <a:endParaRPr lang="en-GB" sz="900">
              <a:solidFill>
                <a:srgbClr val="FFFFFF"/>
              </a:solidFill>
            </a:endParaRPr>
          </a:p>
          <a:p>
            <a:pPr lvl="1" eaLnBrk="1" hangingPunct="1">
              <a:lnSpc>
                <a:spcPct val="90000"/>
              </a:lnSpc>
              <a:defRPr/>
            </a:pPr>
            <a:endParaRPr lang="en-GB" sz="900">
              <a:solidFill>
                <a:srgbClr val="FFFFFF"/>
              </a:solidFill>
            </a:endParaRPr>
          </a:p>
          <a:p>
            <a:pPr lvl="1" eaLnBrk="1" hangingPunct="1">
              <a:lnSpc>
                <a:spcPct val="90000"/>
              </a:lnSpc>
              <a:defRPr/>
            </a:pPr>
            <a:endParaRPr lang="en-GB" sz="900">
              <a:solidFill>
                <a:srgbClr val="FFFFFF"/>
              </a:solidFill>
            </a:endParaRPr>
          </a:p>
        </p:txBody>
      </p:sp>
      <p:sp>
        <p:nvSpPr>
          <p:cNvPr id="68610"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6314" name="Group 22631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26315" name="Rectangle 22631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26316" name="Oval 22631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6317" name="Oval 22631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6318" name="Rectangle 22631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631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2632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22632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26306" name="Rectangle 2"/>
          <p:cNvSpPr>
            <a:spLocks noGrp="1" noRot="1" noChangeArrowheads="1"/>
          </p:cNvSpPr>
          <p:nvPr>
            <p:ph type="title"/>
          </p:nvPr>
        </p:nvSpPr>
        <p:spPr>
          <a:xfrm>
            <a:off x="866216" y="973667"/>
            <a:ext cx="2206657" cy="4833745"/>
          </a:xfrm>
        </p:spPr>
        <p:txBody>
          <a:bodyPr>
            <a:normAutofit/>
          </a:bodyPr>
          <a:lstStyle/>
          <a:p>
            <a:pPr eaLnBrk="1" hangingPunct="1">
              <a:defRPr/>
            </a:pPr>
            <a:r>
              <a:rPr lang="en-GB">
                <a:solidFill>
                  <a:srgbClr val="EBEBEB"/>
                </a:solidFill>
              </a:rPr>
              <a:t>You can find out more from….</a:t>
            </a:r>
          </a:p>
        </p:txBody>
      </p:sp>
      <p:sp>
        <p:nvSpPr>
          <p:cNvPr id="226323" name="Rectangle 22632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9634"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V37 C.Kavanagh _ January 2024         </a:t>
            </a:r>
          </a:p>
        </p:txBody>
      </p:sp>
      <p:graphicFrame>
        <p:nvGraphicFramePr>
          <p:cNvPr id="226309" name="Rectangle 3">
            <a:extLst>
              <a:ext uri="{FF2B5EF4-FFF2-40B4-BE49-F238E27FC236}">
                <a16:creationId xmlns:a16="http://schemas.microsoft.com/office/drawing/2014/main" id="{E5A0F3EA-F47D-F7F2-CEB3-A9BCB43FD40A}"/>
              </a:ext>
            </a:extLst>
          </p:cNvPr>
          <p:cNvGraphicFramePr>
            <a:graphicFrameLocks noGrp="1"/>
          </p:cNvGraphicFramePr>
          <p:nvPr>
            <p:ph idx="1"/>
            <p:extLst>
              <p:ext uri="{D42A27DB-BD31-4B8C-83A1-F6EECF244321}">
                <p14:modId xmlns:p14="http://schemas.microsoft.com/office/powerpoint/2010/main" val="115250994"/>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Human Tissue Authority (HTA)</a:t>
            </a:r>
          </a:p>
        </p:txBody>
      </p:sp>
      <p:sp>
        <p:nvSpPr>
          <p:cNvPr id="4" name="Footer Placeholder 3"/>
          <p:cNvSpPr>
            <a:spLocks noGrp="1"/>
          </p:cNvSpPr>
          <p:nvPr>
            <p:ph type="ftr" sz="quarter" idx="11"/>
          </p:nvPr>
        </p:nvSpPr>
        <p:spPr>
          <a:xfrm>
            <a:off x="827584" y="6245225"/>
            <a:ext cx="7704856" cy="476250"/>
          </a:xfrm>
        </p:spPr>
        <p:txBody>
          <a:bodyPr/>
          <a:lstStyle/>
          <a:p>
            <a:r>
              <a:rPr lang="en-GB"/>
              <a:t>V37 C.Kavanagh _ January 2024         </a:t>
            </a:r>
            <a:endParaRPr lang="en-GB" dirty="0"/>
          </a:p>
        </p:txBody>
      </p:sp>
      <p:sp>
        <p:nvSpPr>
          <p:cNvPr id="6" name="Rectangle 5"/>
          <p:cNvSpPr/>
          <p:nvPr/>
        </p:nvSpPr>
        <p:spPr>
          <a:xfrm>
            <a:off x="467543" y="4221088"/>
            <a:ext cx="8374831" cy="1846659"/>
          </a:xfrm>
          <a:prstGeom prst="rect">
            <a:avLst/>
          </a:prstGeom>
        </p:spPr>
        <p:txBody>
          <a:bodyPr wrap="square">
            <a:spAutoFit/>
          </a:bodyPr>
          <a:lstStyle/>
          <a:p>
            <a:pPr marL="285750" indent="-285750">
              <a:buFont typeface="Arial" panose="020B0604020202020204" pitchFamily="34" charset="0"/>
              <a:buChar char="•"/>
            </a:pPr>
            <a:r>
              <a:rPr lang="en-US" sz="1600" dirty="0"/>
              <a:t>The University holds a Human Tissue Authority (HTA) license for </a:t>
            </a:r>
            <a:r>
              <a:rPr lang="en-US" sz="1600" dirty="0">
                <a:solidFill>
                  <a:srgbClr val="FF0000"/>
                </a:solidFill>
              </a:rPr>
              <a:t>Research</a:t>
            </a:r>
          </a:p>
          <a:p>
            <a:pPr marL="285750" indent="-285750">
              <a:buFont typeface="Arial" panose="020B0604020202020204" pitchFamily="34" charset="0"/>
              <a:buChar char="•"/>
            </a:pPr>
            <a:r>
              <a:rPr lang="en-US" sz="1600" dirty="0"/>
              <a:t> Loughborough University HTA License Compliance Quality Manual has been produced for areas where this applies. </a:t>
            </a:r>
          </a:p>
          <a:p>
            <a:pPr marL="285750" indent="-285750">
              <a:buFont typeface="Arial" panose="020B0604020202020204" pitchFamily="34" charset="0"/>
              <a:buChar char="•"/>
            </a:pPr>
            <a:r>
              <a:rPr lang="en-US" sz="1600" dirty="0"/>
              <a:t>CBE came under license in September 2016. This requires us to comply to certain regulations in addition to the safety regulations we already follow.</a:t>
            </a:r>
          </a:p>
          <a:p>
            <a:pPr marL="285750" indent="-285750">
              <a:buFont typeface="Arial" panose="020B0604020202020204" pitchFamily="34" charset="0"/>
              <a:buChar char="•"/>
            </a:pPr>
            <a:r>
              <a:rPr lang="en-US" sz="1600" u="sng" dirty="0"/>
              <a:t>Everyone needs to be aware of HTA but you only need to follow HTA Regulations if you intend to work with HTA Relevant material</a:t>
            </a:r>
            <a:r>
              <a:rPr lang="en-US" u="sng" dirty="0"/>
              <a:t>.</a:t>
            </a:r>
            <a:endParaRPr lang="en-GB" u="sng" dirty="0"/>
          </a:p>
        </p:txBody>
      </p:sp>
      <p:sp>
        <p:nvSpPr>
          <p:cNvPr id="7" name="Rectangle 6"/>
          <p:cNvSpPr/>
          <p:nvPr/>
        </p:nvSpPr>
        <p:spPr>
          <a:xfrm>
            <a:off x="301625" y="1844825"/>
            <a:ext cx="8540749" cy="2585323"/>
          </a:xfrm>
          <a:prstGeom prst="rect">
            <a:avLst/>
          </a:prstGeom>
        </p:spPr>
        <p:txBody>
          <a:bodyPr wrap="square">
            <a:spAutoFit/>
          </a:bodyPr>
          <a:lstStyle/>
          <a:p>
            <a:r>
              <a:rPr lang="en-GB" sz="1600" dirty="0"/>
              <a:t>The Human Tissue Authority (HTA) was established by the Human Tissue Act 2004  to regulate the removal, storage and use of human tissue </a:t>
            </a:r>
          </a:p>
          <a:p>
            <a:r>
              <a:rPr lang="en-GB" sz="1600" dirty="0"/>
              <a:t>( “Relevant Material”)  for a range of activities, including ‘research  in connection with disorders, or the functioning, of the human body’ . The HTA regulates and inspects organisations involved in these activities. </a:t>
            </a:r>
          </a:p>
          <a:p>
            <a:endParaRPr lang="en-GB" sz="1600" b="1" dirty="0"/>
          </a:p>
          <a:p>
            <a:r>
              <a:rPr lang="en-GB" sz="1600" b="1" dirty="0">
                <a:solidFill>
                  <a:schemeClr val="bg2">
                    <a:lumMod val="50000"/>
                  </a:schemeClr>
                </a:solidFill>
              </a:rPr>
              <a:t>The HTA defines relevant material  as ‘material, other than gametes, which consists of or includes human cells’</a:t>
            </a:r>
          </a:p>
          <a:p>
            <a:endParaRPr lang="en-GB" sz="1600" dirty="0"/>
          </a:p>
          <a:p>
            <a:endParaRPr lang="en-GB" dirty="0"/>
          </a:p>
        </p:txBody>
      </p:sp>
      <p:sp>
        <p:nvSpPr>
          <p:cNvPr id="8" name="Rectangle 1"/>
          <p:cNvSpPr>
            <a:spLocks noChangeArrowheads="1"/>
          </p:cNvSpPr>
          <p:nvPr/>
        </p:nvSpPr>
        <p:spPr bwMode="auto">
          <a:xfrm>
            <a:off x="0" y="0"/>
            <a:ext cx="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49176D"/>
                </a:solidFill>
                <a:effectLst/>
                <a:latin typeface="Bitter"/>
                <a:cs typeface="Arial" pitchFamily="34" charset="0"/>
              </a:rPr>
              <a:t> </a:t>
            </a:r>
            <a:r>
              <a:rPr kumimoji="0" lang="en-US" altLang="en-US" sz="4500" b="0" i="0" u="none" strike="noStrike" cap="none" normalizeH="0" baseline="0">
                <a:ln>
                  <a:noFill/>
                </a:ln>
                <a:solidFill>
                  <a:srgbClr val="49176D"/>
                </a:solidFill>
                <a:effectLst/>
                <a:latin typeface="Bitter"/>
                <a:cs typeface="Arial" pitchFamily="34" charset="0"/>
              </a:rPr>
              <a:t> </a:t>
            </a:r>
            <a:endParaRPr kumimoji="0" lang="en-US" altLang="en-US" sz="1400" b="0" i="0" u="none" strike="noStrike" cap="none" normalizeH="0" baseline="0">
              <a:ln>
                <a:noFill/>
              </a:ln>
              <a:solidFill>
                <a:srgbClr val="49176D"/>
              </a:solidFill>
              <a:effectLst/>
              <a:latin typeface="Bitter"/>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9176D"/>
                </a:solidFill>
                <a:effectLst/>
                <a:latin typeface="Bitter"/>
                <a:cs typeface="Arial" pitchFamily="34" charset="0"/>
              </a:rPr>
              <a:t>Human Tissue Authority</a:t>
            </a:r>
            <a:endParaRPr kumimoji="0" lang="en-US" altLang="en-US" sz="1300" b="0" i="0" u="none" strike="noStrike" cap="none" normalizeH="0" baseline="0">
              <a:ln>
                <a:noFill/>
              </a:ln>
              <a:solidFill>
                <a:srgbClr val="49176D"/>
              </a:solidFill>
              <a:effectLst/>
              <a:latin typeface="Bitter"/>
              <a:cs typeface="Arial" pitchFamily="34" charset="0"/>
            </a:endParaRPr>
          </a:p>
        </p:txBody>
      </p:sp>
      <p:sp>
        <p:nvSpPr>
          <p:cNvPr id="9" name="Rectangle 3"/>
          <p:cNvSpPr>
            <a:spLocks noChangeArrowheads="1"/>
          </p:cNvSpPr>
          <p:nvPr/>
        </p:nvSpPr>
        <p:spPr bwMode="auto">
          <a:xfrm>
            <a:off x="0" y="0"/>
            <a:ext cx="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49176D"/>
                </a:solidFill>
                <a:effectLst/>
                <a:latin typeface="Bitter"/>
                <a:cs typeface="Arial" pitchFamily="34" charset="0"/>
              </a:rPr>
              <a:t> </a:t>
            </a:r>
            <a:r>
              <a:rPr kumimoji="0" lang="en-US" altLang="en-US" sz="4500" b="0" i="0" u="none" strike="noStrike" cap="none" normalizeH="0" baseline="0">
                <a:ln>
                  <a:noFill/>
                </a:ln>
                <a:solidFill>
                  <a:srgbClr val="49176D"/>
                </a:solidFill>
                <a:effectLst/>
                <a:latin typeface="Bitter"/>
                <a:cs typeface="Arial" pitchFamily="34" charset="0"/>
              </a:rPr>
              <a:t> </a:t>
            </a:r>
            <a:endParaRPr kumimoji="0" lang="en-US" altLang="en-US" sz="1400" b="0" i="0" u="none" strike="noStrike" cap="none" normalizeH="0" baseline="0">
              <a:ln>
                <a:noFill/>
              </a:ln>
              <a:solidFill>
                <a:srgbClr val="49176D"/>
              </a:solidFill>
              <a:effectLst/>
              <a:latin typeface="Bitter"/>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9176D"/>
                </a:solidFill>
                <a:effectLst/>
                <a:latin typeface="Bitter"/>
                <a:cs typeface="Arial" pitchFamily="34" charset="0"/>
              </a:rPr>
              <a:t>Human Tissue Authority</a:t>
            </a:r>
            <a:endParaRPr kumimoji="0" lang="en-US" altLang="en-US" sz="1300" b="0" i="0" u="none" strike="noStrike" cap="none" normalizeH="0" baseline="0">
              <a:ln>
                <a:noFill/>
              </a:ln>
              <a:solidFill>
                <a:srgbClr val="49176D"/>
              </a:solidFill>
              <a:effectLst/>
              <a:latin typeface="Bitter"/>
              <a:cs typeface="Arial" pitchFamily="34" charset="0"/>
            </a:endParaRPr>
          </a:p>
        </p:txBody>
      </p:sp>
    </p:spTree>
    <p:extLst>
      <p:ext uri="{BB962C8B-B14F-4D97-AF65-F5344CB8AC3E}">
        <p14:creationId xmlns:p14="http://schemas.microsoft.com/office/powerpoint/2010/main" val="2382031161"/>
      </p:ext>
    </p:extLst>
  </p:cSld>
  <p:clrMapOvr>
    <a:masterClrMapping/>
  </p:clrMapOvr>
  <mc:AlternateContent xmlns:mc="http://schemas.openxmlformats.org/markup-compatibility/2006" xmlns:p14="http://schemas.microsoft.com/office/powerpoint/2010/main">
    <mc:Choice Requires="p14">
      <p:transition spd="med" p14:dur="700" advClick="0" advTm="60000">
        <p:fade/>
      </p:transition>
    </mc:Choice>
    <mc:Fallback xmlns="">
      <p:transition spd="med" advClick="0" advTm="6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04856" cy="1154298"/>
          </a:xfrm>
        </p:spPr>
        <p:txBody>
          <a:bodyPr>
            <a:normAutofit/>
          </a:bodyPr>
          <a:lstStyle/>
          <a:p>
            <a:r>
              <a:rPr lang="en-GB" dirty="0"/>
              <a:t>Human Tissue Authority </a:t>
            </a:r>
            <a:br>
              <a:rPr lang="en-GB" dirty="0"/>
            </a:br>
            <a:r>
              <a:rPr lang="en-GB" sz="2800" dirty="0"/>
              <a:t>What do I need to do?</a:t>
            </a:r>
            <a:endParaRPr lang="en-US" sz="28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 </a:t>
            </a:r>
            <a:endParaRPr lang="en-GB" sz="1600" dirty="0"/>
          </a:p>
          <a:p>
            <a:pPr>
              <a:buFont typeface="Arial" panose="020B0604020202020204" pitchFamily="34" charset="0"/>
              <a:buChar char="•"/>
            </a:pPr>
            <a:endParaRPr lang="en-US" sz="1600" dirty="0"/>
          </a:p>
        </p:txBody>
      </p:sp>
      <p:sp>
        <p:nvSpPr>
          <p:cNvPr id="4" name="Footer Placeholder 3"/>
          <p:cNvSpPr>
            <a:spLocks noGrp="1"/>
          </p:cNvSpPr>
          <p:nvPr>
            <p:ph type="ftr" sz="quarter" idx="11"/>
          </p:nvPr>
        </p:nvSpPr>
        <p:spPr>
          <a:xfrm>
            <a:off x="193638" y="6250164"/>
            <a:ext cx="7546714" cy="365125"/>
          </a:xfrm>
        </p:spPr>
        <p:txBody>
          <a:bodyPr/>
          <a:lstStyle/>
          <a:p>
            <a:r>
              <a:rPr lang="en-GB"/>
              <a:t>V37 C.Kavanagh _ January 2024         </a:t>
            </a:r>
            <a:endParaRPr lang="en-GB" dirty="0"/>
          </a:p>
        </p:txBody>
      </p:sp>
      <p:sp>
        <p:nvSpPr>
          <p:cNvPr id="5" name="Rectangle 4"/>
          <p:cNvSpPr/>
          <p:nvPr/>
        </p:nvSpPr>
        <p:spPr>
          <a:xfrm>
            <a:off x="395536" y="1988841"/>
            <a:ext cx="7704856" cy="6186309"/>
          </a:xfrm>
          <a:prstGeom prst="rect">
            <a:avLst/>
          </a:prstGeom>
        </p:spPr>
        <p:txBody>
          <a:bodyPr wrap="square">
            <a:spAutoFit/>
          </a:bodyPr>
          <a:lstStyle/>
          <a:p>
            <a:pPr marL="285750" indent="-285750">
              <a:buFont typeface="Arial" panose="020B0604020202020204" pitchFamily="34" charset="0"/>
              <a:buChar char="•"/>
            </a:pPr>
            <a:r>
              <a:rPr lang="en-US" dirty="0"/>
              <a:t>If your work is classed as HTA Relevant you need to have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Separate HTA training – Speak to lab managers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Material Transfer Agreements (MTA)/Service Level Agreement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Tracking, recording of samples from arrival to disposal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Completion of </a:t>
            </a:r>
            <a:r>
              <a:rPr lang="en-US" dirty="0" err="1"/>
              <a:t>Authorisation</a:t>
            </a:r>
            <a:r>
              <a:rPr lang="en-US" dirty="0"/>
              <a:t> &amp; Acquisition forms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Storage Segregation of HTA material in designated areas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Keeping documentation/consignment records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GB" dirty="0"/>
              <a:t>Do not touch/move HTA relevant material that is not your own.</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306</TotalTime>
  <Words>8009</Words>
  <Application>Microsoft Office PowerPoint</Application>
  <PresentationFormat>On-screen Show (4:3)</PresentationFormat>
  <Paragraphs>730</Paragraphs>
  <Slides>71</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71</vt:i4>
      </vt:variant>
    </vt:vector>
  </HeadingPairs>
  <TitlesOfParts>
    <vt:vector size="80" baseType="lpstr">
      <vt:lpstr>-apple-system</vt:lpstr>
      <vt:lpstr>Bitter</vt:lpstr>
      <vt:lpstr>Arial</vt:lpstr>
      <vt:lpstr>Candara</vt:lpstr>
      <vt:lpstr>Century Gothic</vt:lpstr>
      <vt:lpstr>Times New Roman</vt:lpstr>
      <vt:lpstr>Wingdings</vt:lpstr>
      <vt:lpstr>Wingdings 3</vt:lpstr>
      <vt:lpstr>Ion Boardroom</vt:lpstr>
      <vt:lpstr>   Centre for Biological Engineering (CBE) –  Safety Induction Training</vt:lpstr>
      <vt:lpstr>What will this training cover?  </vt:lpstr>
      <vt:lpstr>Introduction </vt:lpstr>
      <vt:lpstr>Biosafety </vt:lpstr>
      <vt:lpstr>Risk Assessment</vt:lpstr>
      <vt:lpstr>Five types of Risk Assessment…</vt:lpstr>
      <vt:lpstr>Risk Assessments </vt:lpstr>
      <vt:lpstr>Human Tissue Authority (HTA)</vt:lpstr>
      <vt:lpstr>Human Tissue Authority  What do I need to do?</vt:lpstr>
      <vt:lpstr>Ethics </vt:lpstr>
      <vt:lpstr>Ethics, HTA &amp; MTA </vt:lpstr>
      <vt:lpstr>Ethics –Scenarios </vt:lpstr>
      <vt:lpstr>Safe Systems of Work /Standard Operating Procedures</vt:lpstr>
      <vt:lpstr>CBE Local Procedures:  Purchase Orders</vt:lpstr>
      <vt:lpstr>CBE Local Procedures: Delivery of Goods </vt:lpstr>
      <vt:lpstr>Access Restriction &amp; Opening Hours</vt:lpstr>
      <vt:lpstr>Access Restriction Good Laboratory Practice CL2</vt:lpstr>
      <vt:lpstr>Access Restriction Keys, Access and authorisation</vt:lpstr>
      <vt:lpstr>Access Restriction Contractors, Maintenance Staff &amp; visitors</vt:lpstr>
      <vt:lpstr>Control Exposure Routes of infection</vt:lpstr>
      <vt:lpstr>Controlling  Exposure PPE</vt:lpstr>
      <vt:lpstr>PPE</vt:lpstr>
      <vt:lpstr>Safety Glasses</vt:lpstr>
      <vt:lpstr>Controlling exposure: Biological Safety Cabinet( BSC)</vt:lpstr>
      <vt:lpstr>Aseptic Technique Do’s</vt:lpstr>
      <vt:lpstr>Aseptic Technique – Don’ts</vt:lpstr>
      <vt:lpstr>Correct Use of a BSC??</vt:lpstr>
      <vt:lpstr>Dealing with cell culture  Contamination</vt:lpstr>
      <vt:lpstr>Mycoplasma Contamination/Testing</vt:lpstr>
      <vt:lpstr> Experimental Work</vt:lpstr>
      <vt:lpstr>Working in the CBE…</vt:lpstr>
      <vt:lpstr> Housekeeping </vt:lpstr>
      <vt:lpstr>Incoming Biological Material</vt:lpstr>
      <vt:lpstr> Cryostorage/ Pro-Curo</vt:lpstr>
      <vt:lpstr>Pro-curo </vt:lpstr>
      <vt:lpstr>Transport of Material ( External transfer)</vt:lpstr>
      <vt:lpstr>Disinfection </vt:lpstr>
      <vt:lpstr>PowerPoint Presentation</vt:lpstr>
      <vt:lpstr>Disposal of Biological Waste</vt:lpstr>
      <vt:lpstr>Types of waste</vt:lpstr>
      <vt:lpstr>Cytotoxic Waste</vt:lpstr>
      <vt:lpstr>Disposal Procedure – Sharps</vt:lpstr>
      <vt:lpstr>Cytotoxic Sharps</vt:lpstr>
      <vt:lpstr> Disposal of liquid waste</vt:lpstr>
      <vt:lpstr>Autoclaves</vt:lpstr>
      <vt:lpstr>Chemical Safety, Storage  &amp; Disposal of chemical waste</vt:lpstr>
      <vt:lpstr>Gas Pods</vt:lpstr>
      <vt:lpstr>Gas Pods 2 &amp; 3  - Gas Cylinders</vt:lpstr>
      <vt:lpstr>Safe Use of Liquid Nitrogen (CBE)</vt:lpstr>
      <vt:lpstr>PPE for Liquid Nitrogen</vt:lpstr>
      <vt:lpstr>Oxygen Level Alarms</vt:lpstr>
      <vt:lpstr>Emergency Response Procedures</vt:lpstr>
      <vt:lpstr>Biological &amp; chemical Spill Response </vt:lpstr>
      <vt:lpstr>Biological &amp; chemical Spill Response</vt:lpstr>
      <vt:lpstr> Spill Response Liquid Nitrogen</vt:lpstr>
      <vt:lpstr>Fire Alarms</vt:lpstr>
      <vt:lpstr>Electrical Shutdown</vt:lpstr>
      <vt:lpstr>Air Handler Failure </vt:lpstr>
      <vt:lpstr>Air handler Failure </vt:lpstr>
      <vt:lpstr>Accident and Incidents Medical Intervention</vt:lpstr>
      <vt:lpstr>Accident and Incidents Medical Intervention</vt:lpstr>
      <vt:lpstr>Accident and Incidents  Special cases….. Liquid Nitrogen </vt:lpstr>
      <vt:lpstr>Accident Reporting</vt:lpstr>
      <vt:lpstr>Accident and Incidents Good Prevention Practices</vt:lpstr>
      <vt:lpstr>Mental Health &amp; Wellbeing </vt:lpstr>
      <vt:lpstr>Corrective &amp; Preventative Action procedure (CAPA) </vt:lpstr>
      <vt:lpstr>CBE Commitment Statement</vt:lpstr>
      <vt:lpstr>What we don’t accept…</vt:lpstr>
      <vt:lpstr>Sustainability </vt:lpstr>
      <vt:lpstr>Finally….</vt:lpstr>
      <vt:lpstr>You can find out more from….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 for Biological Engineering (CBE) – Induction Training</dc:title>
  <dc:creator>Carolyn Kavanagh</dc:creator>
  <cp:lastModifiedBy>Carolyn Kavanagh</cp:lastModifiedBy>
  <cp:revision>9</cp:revision>
  <dcterms:created xsi:type="dcterms:W3CDTF">2020-09-29T13:37:38Z</dcterms:created>
  <dcterms:modified xsi:type="dcterms:W3CDTF">2025-01-07T15:11:03Z</dcterms:modified>
</cp:coreProperties>
</file>