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7" r:id="rId4"/>
    <p:sldId id="266" r:id="rId5"/>
    <p:sldId id="262" r:id="rId6"/>
    <p:sldId id="261" r:id="rId7"/>
    <p:sldId id="264" r:id="rId8"/>
    <p:sldId id="268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>
      <p:cViewPr varScale="1">
        <p:scale>
          <a:sx n="48" d="100"/>
          <a:sy n="48" d="100"/>
        </p:scale>
        <p:origin x="20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DC4D-C5E3-4CD6-9838-444B40D860E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5142E-7254-4F7C-BD1F-41EB2C05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Please use this as an opportunity to ‘sell’ your module to prospective students. </a:t>
            </a:r>
          </a:p>
          <a:p>
            <a:r>
              <a:rPr lang="en-GB" b="1" dirty="0">
                <a:solidFill>
                  <a:srgbClr val="FF0000"/>
                </a:solidFill>
              </a:rPr>
              <a:t>What is this module about?  What is interesting about it?</a:t>
            </a:r>
          </a:p>
          <a:p>
            <a:r>
              <a:rPr lang="en-GB" b="1" dirty="0">
                <a:solidFill>
                  <a:srgbClr val="FF0000"/>
                </a:solidFill>
              </a:rPr>
              <a:t>Why is it important for the University education?</a:t>
            </a:r>
          </a:p>
          <a:p>
            <a:r>
              <a:rPr lang="en-GB" b="1" dirty="0">
                <a:solidFill>
                  <a:srgbClr val="FF0000"/>
                </a:solidFill>
              </a:rPr>
              <a:t>What will they gain from this module?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This is an opportunity to go beyond the module specification and give students a realistic feel for the module.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0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348880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924944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482952" cy="4704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124744"/>
            <a:ext cx="2602632" cy="41284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68952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7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2492896"/>
            <a:ext cx="5472608" cy="600066"/>
          </a:xfrm>
        </p:spPr>
        <p:txBody>
          <a:bodyPr/>
          <a:lstStyle/>
          <a:p>
            <a:r>
              <a:rPr lang="en-GB" dirty="0"/>
              <a:t>Transport Economics (ECB136/ECC019)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3EB9EE8-240C-495B-9518-42DB0962C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4"/>
    </mc:Choice>
    <mc:Fallback xmlns="">
      <p:transition spd="slow" advTm="13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Transport Economics is an applied microeconomics module</a:t>
            </a:r>
          </a:p>
          <a:p>
            <a:pPr algn="just"/>
            <a:r>
              <a:rPr lang="en-GB" dirty="0"/>
              <a:t>Throughout the module simple microeconomics is used to assess transport policy on topical issues such a road traffic congestion </a:t>
            </a:r>
          </a:p>
          <a:p>
            <a:pPr algn="just"/>
            <a:r>
              <a:rPr lang="en-GB" dirty="0"/>
              <a:t>Transport economics is not widely taught at UK universities so the material may enable you to differentiate yourself in the graduate job market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89C8088-0412-4ABF-A61A-17BF1391E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05"/>
    </mc:Choice>
    <mc:Fallback xmlns="">
      <p:transition spd="slow" advTm="3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The transport sector is rapidly growing so there is plenty of scope for employment in the sector. A number of top management consultants have transport arms and there are also a large number of transport specific consultants. </a:t>
            </a:r>
          </a:p>
          <a:p>
            <a:pPr algn="just"/>
            <a:r>
              <a:rPr lang="en-GB" dirty="0"/>
              <a:t>There are other graduate opportunities at Transport for London, airlines and airports.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B38EC59-2E9F-4304-94BB-D4A620E23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3"/>
    </mc:Choice>
    <mc:Fallback xmlns="">
      <p:transition spd="slow" advTm="3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7"/>
          </a:xfrm>
        </p:spPr>
        <p:txBody>
          <a:bodyPr/>
          <a:lstStyle/>
          <a:p>
            <a:r>
              <a:rPr lang="en-GB" dirty="0"/>
              <a:t>About This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738"/>
            <a:ext cx="8229600" cy="47045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/>
              <a:t>Here is a tentative outline of the topics to be covered in the module: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1.	Introduction: transport and the economy</a:t>
            </a:r>
          </a:p>
          <a:p>
            <a:pPr marL="0" indent="0" algn="just">
              <a:buNone/>
            </a:pPr>
            <a:r>
              <a:rPr lang="en-GB" dirty="0"/>
              <a:t>2.	Road congestion </a:t>
            </a:r>
          </a:p>
          <a:p>
            <a:pPr marL="0" indent="0" algn="just">
              <a:buNone/>
            </a:pPr>
            <a:r>
              <a:rPr lang="en-GB" dirty="0"/>
              <a:t>3.	Environmental External costs of transport</a:t>
            </a:r>
          </a:p>
          <a:p>
            <a:pPr marL="0" indent="0" algn="just">
              <a:buNone/>
            </a:pPr>
            <a:r>
              <a:rPr lang="en-GB" dirty="0"/>
              <a:t>4.	Road pricing: theory and applications</a:t>
            </a:r>
          </a:p>
          <a:p>
            <a:pPr marL="0" indent="0" algn="just">
              <a:buNone/>
            </a:pPr>
            <a:r>
              <a:rPr lang="en-GB" dirty="0"/>
              <a:t>5.	Infrastructure investment and Cost-Benefit Analysis</a:t>
            </a:r>
          </a:p>
          <a:p>
            <a:pPr marL="0" indent="0" algn="just">
              <a:buNone/>
            </a:pPr>
            <a:r>
              <a:rPr lang="en-GB" dirty="0"/>
              <a:t>6.	Pricing of Public Transport</a:t>
            </a:r>
          </a:p>
          <a:p>
            <a:pPr marL="0" indent="0" algn="just">
              <a:buNone/>
            </a:pPr>
            <a:r>
              <a:rPr lang="en-GB" dirty="0"/>
              <a:t>7.	Privatisation of Mass Transport systems</a:t>
            </a:r>
          </a:p>
          <a:p>
            <a:pPr marL="0" indent="0" algn="just">
              <a:buNone/>
            </a:pPr>
            <a:r>
              <a:rPr lang="en-GB" dirty="0"/>
              <a:t>8.	Economics of Road Safety</a:t>
            </a:r>
          </a:p>
          <a:p>
            <a:pPr marL="0" indent="0" algn="just">
              <a:buNone/>
            </a:pPr>
            <a:r>
              <a:rPr lang="en-GB" dirty="0"/>
              <a:t>9.	Transportation and Urban Location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BE0536E-9526-4B60-B0A0-4BCAC24B3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53"/>
    </mc:Choice>
    <mc:Fallback xmlns="">
      <p:transition spd="slow" advTm="139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8AFB-E003-49B1-A20A-A6A20F75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and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C075-F113-4630-A419-DDA3CB7A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schedule includes</a:t>
            </a:r>
          </a:p>
          <a:p>
            <a:pPr lvl="1"/>
            <a:r>
              <a:rPr lang="en-GB" dirty="0"/>
              <a:t>About 26 hours of lectures</a:t>
            </a:r>
          </a:p>
          <a:p>
            <a:pPr lvl="1"/>
            <a:r>
              <a:rPr lang="en-GB" dirty="0"/>
              <a:t>About 10 hours of revision and exercises in class</a:t>
            </a:r>
          </a:p>
          <a:p>
            <a:pPr lvl="1"/>
            <a:r>
              <a:rPr lang="en-GB" dirty="0"/>
              <a:t>5 hours of tutorials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921C472-8839-4FBA-BBB5-67303BF55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5"/>
    </mc:Choice>
    <mc:Fallback xmlns="">
      <p:transition spd="slow" advTm="4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r>
              <a:rPr lang="en-GB" dirty="0"/>
              <a:t>20% in-class test (late November) and 80% exam in January/February</a:t>
            </a:r>
          </a:p>
          <a:p>
            <a:r>
              <a:rPr lang="en-GB" dirty="0"/>
              <a:t>Exam includes some maths questions and one/two essay questions</a:t>
            </a:r>
          </a:p>
          <a:p>
            <a:r>
              <a:rPr lang="en-GB" dirty="0"/>
              <a:t>Examples of exam essay questions include:</a:t>
            </a:r>
          </a:p>
          <a:p>
            <a:pPr lvl="1" indent="-342900" algn="just">
              <a:lnSpc>
                <a:spcPts val="1600"/>
              </a:lnSpc>
              <a:buFont typeface="+mj-lt"/>
              <a:buAutoNum type="arabicPeriod"/>
              <a:tabLst>
                <a:tab pos="450215" algn="l"/>
                <a:tab pos="6391275" algn="r"/>
              </a:tabLst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-342900" algn="just">
              <a:lnSpc>
                <a:spcPts val="1600"/>
              </a:lnSpc>
              <a:tabLst>
                <a:tab pos="450215" algn="l"/>
                <a:tab pos="6391275" algn="r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Explain how subsidies to public transport operators can be justified from an economic perspective.</a:t>
            </a:r>
          </a:p>
          <a:p>
            <a:pPr marL="400050" lvl="1" indent="0" algn="just">
              <a:lnSpc>
                <a:spcPts val="1600"/>
              </a:lnSpc>
              <a:buNone/>
              <a:tabLst>
                <a:tab pos="450215" algn="l"/>
                <a:tab pos="6391275" algn="r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 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ts val="1600"/>
              </a:lnSpc>
              <a:tabLst>
                <a:tab pos="450215" algn="l"/>
                <a:tab pos="6391275" algn="r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 the decision to remove tolls from the Severn River bridges and how it affects the desirability of the M4 Newport bypass.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and Feedback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7A44540-DF57-4F4C-83CD-FA45C7005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99"/>
    </mc:Choice>
    <mc:Fallback xmlns="">
      <p:transition spd="slow" advTm="49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828-AF43-4D78-B923-AC1794E7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10145"/>
          </a:xfrm>
        </p:spPr>
        <p:txBody>
          <a:bodyPr>
            <a:normAutofit fontScale="90000"/>
          </a:bodyPr>
          <a:lstStyle/>
          <a:p>
            <a:r>
              <a:rPr lang="en-GB" dirty="0"/>
              <a:t>Wider skills and knowledge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D64A-2DDC-4FB7-BC28-D59D366A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44483"/>
          </a:xfrm>
        </p:spPr>
        <p:txBody>
          <a:bodyPr/>
          <a:lstStyle/>
          <a:p>
            <a:pPr algn="just"/>
            <a:r>
              <a:rPr lang="en-GB" dirty="0"/>
              <a:t>The objective of this module is to provide students with good knowledge of the techniques that transport economists use on a day-to-day basis</a:t>
            </a:r>
          </a:p>
          <a:p>
            <a:pPr algn="just"/>
            <a:r>
              <a:rPr lang="en-GB" dirty="0"/>
              <a:t>It is also hoped that you will be able to appreciate the advantages and disadvantages of the most widely adopted transportation polices in the urban context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72065EB-3C6E-4BA6-AA4A-71D2F58EE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68"/>
    </mc:Choice>
    <mc:Fallback xmlns="">
      <p:transition spd="slow" advTm="3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A7B54-E97B-44EF-8172-40A8E997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material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859F50-0479-46C9-8D55-F712CBE2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704523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r>
              <a:rPr lang="en-GB" dirty="0"/>
              <a:t>Most of the lectures are self-contained, all the fundamental content is in my slides. Occasionally, I may assign chapters on the following books (on a voluntary basis)</a:t>
            </a:r>
          </a:p>
          <a:p>
            <a:pPr algn="just"/>
            <a:endParaRPr lang="en-GB" dirty="0"/>
          </a:p>
          <a:p>
            <a:pPr lvl="1" algn="just"/>
            <a:r>
              <a:rPr lang="en-GB" sz="2800" dirty="0"/>
              <a:t>Small K. and Verhoef (2007): The Economics of Urban </a:t>
            </a:r>
            <a:r>
              <a:rPr lang="en-GB" sz="2800" dirty="0" err="1"/>
              <a:t>Transportaion</a:t>
            </a:r>
            <a:r>
              <a:rPr lang="en-GB" sz="2800" dirty="0"/>
              <a:t>. New York: Routledge.</a:t>
            </a:r>
          </a:p>
          <a:p>
            <a:pPr lvl="1" algn="just"/>
            <a:r>
              <a:rPr lang="en-GB" sz="2800" dirty="0"/>
              <a:t>Button, K. (2010): Transport Economics, 3rd Edition. Cheltenham: Edward Elgar 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79FA8FF-29AD-4843-8E1B-1EE7EB107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6"/>
    </mc:Choice>
    <mc:Fallback xmlns="">
      <p:transition spd="slow" advTm="23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B361D-7777-48C1-B67A-70FD6133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For further information contact </a:t>
            </a:r>
            <a:r>
              <a:rPr lang="en-GB" dirty="0">
                <a:solidFill>
                  <a:srgbClr val="FF0000"/>
                </a:solidFill>
              </a:rPr>
              <a:t>Antonio Russo (a.russo@lboro.ac.uk)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51EE-906E-4B50-B346-537E5E97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7365B26-7F3F-4A6A-93F8-E0DF0EE15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9"/>
    </mc:Choice>
    <mc:Fallback xmlns="">
      <p:transition spd="slow" advTm="21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acf90c3-5541-40b2-b500-1f40da46d174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512</Words>
  <Application>Microsoft Office PowerPoint</Application>
  <PresentationFormat>On-screen Show (4:3)</PresentationFormat>
  <Paragraphs>52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Theme</vt:lpstr>
      <vt:lpstr>Transport Economics (ECB136/ECC019)</vt:lpstr>
      <vt:lpstr>About This Module</vt:lpstr>
      <vt:lpstr>About This Module</vt:lpstr>
      <vt:lpstr>About This Module</vt:lpstr>
      <vt:lpstr>Teaching and Learning </vt:lpstr>
      <vt:lpstr>Assessment and Feedback </vt:lpstr>
      <vt:lpstr>Wider skills and knowledge development </vt:lpstr>
      <vt:lpstr>Reading material </vt:lpstr>
      <vt:lpstr>Any questions?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Antonio Russo</cp:lastModifiedBy>
  <cp:revision>35</cp:revision>
  <dcterms:created xsi:type="dcterms:W3CDTF">2015-08-21T07:21:37Z</dcterms:created>
  <dcterms:modified xsi:type="dcterms:W3CDTF">2021-04-15T16:31:30Z</dcterms:modified>
</cp:coreProperties>
</file>