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7" r:id="rId2"/>
    <p:sldId id="257" r:id="rId3"/>
    <p:sldId id="293" r:id="rId4"/>
    <p:sldId id="271" r:id="rId5"/>
    <p:sldId id="294" r:id="rId6"/>
  </p:sldIdLst>
  <p:sldSz cx="9144000" cy="6858000" type="screen4x3"/>
  <p:notesSz cx="7086600" cy="102235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mbx6" panose="020B05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mbx6" panose="020B05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mbx6" panose="020B05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mbx6" panose="020B05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mbx6" panose="020B0500000000000000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mbx6" panose="020B0500000000000000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mbx6" panose="020B0500000000000000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mbx6" panose="020B0500000000000000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mbx6" panose="020B05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D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2787"/>
    <p:restoredTop sz="95937" autoAdjust="0"/>
  </p:normalViewPr>
  <p:slideViewPr>
    <p:cSldViewPr>
      <p:cViewPr varScale="1">
        <p:scale>
          <a:sx n="62" d="100"/>
          <a:sy n="62" d="100"/>
        </p:scale>
        <p:origin x="179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A08A245-B80B-4D7B-A8DA-EAE1EBCF911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8800" cy="5492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640" tIns="47320" rIns="94640" bIns="47320" numCol="1" anchor="t" anchorCtr="0" compatLnSpc="1">
            <a:prstTxWarp prst="textNoShape">
              <a:avLst/>
            </a:prstTxWarp>
          </a:bodyPr>
          <a:lstStyle>
            <a:lvl1pPr algn="l" defTabSz="946150" eaLnBrk="1" hangingPunct="1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42EC212-2176-480F-AC63-2A14CC59699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51300" y="0"/>
            <a:ext cx="3019425" cy="5492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640" tIns="47320" rIns="94640" bIns="47320" numCol="1" anchor="t" anchorCtr="0" compatLnSpc="1">
            <a:prstTxWarp prst="textNoShape">
              <a:avLst/>
            </a:prstTxWarp>
          </a:bodyPr>
          <a:lstStyle>
            <a:lvl1pPr algn="r" defTabSz="946150" eaLnBrk="1" hangingPunct="1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95EEE020-3C7B-4489-A322-184881D831C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31375"/>
            <a:ext cx="3098800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640" tIns="47320" rIns="94640" bIns="47320" numCol="1" anchor="b" anchorCtr="0" compatLnSpc="1">
            <a:prstTxWarp prst="textNoShape">
              <a:avLst/>
            </a:prstTxWarp>
          </a:bodyPr>
          <a:lstStyle>
            <a:lvl1pPr algn="l" defTabSz="946150" eaLnBrk="1" hangingPunct="1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8ECF9A1D-9E44-4A7F-AA4C-98809E4CC13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51300" y="9731375"/>
            <a:ext cx="3019425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640" tIns="47320" rIns="94640" bIns="47320" numCol="1" anchor="b" anchorCtr="0" compatLnSpc="1">
            <a:prstTxWarp prst="textNoShape">
              <a:avLst/>
            </a:prstTxWarp>
          </a:bodyPr>
          <a:lstStyle>
            <a:lvl1pPr algn="r" defTabSz="946150" eaLnBrk="1" hangingPunct="1">
              <a:defRPr sz="1200" smtClean="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088F328-D174-4606-8E26-C7C04193F3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927D916D-6605-42A5-BC0E-AAD4950FE2B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8800" cy="5492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640" tIns="47320" rIns="94640" bIns="47320" numCol="1" anchor="t" anchorCtr="0" compatLnSpc="1">
            <a:prstTxWarp prst="textNoShape">
              <a:avLst/>
            </a:prstTxWarp>
          </a:bodyPr>
          <a:lstStyle>
            <a:lvl1pPr algn="l" defTabSz="946150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0893F66-487E-465F-A9CF-8C4177356EF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51300" y="0"/>
            <a:ext cx="3019425" cy="5492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640" tIns="47320" rIns="94640" bIns="47320" numCol="1" anchor="t" anchorCtr="0" compatLnSpc="1">
            <a:prstTxWarp prst="textNoShape">
              <a:avLst/>
            </a:prstTxWarp>
          </a:bodyPr>
          <a:lstStyle>
            <a:lvl1pPr algn="r" defTabSz="946150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A2D1490-41DC-4F54-BA6E-7880E1EF6CEF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69963" y="784225"/>
            <a:ext cx="5129212" cy="3846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A2F9BB58-0EF7-4B4D-AC29-0F4D932AB85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2500" y="4865688"/>
            <a:ext cx="5164138" cy="46307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640" tIns="47320" rIns="94640" bIns="47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5E4AE451-2688-4F85-8295-0745E8B3C8D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31375"/>
            <a:ext cx="3098800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640" tIns="47320" rIns="94640" bIns="47320" numCol="1" anchor="b" anchorCtr="0" compatLnSpc="1">
            <a:prstTxWarp prst="textNoShape">
              <a:avLst/>
            </a:prstTxWarp>
          </a:bodyPr>
          <a:lstStyle>
            <a:lvl1pPr algn="l" defTabSz="946150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CB83E6D1-1F47-4587-8CBC-77D7EB42F5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51300" y="9731375"/>
            <a:ext cx="3019425" cy="471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640" tIns="47320" rIns="94640" bIns="47320" numCol="1" anchor="b" anchorCtr="0" compatLnSpc="1">
            <a:prstTxWarp prst="textNoShape">
              <a:avLst/>
            </a:prstTxWarp>
          </a:bodyPr>
          <a:lstStyle>
            <a:lvl1pPr algn="r" defTabSz="946150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BAD959B-7865-4C9C-92CC-013AFE77F6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FA0508-FB50-4C0A-8654-ACA4075268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3C3CD9-E990-4845-8A61-6935621817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Revision lecture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5A67DF-0492-414B-ADAB-E814B563F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ADF79-C2B6-4768-A3B3-053873937FE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1777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E105B4-BD99-41D7-9C7C-8C72302FD3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D2413C-DF8E-4CBF-A967-DB12A4C58B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Revision lecture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E9079A-7415-4949-A710-AFE6411BB0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2334E-C13A-4DB1-AA10-7377FAA447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6813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EEED1C-3746-4C18-95ED-81246562B8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8A6F83-0980-45EE-923A-DAD1EB1E22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Revision lecture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94DB17-09D1-4C37-91E6-D860623816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8E9BD-82D5-41B2-808D-25186E42A5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6331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925903-E98D-455B-92F6-961095D202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54EE95-2160-4DFD-80DF-CF3F836312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Revision lecture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013442-9D6D-411B-8974-A25DBC7B80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0FA6-05C4-4B4E-ABC7-BC41F4A7FB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53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BABA67-8C87-41C0-B759-C866A4D3FD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9565F2-2189-493D-9DBA-6E8972B1DC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Revision lecture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397CF6-F10C-41CA-8014-F179C73AFD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44645-312E-4425-A6B4-83C1D739D0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36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BB5A44-45C6-4F3B-876D-285A50B678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081F7-87C5-4812-A0D1-0D806C3933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Revision lecture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F08DBD-19D9-49EE-8BD3-388C2CB3EC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113A1-1787-44D2-8414-513F8EC73E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5721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9C54FD4-2FA8-49D0-AAAA-2F666AFEB5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46D17F5-4F28-4BBF-A76F-9584DF63D0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Revision lecture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DA67F61-8AEB-4236-90C5-152CBD7D66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AAA8-B7DD-428A-B54A-EACA92DF38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954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EA48A4-47AF-4EF5-8FF4-B550B3978C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0CD064-F038-421B-829E-F2EB396D1F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Revision lecture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3C0B6B-F79C-4A2E-AEE8-C71E4B0D5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FFC42-CAD0-486B-9C45-E744BD3BFB1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607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403087-78E0-46DC-8F50-8798E49FB0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987DCC5-D14F-4189-967C-8E7463AC1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Revision lecture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D390E49-658A-494A-B1B9-E13A98B7AD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910FC-07DE-4AB2-AE0A-4370D42E51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6295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2608CE-345A-422E-93A4-ACDAF37CA1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FE3796-8205-4736-9FA5-63771B2EC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Revision lecture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13BA67-6856-4E86-B89B-FBF9CD8A68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D3A2F-918D-4482-8E8A-D8502E78B4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879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AB2586-363F-447D-837A-1490A7DFA3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7B283F-0FC1-4F13-AB8F-A09F61C55B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Revision lecture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B5DBEF-E5B8-4124-A873-B81E9D6582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5290F-3050-4F09-A817-F18CCFB924D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651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8A99BB5-DFF9-4F59-93D1-452CA3814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88D6A1C-9A00-4D97-90AF-947E14F256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565B1A2-1375-4EB9-847B-61BC5FB858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05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BA8E74C-6BE8-42F9-AE26-38C9EA7579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400800"/>
            <a:ext cx="411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i="1">
                <a:latin typeface="+mn-lt"/>
              </a:defRPr>
            </a:lvl1pPr>
          </a:lstStyle>
          <a:p>
            <a:pPr>
              <a:defRPr/>
            </a:pPr>
            <a:r>
              <a:rPr lang="en-GB" altLang="en-US"/>
              <a:t>Revision lecture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A8CB16C-B888-4EF7-895B-76178B00AF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30A61D4A-DEFC-4576-B0A4-7D28866768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8E6D2E51-FC00-45C0-B645-2990B2D412B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85800" y="6400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89098017-59A4-4E9D-BA36-13B8E6C62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28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sz="1400">
              <a:latin typeface="Garamond" panose="02020404030301010803" pitchFamily="18" charset="0"/>
            </a:endParaRPr>
          </a:p>
        </p:txBody>
      </p:sp>
      <p:sp>
        <p:nvSpPr>
          <p:cNvPr id="1033" name="Text Box 12">
            <a:extLst>
              <a:ext uri="{FF2B5EF4-FFF2-40B4-BE49-F238E27FC236}">
                <a16:creationId xmlns:a16="http://schemas.microsoft.com/office/drawing/2014/main" id="{C8EB3D79-25A5-42FD-B646-AA91FD1A2F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0" y="228600"/>
            <a:ext cx="1841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400">
              <a:latin typeface="Garamond" panose="02020404030301010803" pitchFamily="18" charset="0"/>
            </a:endParaRPr>
          </a:p>
        </p:txBody>
      </p:sp>
      <p:sp>
        <p:nvSpPr>
          <p:cNvPr id="1034" name="Text Box 13">
            <a:extLst>
              <a:ext uri="{FF2B5EF4-FFF2-40B4-BE49-F238E27FC236}">
                <a16:creationId xmlns:a16="http://schemas.microsoft.com/office/drawing/2014/main" id="{749D51A0-D9A1-4CFC-B0E6-7A0DE7C06A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3400" y="228600"/>
            <a:ext cx="17748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200">
                <a:solidFill>
                  <a:schemeClr val="folHlink"/>
                </a:solidFill>
                <a:latin typeface="Garamond" panose="02020404030301010803" pitchFamily="18" charset="0"/>
              </a:rPr>
              <a:t>Department of Economics</a:t>
            </a:r>
          </a:p>
          <a:p>
            <a:pPr eaLnBrk="1" hangingPunct="1">
              <a:defRPr/>
            </a:pPr>
            <a:r>
              <a:rPr lang="en-GB" altLang="en-US" sz="1200">
                <a:solidFill>
                  <a:schemeClr val="folHlink"/>
                </a:solidFill>
                <a:latin typeface="Garamond" panose="02020404030301010803" pitchFamily="18" charset="0"/>
              </a:rPr>
              <a:t>Loughborough University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0B988C34-518C-40CF-AD81-47AF7F9D0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chemeClr val="tx2"/>
                </a:solidFill>
              </a:rPr>
              <a:t> 21EC</a:t>
            </a:r>
            <a:r>
              <a:rPr lang="cy-GB" altLang="en-US" sz="4000">
                <a:solidFill>
                  <a:schemeClr val="tx2"/>
                </a:solidFill>
              </a:rPr>
              <a:t>C035 Central Banking and Financial Crises</a:t>
            </a:r>
            <a:endParaRPr lang="en-GB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rgbClr val="FF0000"/>
                </a:solidFill>
              </a:rPr>
              <a:t>Part C option</a:t>
            </a: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B381299F-09AD-4D4E-A93E-1934E870F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11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34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400">
                <a:solidFill>
                  <a:schemeClr val="tx2"/>
                </a:solidFill>
              </a:rPr>
              <a:t>Dr. Christopher Spencer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2"/>
                </a:solidFill>
              </a:rPr>
              <a:t>Senior Lecturer in Economics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2"/>
                </a:solidFill>
              </a:rPr>
              <a:t>Department of Economics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2"/>
                </a:solidFill>
              </a:rPr>
              <a:t>Loughborough University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379F6FE-0361-4ADC-AFF0-FCF2D70DB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62357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9FE46F-8AD1-4C5C-995B-428AC264C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12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ADCDA8F-6434-4077-867B-6903A171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4122EE-AA7E-4799-8764-EEF410F7FF05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GB" altLang="en-US" sz="1400"/>
          </a:p>
        </p:txBody>
      </p:sp>
      <p:sp>
        <p:nvSpPr>
          <p:cNvPr id="5123" name="Text Box 23">
            <a:extLst>
              <a:ext uri="{FF2B5EF4-FFF2-40B4-BE49-F238E27FC236}">
                <a16:creationId xmlns:a16="http://schemas.microsoft.com/office/drawing/2014/main" id="{AB83ACA2-A612-4059-8657-0D4E12C55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5" y="238125"/>
            <a:ext cx="2416175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AutoNum type="arabicPeriod"/>
            </a:pPr>
            <a:r>
              <a:rPr lang="cy-GB" altLang="en-US" sz="3000" b="1"/>
              <a:t>Motivation</a:t>
            </a:r>
            <a:endParaRPr lang="en-GB" altLang="en-US" sz="3000" b="1"/>
          </a:p>
        </p:txBody>
      </p:sp>
      <p:sp>
        <p:nvSpPr>
          <p:cNvPr id="5124" name="Text Box 25">
            <a:extLst>
              <a:ext uri="{FF2B5EF4-FFF2-40B4-BE49-F238E27FC236}">
                <a16:creationId xmlns:a16="http://schemas.microsoft.com/office/drawing/2014/main" id="{273D8D8C-1C9E-4BD1-B0E2-A904C1CD1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1676400"/>
            <a:ext cx="7812087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GB" altLang="en-US" sz="2800"/>
              <a:t> </a:t>
            </a:r>
            <a:r>
              <a:rPr lang="en-GB" altLang="en-US" sz="2800" b="1"/>
              <a:t>Central banks are at the heart of the financial system;</a:t>
            </a:r>
          </a:p>
          <a:p>
            <a:pPr algn="just" eaLnBrk="1" hangingPunct="1">
              <a:spcBef>
                <a:spcPct val="0"/>
              </a:spcBef>
            </a:pPr>
            <a:endParaRPr lang="en-GB" altLang="en-US" sz="2800" b="1"/>
          </a:p>
          <a:p>
            <a:pPr algn="just" eaLnBrk="1" hangingPunct="1">
              <a:spcBef>
                <a:spcPct val="0"/>
              </a:spcBef>
            </a:pPr>
            <a:r>
              <a:rPr lang="en-GB" altLang="en-US" sz="2800" b="1"/>
              <a:t>Since the GFC, role of central banks has changed enormously;</a:t>
            </a:r>
          </a:p>
          <a:p>
            <a:pPr algn="just" eaLnBrk="1" hangingPunct="1">
              <a:spcBef>
                <a:spcPct val="0"/>
              </a:spcBef>
            </a:pPr>
            <a:endParaRPr lang="en-GB" altLang="en-US" sz="2800" b="1"/>
          </a:p>
          <a:p>
            <a:pPr algn="just" eaLnBrk="1" hangingPunct="1">
              <a:spcBef>
                <a:spcPct val="0"/>
              </a:spcBef>
            </a:pPr>
            <a:r>
              <a:rPr lang="en-GB" altLang="en-US" sz="2800" b="1"/>
              <a:t>Arguably, their role has been completely redefined.</a:t>
            </a:r>
          </a:p>
          <a:p>
            <a:pPr algn="just" eaLnBrk="1" hangingPunct="1">
              <a:spcBef>
                <a:spcPct val="0"/>
              </a:spcBef>
            </a:pPr>
            <a:endParaRPr lang="en-GB" altLang="en-US" sz="2800" b="1"/>
          </a:p>
          <a:p>
            <a:pPr algn="just" eaLnBrk="1" hangingPunct="1">
              <a:spcBef>
                <a:spcPct val="0"/>
              </a:spcBef>
            </a:pPr>
            <a:r>
              <a:rPr lang="en-GB" altLang="en-US" sz="2800" b="1" i="1">
                <a:solidFill>
                  <a:srgbClr val="FF0000"/>
                </a:solidFill>
              </a:rPr>
              <a:t>Central banks don’t just do monetary policy!</a:t>
            </a:r>
            <a:endParaRPr lang="cy-GB" altLang="en-US" sz="2800" i="1">
              <a:solidFill>
                <a:srgbClr val="FF0000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469631D-D061-4A52-AA96-B52C98B42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62357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CC73C5-DDC0-4325-ABD5-061E244AA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60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>
            <a:extLst>
              <a:ext uri="{FF2B5EF4-FFF2-40B4-BE49-F238E27FC236}">
                <a16:creationId xmlns:a16="http://schemas.microsoft.com/office/drawing/2014/main" id="{CEC7537B-D113-4B11-9196-38ADDD986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D719C2-F6DD-41F1-84A3-563870A60BFE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en-US" sz="1400"/>
          </a:p>
        </p:txBody>
      </p:sp>
      <p:sp>
        <p:nvSpPr>
          <p:cNvPr id="6147" name="Text Box 1026">
            <a:extLst>
              <a:ext uri="{FF2B5EF4-FFF2-40B4-BE49-F238E27FC236}">
                <a16:creationId xmlns:a16="http://schemas.microsoft.com/office/drawing/2014/main" id="{F2B4EF84-C538-4CCB-9FD6-D9F38CD4D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50" y="238125"/>
            <a:ext cx="475615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3000" b="1"/>
              <a:t>2.  Objectives and outcomes</a:t>
            </a:r>
            <a:endParaRPr lang="en-GB" altLang="en-US" sz="2600" b="1"/>
          </a:p>
        </p:txBody>
      </p:sp>
      <p:sp>
        <p:nvSpPr>
          <p:cNvPr id="6148" name="Text Box 1027">
            <a:extLst>
              <a:ext uri="{FF2B5EF4-FFF2-40B4-BE49-F238E27FC236}">
                <a16:creationId xmlns:a16="http://schemas.microsoft.com/office/drawing/2014/main" id="{29F9B604-ED25-432D-B686-8BDBE7838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79575"/>
            <a:ext cx="7812088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GB" altLang="en-US" sz="2600" b="1"/>
              <a:t> </a:t>
            </a:r>
            <a:r>
              <a:rPr lang="en-GB" altLang="en-US" sz="2400"/>
              <a:t>Students will appreciate how and why central banks use monetary policy, with a view to understanding noteworthy recent and historical policy developments </a:t>
            </a:r>
          </a:p>
          <a:p>
            <a:pPr algn="just" eaLnBrk="1" hangingPunct="1">
              <a:spcBef>
                <a:spcPct val="0"/>
              </a:spcBef>
            </a:pPr>
            <a:endParaRPr lang="en-GB" altLang="en-US" sz="2600" b="1"/>
          </a:p>
          <a:p>
            <a:pPr algn="just" eaLnBrk="1" hangingPunct="1">
              <a:spcBef>
                <a:spcPct val="0"/>
              </a:spcBef>
            </a:pPr>
            <a:r>
              <a:rPr lang="en-GB" altLang="en-US" sz="2400"/>
              <a:t> Module is partially geared towards understanding how central banks react to </a:t>
            </a:r>
            <a:r>
              <a:rPr lang="en-GB" altLang="en-US" sz="2400" b="1">
                <a:solidFill>
                  <a:srgbClr val="FF0000"/>
                </a:solidFill>
              </a:rPr>
              <a:t>financial crises</a:t>
            </a:r>
            <a:r>
              <a:rPr lang="en-GB" altLang="en-US" sz="2400"/>
              <a:t>. </a:t>
            </a:r>
          </a:p>
          <a:p>
            <a:pPr algn="just" eaLnBrk="1" hangingPunct="1">
              <a:spcBef>
                <a:spcPct val="0"/>
              </a:spcBef>
            </a:pPr>
            <a:endParaRPr lang="en-GB" altLang="en-US" sz="2400"/>
          </a:p>
          <a:p>
            <a:pPr algn="just" eaLnBrk="1" hangingPunct="1">
              <a:spcBef>
                <a:spcPct val="0"/>
              </a:spcBef>
            </a:pPr>
            <a:r>
              <a:rPr lang="en-GB" altLang="en-US" sz="2400"/>
              <a:t> Special emphasis placed on the recent global financial crisis, as well as important historical events such as the great depression.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974AB2-E85F-4BA7-9AC0-31EBE3C5E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62357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F053C8-19F2-4217-8CF1-A11E83F0C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7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>
            <a:extLst>
              <a:ext uri="{FF2B5EF4-FFF2-40B4-BE49-F238E27FC236}">
                <a16:creationId xmlns:a16="http://schemas.microsoft.com/office/drawing/2014/main" id="{AA10CC65-331E-4580-A673-FD0A5CD6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8AD6A7-6AF3-417A-B313-E7D5EE6C95B3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400"/>
          </a:p>
        </p:txBody>
      </p:sp>
      <p:sp>
        <p:nvSpPr>
          <p:cNvPr id="7171" name="Text Box 1074">
            <a:extLst>
              <a:ext uri="{FF2B5EF4-FFF2-40B4-BE49-F238E27FC236}">
                <a16:creationId xmlns:a16="http://schemas.microsoft.com/office/drawing/2014/main" id="{D10BB31F-5A9E-494E-BB39-E4A4604AB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4875" y="238125"/>
            <a:ext cx="3006725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y-GB" altLang="en-US" sz="3000" b="1"/>
              <a:t>3. Topics covered</a:t>
            </a:r>
            <a:endParaRPr lang="en-GB" altLang="en-US" sz="3000" b="1"/>
          </a:p>
        </p:txBody>
      </p:sp>
      <p:sp>
        <p:nvSpPr>
          <p:cNvPr id="7172" name="Text Box 1845">
            <a:extLst>
              <a:ext uri="{FF2B5EF4-FFF2-40B4-BE49-F238E27FC236}">
                <a16:creationId xmlns:a16="http://schemas.microsoft.com/office/drawing/2014/main" id="{AF445A9B-3DFE-4A2F-A7B4-E39A1DECD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68338"/>
            <a:ext cx="7812088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400" b="1"/>
          </a:p>
          <a:p>
            <a:pPr algn="just" eaLnBrk="1" hangingPunct="1">
              <a:spcBef>
                <a:spcPct val="0"/>
              </a:spcBef>
            </a:pPr>
            <a:r>
              <a:rPr lang="en-GB" altLang="en-US" sz="2400"/>
              <a:t> </a:t>
            </a:r>
            <a:r>
              <a:rPr lang="en-GB" altLang="en-US" sz="2400" b="1"/>
              <a:t>The response of central banks to the 2007-9 global financial crisis (quantitative easing and unconventional monetary policy); </a:t>
            </a:r>
          </a:p>
          <a:p>
            <a:pPr algn="just" eaLnBrk="1" hangingPunct="1">
              <a:spcBef>
                <a:spcPct val="0"/>
              </a:spcBef>
            </a:pPr>
            <a:r>
              <a:rPr lang="en-GB" altLang="en-US" sz="2400" b="1"/>
              <a:t> Monetary policy implementation (i.e., how in practice the Bank of England steers interest rates)</a:t>
            </a:r>
          </a:p>
          <a:p>
            <a:pPr algn="just" eaLnBrk="1" hangingPunct="1">
              <a:spcBef>
                <a:spcPct val="0"/>
              </a:spcBef>
            </a:pPr>
            <a:r>
              <a:rPr lang="en-GB" altLang="en-US" sz="2400" b="1"/>
              <a:t> Liquidity and financial markets (i.e., TAF; repo transactions);</a:t>
            </a:r>
          </a:p>
          <a:p>
            <a:pPr algn="just" eaLnBrk="1" hangingPunct="1">
              <a:spcBef>
                <a:spcPct val="0"/>
              </a:spcBef>
            </a:pPr>
            <a:r>
              <a:rPr lang="en-GB" altLang="en-US" sz="2400" b="1"/>
              <a:t> Monetary transmission mechanism; the rules versus discretion debate (also applied to financial crises); </a:t>
            </a:r>
          </a:p>
          <a:p>
            <a:pPr algn="just" eaLnBrk="1" hangingPunct="1">
              <a:spcBef>
                <a:spcPct val="0"/>
              </a:spcBef>
            </a:pPr>
            <a:r>
              <a:rPr lang="en-GB" altLang="en-US" sz="2400" b="1"/>
              <a:t> Inflation, deflation and the money supply; </a:t>
            </a:r>
          </a:p>
          <a:p>
            <a:pPr algn="just" eaLnBrk="1" hangingPunct="1">
              <a:spcBef>
                <a:spcPct val="0"/>
              </a:spcBef>
            </a:pPr>
            <a:r>
              <a:rPr lang="en-GB" altLang="en-US" sz="2400" b="1"/>
              <a:t> How monetary policy committees set monetary policy in practice (for instance, under uncertainty; voting) ;</a:t>
            </a:r>
          </a:p>
          <a:p>
            <a:pPr algn="just" eaLnBrk="1" hangingPunct="1">
              <a:spcBef>
                <a:spcPct val="0"/>
              </a:spcBef>
            </a:pPr>
            <a:r>
              <a:rPr lang="en-GB" altLang="en-US" sz="2400" b="1"/>
              <a:t> Central banks and financial regulation</a:t>
            </a:r>
          </a:p>
          <a:p>
            <a:pPr algn="just" eaLnBrk="1" hangingPunct="1">
              <a:spcBef>
                <a:spcPct val="0"/>
              </a:spcBef>
            </a:pPr>
            <a:r>
              <a:rPr lang="en-GB" altLang="en-US" sz="2400" b="1"/>
              <a:t>Uncertainty and monetary policy</a:t>
            </a:r>
            <a:endParaRPr lang="en-GB" altLang="en-US"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D20BA1-85E9-4B9C-A261-6D2EE6168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62357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C8E2A55-0CDF-4578-B8B3-90C983017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20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7186AE-F612-46D2-9FE0-5AC80394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Revision lecture</a:t>
            </a:r>
          </a:p>
        </p:txBody>
      </p:sp>
      <p:sp>
        <p:nvSpPr>
          <p:cNvPr id="8195" name="Slide Number Placeholder 2">
            <a:extLst>
              <a:ext uri="{FF2B5EF4-FFF2-40B4-BE49-F238E27FC236}">
                <a16:creationId xmlns:a16="http://schemas.microsoft.com/office/drawing/2014/main" id="{67E37B26-5719-4020-8521-FB881011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cmbx6" panose="020B05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mbx6" panose="020B0500000000000000" pitchFamily="34" charset="0"/>
              </a:defRPr>
            </a:lvl9pPr>
          </a:lstStyle>
          <a:p>
            <a:pPr algn="r"/>
            <a:fld id="{31CC2252-5480-4F6E-9D2F-06FB8D9934AC}" type="slidenum">
              <a:rPr lang="en-GB" altLang="en-US">
                <a:latin typeface="Garamond" panose="02020404030301010803" pitchFamily="18" charset="0"/>
              </a:rPr>
              <a:pPr algn="r"/>
              <a:t>5</a:t>
            </a:fld>
            <a:endParaRPr lang="en-GB" altLang="en-US">
              <a:latin typeface="Garamond" panose="02020404030301010803" pitchFamily="18" charset="0"/>
            </a:endParaRPr>
          </a:p>
        </p:txBody>
      </p:sp>
      <p:sp>
        <p:nvSpPr>
          <p:cNvPr id="8196" name="Text Box 1074">
            <a:extLst>
              <a:ext uri="{FF2B5EF4-FFF2-40B4-BE49-F238E27FC236}">
                <a16:creationId xmlns:a16="http://schemas.microsoft.com/office/drawing/2014/main" id="{8E1953F2-C76B-4E49-A06C-96AC51E53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238125"/>
            <a:ext cx="24765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y-GB" altLang="en-US" sz="3000" b="1"/>
              <a:t>4. Assessment</a:t>
            </a:r>
            <a:endParaRPr lang="en-GB" altLang="en-US" sz="3000" b="1"/>
          </a:p>
        </p:txBody>
      </p:sp>
      <p:sp>
        <p:nvSpPr>
          <p:cNvPr id="8197" name="Text Box 1845">
            <a:extLst>
              <a:ext uri="{FF2B5EF4-FFF2-40B4-BE49-F238E27FC236}">
                <a16:creationId xmlns:a16="http://schemas.microsoft.com/office/drawing/2014/main" id="{C5DD0EF1-F0CB-492B-80D8-150920283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484313"/>
            <a:ext cx="781208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400" b="1"/>
          </a:p>
          <a:p>
            <a:pPr algn="just" eaLnBrk="1" hangingPunct="1">
              <a:spcBef>
                <a:spcPct val="0"/>
              </a:spcBef>
            </a:pPr>
            <a:r>
              <a:rPr lang="en-GB" altLang="en-US" sz="2400"/>
              <a:t> A single </a:t>
            </a:r>
            <a:r>
              <a:rPr lang="en-GB" altLang="en-US" sz="2400" b="1"/>
              <a:t>three</a:t>
            </a:r>
            <a:r>
              <a:rPr lang="en-GB" altLang="en-US" sz="2400"/>
              <a:t> hour examination in the summer</a:t>
            </a:r>
          </a:p>
          <a:p>
            <a:pPr algn="just" eaLnBrk="1" hangingPunct="1">
              <a:spcBef>
                <a:spcPct val="0"/>
              </a:spcBef>
            </a:pPr>
            <a:r>
              <a:rPr lang="en-GB" altLang="en-US" sz="2400"/>
              <a:t> Primarily essay based</a:t>
            </a:r>
          </a:p>
          <a:p>
            <a:pPr algn="just" eaLnBrk="1" hangingPunct="1">
              <a:spcBef>
                <a:spcPct val="0"/>
              </a:spcBef>
            </a:pPr>
            <a:r>
              <a:rPr lang="en-GB" altLang="en-US" sz="2400"/>
              <a:t> Some model solving based on workshop exercises may be required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86E427-CDAA-4BA9-A42A-B7261FE83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23"/>
    </mc:Choice>
    <mc:Fallback>
      <p:transition spd="slow" advTm="81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mbx6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mbx6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Designs\Dad`s Tie.pot</Template>
  <TotalTime>12144</TotalTime>
  <Words>281</Words>
  <Application>Microsoft Office PowerPoint</Application>
  <PresentationFormat>On-screen Show (4:3)</PresentationFormat>
  <Paragraphs>41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cmbx6</vt:lpstr>
      <vt:lpstr>Arial</vt:lpstr>
      <vt:lpstr>Garamond</vt:lpstr>
      <vt:lpstr>Times New Roman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apc</dc:creator>
  <cp:lastModifiedBy>Christopher Spencer</cp:lastModifiedBy>
  <cp:revision>530</cp:revision>
  <cp:lastPrinted>2002-03-05T01:54:08Z</cp:lastPrinted>
  <dcterms:created xsi:type="dcterms:W3CDTF">2002-02-04T15:39:53Z</dcterms:created>
  <dcterms:modified xsi:type="dcterms:W3CDTF">2021-05-11T22:16:18Z</dcterms:modified>
</cp:coreProperties>
</file>