
<file path=[Content_Types].xml><?xml version="1.0" encoding="utf-8"?>
<Types xmlns="http://schemas.openxmlformats.org/package/2006/content-types"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3"/>
  </p:notesMasterIdLst>
  <p:handoutMasterIdLst>
    <p:handoutMasterId r:id="rId14"/>
  </p:handoutMasterIdLst>
  <p:sldIdLst>
    <p:sldId id="284" r:id="rId5"/>
    <p:sldId id="285" r:id="rId6"/>
    <p:sldId id="260" r:id="rId7"/>
    <p:sldId id="261" r:id="rId8"/>
    <p:sldId id="262" r:id="rId9"/>
    <p:sldId id="286" r:id="rId10"/>
    <p:sldId id="287" r:id="rId11"/>
    <p:sldId id="288" r:id="rId12"/>
  </p:sldIdLst>
  <p:sldSz cx="9144000" cy="5143500" type="screen16x9"/>
  <p:notesSz cx="6797675" cy="9926638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0066"/>
    <a:srgbClr val="B700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75" autoAdjust="0"/>
    <p:restoredTop sz="89169" autoAdjust="0"/>
  </p:normalViewPr>
  <p:slideViewPr>
    <p:cSldViewPr>
      <p:cViewPr varScale="1">
        <p:scale>
          <a:sx n="101" d="100"/>
          <a:sy n="101" d="100"/>
        </p:scale>
        <p:origin x="965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0B91A5-80AF-4D8C-8B42-3BC233F107B1}" type="datetimeFigureOut">
              <a:rPr lang="en-GB" smtClean="0"/>
              <a:t>12/04/2021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0F1A79-BAF5-4AB8-BDBB-D43BE79A07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628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7B7C42-7976-41A4-AB8A-5EAD99A9FC55}" type="datetimeFigureOut">
              <a:rPr lang="en-GB" smtClean="0"/>
              <a:t>12/04/2021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61C997-A7BE-4450-8CF1-4E1F1F9AD7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954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1C997-A7BE-4450-8CF1-4E1F1F9AD71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433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1680" y="1491630"/>
            <a:ext cx="5472608" cy="1440160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1680" y="3202682"/>
            <a:ext cx="5472608" cy="737220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bg2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91E08-53F6-4B30-8521-A8FFEF1ADBB8}" type="datetimeFigureOut">
              <a:rPr lang="en-GB" smtClean="0"/>
              <a:t>12/04/2021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7383A-60EC-4720-B4F7-3F8B7072D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180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91E08-53F6-4B30-8521-A8FFEF1ADBB8}" type="datetimeFigureOut">
              <a:rPr lang="en-GB" smtClean="0"/>
              <a:t>12/04/2021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7383A-60EC-4720-B4F7-3F8B7072D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837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558306"/>
            <a:ext cx="7772400" cy="1021556"/>
          </a:xfrm>
        </p:spPr>
        <p:txBody>
          <a:bodyPr anchor="t">
            <a:noAutofit/>
          </a:bodyPr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75606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91E08-53F6-4B30-8521-A8FFEF1ADBB8}" type="datetimeFigureOut">
              <a:rPr lang="en-GB" smtClean="0"/>
              <a:t>12/04/2021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7383A-60EC-4720-B4F7-3F8B7072D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287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91E08-53F6-4B30-8521-A8FFEF1ADBB8}" type="datetimeFigureOut">
              <a:rPr lang="en-GB" smtClean="0"/>
              <a:t>12/04/2021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7383A-60EC-4720-B4F7-3F8B7072D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367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5482952" cy="31717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4168" y="1203598"/>
            <a:ext cx="2602632" cy="2736304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91E08-53F6-4B30-8521-A8FFEF1ADBB8}" type="datetimeFigureOut">
              <a:rPr lang="en-GB" smtClean="0"/>
              <a:t>12/04/2021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7383A-60EC-4720-B4F7-3F8B7072D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451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91E08-53F6-4B30-8521-A8FFEF1ADBB8}" type="datetimeFigureOut">
              <a:rPr lang="en-GB" smtClean="0"/>
              <a:t>12/04/2021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7383A-60EC-4720-B4F7-3F8B7072D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555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2744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91E08-53F6-4B30-8521-A8FFEF1ADBB8}" type="datetimeFigureOut">
              <a:rPr lang="en-GB" smtClean="0"/>
              <a:t>12/04/2021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7383A-60EC-4720-B4F7-3F8B7072D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477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171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91E08-53F6-4B30-8521-A8FFEF1ADBB8}" type="datetimeFigureOut">
              <a:rPr lang="en-GB" smtClean="0"/>
              <a:t>12/04/2021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7383A-60EC-4720-B4F7-3F8B7072D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507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72" r:id="rId5"/>
    <p:sldLayoutId id="2147483667" r:id="rId6"/>
    <p:sldLayoutId id="2147483669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rgbClr val="33006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hyperlink" Target="http://elsa.berkeley.edu/books/choice2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9552" y="339502"/>
            <a:ext cx="8064896" cy="4248472"/>
          </a:xfrm>
        </p:spPr>
        <p:txBody>
          <a:bodyPr/>
          <a:lstStyle/>
          <a:p>
            <a:r>
              <a:rPr lang="en-GB" sz="1800" dirty="0"/>
              <a:t>ECC038 Applied Econometrics</a:t>
            </a:r>
            <a:br>
              <a:rPr lang="en-GB" sz="1800" dirty="0"/>
            </a:br>
            <a:br>
              <a:rPr lang="en-GB" sz="1800" dirty="0"/>
            </a:br>
            <a:r>
              <a:rPr lang="en-GB" sz="1600" b="0" dirty="0"/>
              <a:t>Dr Simona Rasciute and Dr Vitor Castro</a:t>
            </a:r>
            <a:br>
              <a:rPr lang="en-GB" sz="1600" b="0" dirty="0"/>
            </a:br>
            <a:br>
              <a:rPr lang="en-GB" sz="2000" b="0" dirty="0"/>
            </a:br>
            <a:endParaRPr lang="en-GB" sz="2000" b="0" dirty="0"/>
          </a:p>
        </p:txBody>
      </p:sp>
    </p:spTree>
    <p:extLst>
      <p:ext uri="{BB962C8B-B14F-4D97-AF65-F5344CB8AC3E}">
        <p14:creationId xmlns:p14="http://schemas.microsoft.com/office/powerpoint/2010/main" val="2351270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561AF-E837-486B-A450-9731A4763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65571"/>
          </a:xfrm>
        </p:spPr>
        <p:txBody>
          <a:bodyPr>
            <a:normAutofit fontScale="90000"/>
          </a:bodyPr>
          <a:lstStyle/>
          <a:p>
            <a:r>
              <a:rPr lang="en-GB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Applied Econometrics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26744-EBF8-4B5C-B757-CFE6A0FB9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5567"/>
            <a:ext cx="8229600" cy="345638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altLang="zh-CN" dirty="0">
                <a:latin typeface="Calibri" panose="020F0502020204030204" pitchFamily="34" charset="0"/>
                <a:cs typeface="Calibri" panose="020F0502020204030204" pitchFamily="34" charset="0"/>
              </a:rPr>
              <a:t>This will be a 20 credit module taught over two semesters.</a:t>
            </a:r>
          </a:p>
          <a:p>
            <a:pPr marL="0" indent="0">
              <a:buNone/>
            </a:pPr>
            <a:endParaRPr lang="en-GB" altLang="zh-CN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Semester 1: </a:t>
            </a:r>
            <a:r>
              <a:rPr lang="en-GB" altLang="zh-CN" dirty="0" err="1">
                <a:latin typeface="Calibri" panose="020F0502020204030204" pitchFamily="34" charset="0"/>
                <a:cs typeface="Calibri" panose="020F0502020204030204" pitchFamily="34" charset="0"/>
              </a:rPr>
              <a:t>Microeconometrics</a:t>
            </a:r>
            <a:endParaRPr lang="en-GB" altLang="zh-CN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altLang="zh-CN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altLang="zh-CN" dirty="0">
                <a:latin typeface="Calibri" panose="020F0502020204030204" pitchFamily="34" charset="0"/>
                <a:cs typeface="Calibri" panose="020F0502020204030204" pitchFamily="34" charset="0"/>
              </a:rPr>
              <a:t>Lecturer: Dr Simona Rasciute – 13 Lectures plus 3 practical workshops</a:t>
            </a:r>
          </a:p>
          <a:p>
            <a:pPr marL="0" indent="0">
              <a:buNone/>
            </a:pPr>
            <a:endParaRPr lang="en-GB" altLang="zh-CN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Semester 2: </a:t>
            </a:r>
            <a:r>
              <a:rPr lang="en-GB" altLang="zh-CN" dirty="0">
                <a:latin typeface="Calibri" panose="020F0502020204030204" pitchFamily="34" charset="0"/>
                <a:cs typeface="Calibri" panose="020F0502020204030204" pitchFamily="34" charset="0"/>
              </a:rPr>
              <a:t>Time Series Econometrics</a:t>
            </a:r>
          </a:p>
          <a:p>
            <a:pPr marL="0" indent="0">
              <a:buNone/>
            </a:pPr>
            <a:endParaRPr lang="en-GB" altLang="zh-CN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altLang="zh-CN" dirty="0">
                <a:latin typeface="Calibri" panose="020F0502020204030204" pitchFamily="34" charset="0"/>
                <a:cs typeface="Calibri" panose="020F0502020204030204" pitchFamily="34" charset="0"/>
              </a:rPr>
              <a:t>Lecturer: Dr Vitor Castro– 13 Lectures plus 3 practical workshops</a:t>
            </a:r>
          </a:p>
          <a:p>
            <a:pPr marL="0" indent="0">
              <a:buNone/>
            </a:pPr>
            <a:endParaRPr lang="en-GB" altLang="zh-CN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Assessment: </a:t>
            </a:r>
            <a:r>
              <a:rPr lang="en-GB" altLang="zh-CN" dirty="0">
                <a:latin typeface="Calibri" panose="020F0502020204030204" pitchFamily="34" charset="0"/>
                <a:cs typeface="Calibri" panose="020F0502020204030204" pitchFamily="34" charset="0"/>
              </a:rPr>
              <a:t>Two applied assignments (20% each) plus a two hour </a:t>
            </a:r>
          </a:p>
          <a:p>
            <a:pPr marL="0" indent="0">
              <a:buNone/>
            </a:pPr>
            <a:r>
              <a:rPr lang="en-GB" altLang="zh-CN" dirty="0">
                <a:latin typeface="Calibri" panose="020F0502020204030204" pitchFamily="34" charset="0"/>
                <a:cs typeface="Calibri" panose="020F0502020204030204" pitchFamily="34" charset="0"/>
              </a:rPr>
              <a:t>examination in the summer examination period (60%)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079C2795-9ED4-43A1-AF40-530B08EA0F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40738" y="4440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4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427"/>
    </mc:Choice>
    <mc:Fallback xmlns="">
      <p:transition spd="slow" advTm="434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65571"/>
          </a:xfrm>
        </p:spPr>
        <p:txBody>
          <a:bodyPr>
            <a:normAutofit fontScale="90000"/>
          </a:bodyPr>
          <a:lstStyle/>
          <a:p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Semester 1 – </a:t>
            </a:r>
            <a:r>
              <a:rPr lang="en-GB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Microeconometrics</a:t>
            </a:r>
            <a:endParaRPr lang="en-GB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71550"/>
            <a:ext cx="8229600" cy="3384376"/>
          </a:xfrm>
        </p:spPr>
        <p:txBody>
          <a:bodyPr>
            <a:no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Discrete Choice models</a:t>
            </a:r>
          </a:p>
          <a:p>
            <a:pPr lvl="1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Binary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logit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probit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models</a:t>
            </a:r>
          </a:p>
          <a:p>
            <a:pPr lvl="1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Multinomial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logit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probit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models</a:t>
            </a:r>
          </a:p>
          <a:p>
            <a:pPr lvl="1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Ordered choice models</a:t>
            </a:r>
          </a:p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Panel Econometrics</a:t>
            </a:r>
          </a:p>
          <a:p>
            <a:pPr lvl="1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Fixed effects</a:t>
            </a:r>
          </a:p>
          <a:p>
            <a:pPr lvl="1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Random effects</a:t>
            </a:r>
          </a:p>
          <a:p>
            <a:pPr lvl="1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Dynamic models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3B0AA9F5-B02D-4FD9-BE40-1727810D3C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40738" y="4440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2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57"/>
    </mc:Choice>
    <mc:Fallback xmlns="">
      <p:transition spd="slow" advTm="230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11560" y="7748"/>
            <a:ext cx="6886115" cy="483488"/>
          </a:xfrm>
        </p:spPr>
        <p:txBody>
          <a:bodyPr>
            <a:normAutofit/>
          </a:bodyPr>
          <a:lstStyle/>
          <a:p>
            <a:r>
              <a:rPr lang="en-GB" sz="2100" dirty="0">
                <a:latin typeface="Calibri" panose="020F0502020204030204" pitchFamily="34" charset="0"/>
                <a:cs typeface="Calibri" panose="020F0502020204030204" pitchFamily="34" charset="0"/>
              </a:rPr>
              <a:t>Discrete Choice models – Examples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83568" y="555526"/>
            <a:ext cx="7776864" cy="4032448"/>
          </a:xfrm>
        </p:spPr>
        <p:txBody>
          <a:bodyPr>
            <a:normAutofit fontScale="70000" lnSpcReduction="20000"/>
          </a:bodyPr>
          <a:lstStyle/>
          <a:p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Binary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logit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probit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models:</a:t>
            </a:r>
          </a:p>
          <a:p>
            <a:pPr lvl="1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The decision by the Central Bank to change the interest rate or not;</a:t>
            </a:r>
          </a:p>
          <a:p>
            <a:pPr lvl="1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The probability of financial default;</a:t>
            </a:r>
          </a:p>
          <a:p>
            <a:pPr lvl="1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Decision by a firm to invest or not;</a:t>
            </a:r>
          </a:p>
          <a:p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Multinomial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logit/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probit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models:</a:t>
            </a:r>
          </a:p>
          <a:p>
            <a:pPr lvl="1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Decision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to locate foreign direct investment;</a:t>
            </a:r>
          </a:p>
          <a:p>
            <a:pPr lvl="1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Choices among different travel modes;</a:t>
            </a:r>
          </a:p>
          <a:p>
            <a:pPr lvl="1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Choices among entry modes to foreign markets;</a:t>
            </a:r>
          </a:p>
          <a:p>
            <a:pPr lvl="1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Choices among different investment alternatives.</a:t>
            </a:r>
          </a:p>
          <a:p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Ordered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choice models:</a:t>
            </a:r>
          </a:p>
          <a:p>
            <a:pPr lvl="1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Course grades;</a:t>
            </a:r>
          </a:p>
          <a:p>
            <a:pPr lvl="1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Preference scales;</a:t>
            </a:r>
          </a:p>
          <a:p>
            <a:pPr lvl="1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Taste test;</a:t>
            </a:r>
          </a:p>
          <a:p>
            <a:pPr lvl="1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Credit ratings.</a:t>
            </a: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C60C765D-540F-4BE9-95AF-8FB9265AC7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40738" y="4440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48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283"/>
    </mc:Choice>
    <mc:Fallback xmlns="">
      <p:transition spd="slow" advTm="642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05978"/>
            <a:ext cx="7118548" cy="583574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Readings for Semester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005577"/>
            <a:ext cx="7118548" cy="358904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Textbooks for Choice Modelling:</a:t>
            </a:r>
          </a:p>
          <a:p>
            <a:pPr lvl="0"/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Hensher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, D.A., Rose, J.M. and Greene, W.H. (2006). </a:t>
            </a:r>
            <a:r>
              <a:rPr lang="en-GB" i="1" dirty="0">
                <a:latin typeface="Calibri" panose="020F0502020204030204" pitchFamily="34" charset="0"/>
                <a:cs typeface="Calibri" panose="020F0502020204030204" pitchFamily="34" charset="0"/>
              </a:rPr>
              <a:t>Applied Choice Analysis. A Primer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. Cambridge University Press.</a:t>
            </a:r>
          </a:p>
          <a:p>
            <a:pPr lvl="0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Train, K.E. (2007). </a:t>
            </a:r>
            <a:r>
              <a:rPr lang="en-GB" i="1" dirty="0">
                <a:latin typeface="Calibri" panose="020F0502020204030204" pitchFamily="34" charset="0"/>
                <a:cs typeface="Calibri" panose="020F0502020204030204" pitchFamily="34" charset="0"/>
              </a:rPr>
              <a:t>Discrete Choice Methods with Simulation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. Cambridge University Press. Can be found at: </a:t>
            </a:r>
            <a:r>
              <a:rPr lang="en-GB" u="sng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http://elsa.berkeley.edu/books/choice2.html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lvl="0"/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Textbooks for Panel Econometrics:</a:t>
            </a:r>
          </a:p>
          <a:p>
            <a:pPr lvl="0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Cameron and Trivedi, (2005) </a:t>
            </a:r>
            <a:r>
              <a:rPr lang="en-GB" i="1" dirty="0" err="1">
                <a:latin typeface="Calibri" panose="020F0502020204030204" pitchFamily="34" charset="0"/>
                <a:cs typeface="Calibri" panose="020F0502020204030204" pitchFamily="34" charset="0"/>
              </a:rPr>
              <a:t>Mircoeconometrics</a:t>
            </a:r>
            <a:r>
              <a:rPr lang="en-GB" i="1" dirty="0">
                <a:latin typeface="Calibri" panose="020F0502020204030204" pitchFamily="34" charset="0"/>
                <a:cs typeface="Calibri" panose="020F0502020204030204" pitchFamily="34" charset="0"/>
              </a:rPr>
              <a:t>: Methods and Applications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, Cambridge University Press</a:t>
            </a:r>
          </a:p>
          <a:p>
            <a:pPr lvl="0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Wooldridge, J. (2002) </a:t>
            </a:r>
            <a:r>
              <a:rPr lang="en-GB" i="1" dirty="0">
                <a:latin typeface="Calibri" panose="020F0502020204030204" pitchFamily="34" charset="0"/>
                <a:cs typeface="Calibri" panose="020F0502020204030204" pitchFamily="34" charset="0"/>
              </a:rPr>
              <a:t>Econometric Analysis of Cross Section and Panel Data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, The MIT Press</a:t>
            </a:r>
          </a:p>
          <a:p>
            <a:endParaRPr lang="en-GB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DF432B7E-C75F-41D7-8AE4-FE7FB27B66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4440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74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239"/>
    </mc:Choice>
    <mc:Fallback xmlns="">
      <p:transition spd="slow" advTm="192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65571"/>
          </a:xfrm>
        </p:spPr>
        <p:txBody>
          <a:bodyPr>
            <a:normAutofit fontScale="90000"/>
          </a:bodyPr>
          <a:lstStyle/>
          <a:p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Semester 2 – Time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71550"/>
            <a:ext cx="8229600" cy="338437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Stationary and ARIMA modelling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ARIMA modelling is a method for the construction of forecasting models based on time-series data 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Unit Roots and Nonstationary Processes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The presence of unit roots is a common feature of time-series data which must be dealt with when applying the ARIMA methodology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Cointegration and Error Correction Models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Cointegration refers to relationships between different time-series which contain unit roots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Vector Autoregression Models</a:t>
            </a:r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D8FFCD91-3479-4E5C-AE0C-B852256730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40738" y="4440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886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2426"/>
    </mc:Choice>
    <mc:Fallback>
      <p:transition spd="slow" advTm="1024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9552" y="288062"/>
            <a:ext cx="6958123" cy="483488"/>
          </a:xfrm>
        </p:spPr>
        <p:txBody>
          <a:bodyPr>
            <a:noAutofit/>
          </a:bodyPr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Aim of Time Series Analysis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83568" y="843558"/>
            <a:ext cx="8064896" cy="352839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Develop simple models able of forecasting, interpreting, and testing hypotheses about economic data 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To build dynamic econometric models you need a detailed </a:t>
            </a:r>
            <a:r>
              <a:rPr lang="en-GB" sz="2400">
                <a:latin typeface="Calibri" panose="020F0502020204030204" pitchFamily="34" charset="0"/>
                <a:cs typeface="Calibri" panose="020F0502020204030204" pitchFamily="34" charset="0"/>
              </a:rPr>
              <a:t>analysis of the </a:t>
            </a:r>
            <a:r>
              <a:rPr lang="en-GB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characteristics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of time series involved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Without adequate </a:t>
            </a:r>
            <a:r>
              <a:rPr lang="en-GB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properties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erroneous inferences, forecasting and conclusions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biased/inconsistent estimators </a:t>
            </a: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 </a:t>
            </a: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spurious regressions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GB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Applications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Economic forecasting; Sales forecasting; Stock Market Analysis,…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68E6761-A296-4107-8FE5-F5ABB626D5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40738" y="4440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428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4745"/>
    </mc:Choice>
    <mc:Fallback>
      <p:transition spd="slow" advTm="1047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05978"/>
            <a:ext cx="7190556" cy="583574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Readings for Semester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843558"/>
            <a:ext cx="7920880" cy="3589046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Enders, W. (2010). Applied Econometric Time Series, 3</a:t>
            </a:r>
            <a:r>
              <a:rPr lang="en-GB" sz="2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Ed. Hoboken, N.J.: John Wiley and Sons. [Library: 330.0151923/END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]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Harvey, A. C. (1993). Time Series Models, 2</a:t>
            </a:r>
            <a:r>
              <a:rPr lang="en-GB" sz="2800" baseline="30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nd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Ed. London: Harvester Wheatsheaf. [Library: 330.0151923/HAR]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Mills, T.C. (2019). Applied Time Series Analysis: A Practical Guide to </a:t>
            </a:r>
            <a:r>
              <a:rPr lang="en-GB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Modeling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and Forecasting. London, U.K.: Academic Press. [Library: e-book]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Mills, T. C. and Markellos, R. N. (2008). The Econometric Modelling of Financial Time Series, 3</a:t>
            </a:r>
            <a:r>
              <a:rPr lang="en-GB" sz="2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Ed. Cambridge: Cambridge University Press. [Library: e-book]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1A797247-D943-4D2A-B6A6-971EAA432B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40738" y="4440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50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837"/>
    </mc:Choice>
    <mc:Fallback>
      <p:transition spd="slow" advTm="538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85baf492-579e-4f0a-86f2-b32ab59cb8c9"/>
</p:tagLst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EDDC34284C5642A4289CCE0ECE2427" ma:contentTypeVersion="7" ma:contentTypeDescription="Create a new document." ma:contentTypeScope="" ma:versionID="f10d3d87ebe046227f67e8e3bdfd8c8a">
  <xsd:schema xmlns:xsd="http://www.w3.org/2001/XMLSchema" xmlns:xs="http://www.w3.org/2001/XMLSchema" xmlns:p="http://schemas.microsoft.com/office/2006/metadata/properties" xmlns:ns3="de060889-ba8e-4210-be2e-e5171b05f6c5" targetNamespace="http://schemas.microsoft.com/office/2006/metadata/properties" ma:root="true" ma:fieldsID="6d760ae302634a4ee4a19160b74ce473" ns3:_="">
    <xsd:import namespace="de060889-ba8e-4210-be2e-e5171b05f6c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060889-ba8e-4210-be2e-e5171b05f6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6734AA-C290-471D-BA31-2B7FC394105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C9CC8F0-ED15-42ED-8243-6EEBA2B1D8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9A5DCA7-F638-482B-B02B-F5053868D0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060889-ba8e-4210-be2e-e5171b05f6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7441</TotalTime>
  <Words>598</Words>
  <Application>Microsoft Office PowerPoint</Application>
  <PresentationFormat>On-screen Show (16:9)</PresentationFormat>
  <Paragraphs>68</Paragraphs>
  <Slides>8</Slides>
  <Notes>1</Notes>
  <HiddenSlides>0</HiddenSlides>
  <MMClips>7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Default Theme</vt:lpstr>
      <vt:lpstr>ECC038 Applied Econometrics  Dr Simona Rasciute and Dr Vitor Castro  </vt:lpstr>
      <vt:lpstr>Applied Econometrics</vt:lpstr>
      <vt:lpstr>Semester 1 – Microeconometrics</vt:lpstr>
      <vt:lpstr>Discrete Choice models – Examples </vt:lpstr>
      <vt:lpstr>Readings for Semester 1</vt:lpstr>
      <vt:lpstr>Semester 2 – Time Series</vt:lpstr>
      <vt:lpstr>Aim of Time Series Analysis</vt:lpstr>
      <vt:lpstr>Readings for Semester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ECC038 Applied Econometrics  Lecture I The Relevance of Choice Modelling Binary Choice Models  Dr Simona Rasciute Office hours: Tuesday: 15.00-16.00 Thursday: 15.00-16.00 Room: BE.1.15 E-mail: S.Rasciute@lboro.ac.uk</dc:title>
  <dc:creator>Simona Rasciute</dc:creator>
  <cp:lastModifiedBy>Vitor Castro</cp:lastModifiedBy>
  <cp:revision>15</cp:revision>
  <dcterms:created xsi:type="dcterms:W3CDTF">2020-01-27T15:57:33Z</dcterms:created>
  <dcterms:modified xsi:type="dcterms:W3CDTF">2021-04-13T10:16:00Z</dcterms:modified>
</cp:coreProperties>
</file>