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66" r:id="rId4"/>
    <p:sldId id="262" r:id="rId5"/>
    <p:sldId id="261" r:id="rId6"/>
    <p:sldId id="264" r:id="rId7"/>
    <p:sldId id="265"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6667" autoAdjust="0"/>
  </p:normalViewPr>
  <p:slideViewPr>
    <p:cSldViewPr>
      <p:cViewPr varScale="1">
        <p:scale>
          <a:sx n="74" d="100"/>
          <a:sy n="74" d="100"/>
        </p:scale>
        <p:origin x="2664" y="72"/>
      </p:cViewPr>
      <p:guideLst>
        <p:guide orient="horz" pos="2160"/>
        <p:guide pos="2880"/>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kos Argyris" userId="2f140e4f-21ef-452b-8427-dc8055f6b643" providerId="ADAL" clId="{A7A0BEA9-3480-4512-8312-09DD068D8149}"/>
    <pc:docChg chg="custSel modSld">
      <pc:chgData name="Nikos Argyris" userId="2f140e4f-21ef-452b-8427-dc8055f6b643" providerId="ADAL" clId="{A7A0BEA9-3480-4512-8312-09DD068D8149}" dt="2022-04-06T16:11:57.255" v="92" actId="20577"/>
      <pc:docMkLst>
        <pc:docMk/>
      </pc:docMkLst>
      <pc:sldChg chg="modSp mod">
        <pc:chgData name="Nikos Argyris" userId="2f140e4f-21ef-452b-8427-dc8055f6b643" providerId="ADAL" clId="{A7A0BEA9-3480-4512-8312-09DD068D8149}" dt="2022-04-06T16:11:57.255" v="92" actId="20577"/>
        <pc:sldMkLst>
          <pc:docMk/>
          <pc:sldMk cId="767530848" sldId="261"/>
        </pc:sldMkLst>
        <pc:spChg chg="mod">
          <ac:chgData name="Nikos Argyris" userId="2f140e4f-21ef-452b-8427-dc8055f6b643" providerId="ADAL" clId="{A7A0BEA9-3480-4512-8312-09DD068D8149}" dt="2022-04-06T16:11:57.255" v="92" actId="20577"/>
          <ac:spMkLst>
            <pc:docMk/>
            <pc:sldMk cId="767530848" sldId="261"/>
            <ac:spMk id="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BADC4D-C5E3-4CD6-9838-444B40D860E8}" type="datetimeFigureOut">
              <a:rPr lang="en-GB" smtClean="0"/>
              <a:t>06/04/2022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F5142E-7254-4F7C-BD1F-41EB2C05B772}" type="slidenum">
              <a:rPr lang="en-GB" smtClean="0"/>
              <a:t>‹#›</a:t>
            </a:fld>
            <a:endParaRPr lang="en-GB"/>
          </a:p>
        </p:txBody>
      </p:sp>
    </p:spTree>
    <p:extLst>
      <p:ext uri="{BB962C8B-B14F-4D97-AF65-F5344CB8AC3E}">
        <p14:creationId xmlns:p14="http://schemas.microsoft.com/office/powerpoint/2010/main" val="11767931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solidFill>
                <a:srgbClr val="FF0000"/>
              </a:solidFill>
            </a:endParaRPr>
          </a:p>
        </p:txBody>
      </p:sp>
      <p:sp>
        <p:nvSpPr>
          <p:cNvPr id="4" name="Slide Number Placeholder 3"/>
          <p:cNvSpPr>
            <a:spLocks noGrp="1"/>
          </p:cNvSpPr>
          <p:nvPr>
            <p:ph type="sldNum" sz="quarter" idx="10"/>
          </p:nvPr>
        </p:nvSpPr>
        <p:spPr/>
        <p:txBody>
          <a:bodyPr/>
          <a:lstStyle/>
          <a:p>
            <a:fld id="{46F5142E-7254-4F7C-BD1F-41EB2C05B772}" type="slidenum">
              <a:rPr lang="en-GB" smtClean="0"/>
              <a:t>1</a:t>
            </a:fld>
            <a:endParaRPr lang="en-GB"/>
          </a:p>
        </p:txBody>
      </p:sp>
    </p:spTree>
    <p:extLst>
      <p:ext uri="{BB962C8B-B14F-4D97-AF65-F5344CB8AC3E}">
        <p14:creationId xmlns:p14="http://schemas.microsoft.com/office/powerpoint/2010/main" val="33951033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563888" y="2348880"/>
            <a:ext cx="5472608" cy="600066"/>
          </a:xfrm>
        </p:spPr>
        <p:txBody>
          <a:bodyPr>
            <a:noAutofit/>
          </a:bodyPr>
          <a:lstStyle>
            <a:lvl1pPr algn="ctr">
              <a:defRPr sz="3000">
                <a:solidFill>
                  <a:schemeClr val="bg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3563888" y="2924944"/>
            <a:ext cx="5472608" cy="406895"/>
          </a:xfrm>
        </p:spPr>
        <p:txBody>
          <a:bodyPr>
            <a:normAutofit/>
          </a:bodyPr>
          <a:lstStyle>
            <a:lvl1pPr marL="0" indent="0" algn="ctr">
              <a:buNone/>
              <a:defRPr sz="2000">
                <a:solidFill>
                  <a:schemeClr val="bg2"/>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BDC91E08-53F6-4B30-8521-A8FFEF1ADBB8}" type="datetimeFigureOut">
              <a:rPr lang="en-GB" smtClean="0"/>
              <a:t>06/04/2022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3306180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778097"/>
          </a:xfrm>
        </p:spPr>
        <p:txBody>
          <a:bodyPr/>
          <a:lstStyle/>
          <a:p>
            <a:r>
              <a:rPr lang="en-US"/>
              <a:t>Click to edit Master title style</a:t>
            </a:r>
            <a:endParaRPr lang="en-GB"/>
          </a:p>
        </p:txBody>
      </p:sp>
      <p:sp>
        <p:nvSpPr>
          <p:cNvPr id="3" name="Content Placeholder 2"/>
          <p:cNvSpPr>
            <a:spLocks noGrp="1"/>
          </p:cNvSpPr>
          <p:nvPr>
            <p:ph idx="1"/>
          </p:nvPr>
        </p:nvSpPr>
        <p:spPr>
          <a:xfrm>
            <a:off x="457200" y="1124744"/>
            <a:ext cx="8229600" cy="470452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BDC91E08-53F6-4B30-8521-A8FFEF1ADBB8}" type="datetimeFigureOut">
              <a:rPr lang="en-GB" smtClean="0"/>
              <a:t>06/04/2022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2748837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411074"/>
            <a:ext cx="7772400" cy="1362075"/>
          </a:xfrm>
        </p:spPr>
        <p:txBody>
          <a:bodyPr anchor="t">
            <a:noAutofit/>
          </a:bodyPr>
          <a:lstStyle>
            <a:lvl1pPr algn="l">
              <a:defRPr sz="4000" b="1" cap="all"/>
            </a:lvl1pPr>
          </a:lstStyle>
          <a:p>
            <a:r>
              <a:rPr lang="en-US" dirty="0"/>
              <a:t>Click to edit Master title style</a:t>
            </a:r>
            <a:endParaRPr lang="en-GB" dirty="0"/>
          </a:p>
        </p:txBody>
      </p:sp>
      <p:sp>
        <p:nvSpPr>
          <p:cNvPr id="3" name="Text Placeholder 2"/>
          <p:cNvSpPr>
            <a:spLocks noGrp="1"/>
          </p:cNvSpPr>
          <p:nvPr>
            <p:ph type="body" idx="1"/>
          </p:nvPr>
        </p:nvSpPr>
        <p:spPr>
          <a:xfrm>
            <a:off x="722313" y="1700808"/>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C91E08-53F6-4B30-8521-A8FFEF1ADBB8}" type="datetimeFigureOut">
              <a:rPr lang="en-GB" smtClean="0"/>
              <a:t>06/04/2022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1904287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124745"/>
            <a:ext cx="4038600" cy="500142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124745"/>
            <a:ext cx="4038600" cy="500142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DC91E08-53F6-4B30-8521-A8FFEF1ADBB8}" type="datetimeFigureOut">
              <a:rPr lang="en-GB" smtClean="0"/>
              <a:t>06/04/2022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97383A-60EC-4720-B4F7-3F8B7072D89A}" type="slidenum">
              <a:rPr lang="en-GB" smtClean="0"/>
              <a:t>‹#›</a:t>
            </a:fld>
            <a:endParaRPr lang="en-GB"/>
          </a:p>
        </p:txBody>
      </p:sp>
      <p:sp>
        <p:nvSpPr>
          <p:cNvPr id="9" name="Title 1"/>
          <p:cNvSpPr>
            <a:spLocks noGrp="1"/>
          </p:cNvSpPr>
          <p:nvPr>
            <p:ph type="title"/>
          </p:nvPr>
        </p:nvSpPr>
        <p:spPr>
          <a:xfrm>
            <a:off x="457200" y="274639"/>
            <a:ext cx="8229600" cy="778097"/>
          </a:xfrm>
        </p:spPr>
        <p:txBody>
          <a:bodyPr/>
          <a:lstStyle/>
          <a:p>
            <a:r>
              <a:rPr lang="en-US"/>
              <a:t>Click to edit Master title style</a:t>
            </a:r>
            <a:endParaRPr lang="en-GB"/>
          </a:p>
        </p:txBody>
      </p:sp>
    </p:spTree>
    <p:extLst>
      <p:ext uri="{BB962C8B-B14F-4D97-AF65-F5344CB8AC3E}">
        <p14:creationId xmlns:p14="http://schemas.microsoft.com/office/powerpoint/2010/main" val="4225367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124744"/>
            <a:ext cx="5482952" cy="470452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084168" y="1124744"/>
            <a:ext cx="2602632" cy="4128459"/>
          </a:xfrm>
        </p:spPr>
        <p:txBody>
          <a:bodyPr/>
          <a:lstStyle>
            <a:lvl1pPr marL="0" indent="0">
              <a:buNone/>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GB" dirty="0"/>
          </a:p>
        </p:txBody>
      </p:sp>
      <p:sp>
        <p:nvSpPr>
          <p:cNvPr id="5" name="Date Placeholder 4"/>
          <p:cNvSpPr>
            <a:spLocks noGrp="1"/>
          </p:cNvSpPr>
          <p:nvPr>
            <p:ph type="dt" sz="half" idx="10"/>
          </p:nvPr>
        </p:nvSpPr>
        <p:spPr/>
        <p:txBody>
          <a:bodyPr/>
          <a:lstStyle/>
          <a:p>
            <a:fld id="{BDC91E08-53F6-4B30-8521-A8FFEF1ADBB8}" type="datetimeFigureOut">
              <a:rPr lang="en-GB" smtClean="0"/>
              <a:t>06/04/2022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97383A-60EC-4720-B4F7-3F8B7072D89A}" type="slidenum">
              <a:rPr lang="en-GB" smtClean="0"/>
              <a:t>‹#›</a:t>
            </a:fld>
            <a:endParaRPr lang="en-GB"/>
          </a:p>
        </p:txBody>
      </p:sp>
      <p:sp>
        <p:nvSpPr>
          <p:cNvPr id="11" name="Title 1"/>
          <p:cNvSpPr>
            <a:spLocks noGrp="1"/>
          </p:cNvSpPr>
          <p:nvPr>
            <p:ph type="title"/>
          </p:nvPr>
        </p:nvSpPr>
        <p:spPr>
          <a:xfrm>
            <a:off x="457200" y="274639"/>
            <a:ext cx="8229600" cy="778097"/>
          </a:xfrm>
        </p:spPr>
        <p:txBody>
          <a:bodyPr/>
          <a:lstStyle/>
          <a:p>
            <a:r>
              <a:rPr lang="en-US"/>
              <a:t>Click to edit Master title style</a:t>
            </a:r>
            <a:endParaRPr lang="en-GB"/>
          </a:p>
        </p:txBody>
      </p:sp>
    </p:spTree>
    <p:extLst>
      <p:ext uri="{BB962C8B-B14F-4D97-AF65-F5344CB8AC3E}">
        <p14:creationId xmlns:p14="http://schemas.microsoft.com/office/powerpoint/2010/main" val="3952451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C91E08-53F6-4B30-8521-A8FFEF1ADBB8}" type="datetimeFigureOut">
              <a:rPr lang="en-GB" smtClean="0"/>
              <a:t>06/04/2022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1605555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520" y="4797152"/>
            <a:ext cx="5486400" cy="566739"/>
          </a:xfrm>
        </p:spPr>
        <p:txBody>
          <a:bodyPr anchor="b"/>
          <a:lstStyle>
            <a:lvl1pPr algn="l">
              <a:defRPr sz="2000" b="1"/>
            </a:lvl1pPr>
          </a:lstStyle>
          <a:p>
            <a:r>
              <a:rPr lang="en-US" dirty="0"/>
              <a:t>Click to edit Master title style</a:t>
            </a:r>
            <a:endParaRPr lang="en-GB" dirty="0"/>
          </a:p>
        </p:txBody>
      </p:sp>
      <p:sp>
        <p:nvSpPr>
          <p:cNvPr id="3" name="Picture Placeholder 2"/>
          <p:cNvSpPr>
            <a:spLocks noGrp="1"/>
          </p:cNvSpPr>
          <p:nvPr>
            <p:ph type="pic" idx="1"/>
          </p:nvPr>
        </p:nvSpPr>
        <p:spPr>
          <a:xfrm>
            <a:off x="251520" y="260648"/>
            <a:ext cx="8568952" cy="446692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251520" y="5373216"/>
            <a:ext cx="8640960" cy="3659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DC91E08-53F6-4B30-8521-A8FFEF1ADBB8}" type="datetimeFigureOut">
              <a:rPr lang="en-GB" smtClean="0"/>
              <a:t>06/04/2022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1565477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600202"/>
            <a:ext cx="8229600" cy="422906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C91E08-53F6-4B30-8521-A8FFEF1ADBB8}" type="datetimeFigureOut">
              <a:rPr lang="en-GB" smtClean="0"/>
              <a:t>06/04/2022</a:t>
            </a:fld>
            <a:endParaRPr lang="en-GB"/>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97383A-60EC-4720-B4F7-3F8B7072D89A}" type="slidenum">
              <a:rPr lang="en-GB" smtClean="0"/>
              <a:t>‹#›</a:t>
            </a:fld>
            <a:endParaRPr lang="en-GB"/>
          </a:p>
        </p:txBody>
      </p:sp>
    </p:spTree>
    <p:extLst>
      <p:ext uri="{BB962C8B-B14F-4D97-AF65-F5344CB8AC3E}">
        <p14:creationId xmlns:p14="http://schemas.microsoft.com/office/powerpoint/2010/main" val="30015070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2" r:id="rId5"/>
    <p:sldLayoutId id="2147483667" r:id="rId6"/>
    <p:sldLayoutId id="2147483669" r:id="rId7"/>
  </p:sldLayoutIdLst>
  <p:txStyles>
    <p:titleStyle>
      <a:lvl1pPr algn="l" defTabSz="914400" rtl="0" eaLnBrk="1" latinLnBrk="0" hangingPunct="1">
        <a:spcBef>
          <a:spcPct val="0"/>
        </a:spcBef>
        <a:buNone/>
        <a:defRPr sz="4000" b="1" kern="1200">
          <a:solidFill>
            <a:srgbClr val="330066"/>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deazone.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n.argyris@lboro.ac.uk"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63888" y="2348880"/>
            <a:ext cx="5472608" cy="1080120"/>
          </a:xfrm>
        </p:spPr>
        <p:txBody>
          <a:bodyPr/>
          <a:lstStyle/>
          <a:p>
            <a:r>
              <a:rPr lang="en-GB" dirty="0"/>
              <a:t>BSC063 Decision and Efficiency Analysis </a:t>
            </a:r>
          </a:p>
        </p:txBody>
      </p:sp>
    </p:spTree>
    <p:extLst>
      <p:ext uri="{BB962C8B-B14F-4D97-AF65-F5344CB8AC3E}">
        <p14:creationId xmlns:p14="http://schemas.microsoft.com/office/powerpoint/2010/main" val="1762933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About This Module</a:t>
            </a:r>
          </a:p>
        </p:txBody>
      </p:sp>
      <p:sp>
        <p:nvSpPr>
          <p:cNvPr id="3" name="Content Placeholder 2"/>
          <p:cNvSpPr>
            <a:spLocks noGrp="1"/>
          </p:cNvSpPr>
          <p:nvPr>
            <p:ph idx="1"/>
          </p:nvPr>
        </p:nvSpPr>
        <p:spPr/>
        <p:txBody>
          <a:bodyPr/>
          <a:lstStyle/>
          <a:p>
            <a:r>
              <a:rPr lang="en-GB" dirty="0"/>
              <a:t>This module gives students a good understanding of how to make decisions in complex business and policy making situations.</a:t>
            </a:r>
          </a:p>
          <a:p>
            <a:pPr lvl="0"/>
            <a:r>
              <a:rPr lang="en-GB" dirty="0"/>
              <a:t>The students will develop skills in modelling decision and efficiency analysis problems. </a:t>
            </a:r>
          </a:p>
          <a:p>
            <a:pPr lvl="0"/>
            <a:r>
              <a:rPr lang="en-GB" dirty="0"/>
              <a:t>The module aims to provide not only rigorous academic understanding of complex practical issues but also  hands-on experience with the use of computers for decision and efficiency analysis in a business or policy environment.</a:t>
            </a:r>
          </a:p>
        </p:txBody>
      </p:sp>
    </p:spTree>
    <p:extLst>
      <p:ext uri="{BB962C8B-B14F-4D97-AF65-F5344CB8AC3E}">
        <p14:creationId xmlns:p14="http://schemas.microsoft.com/office/powerpoint/2010/main" val="1523888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Teaching and Learning</a:t>
            </a:r>
          </a:p>
        </p:txBody>
      </p:sp>
      <p:sp>
        <p:nvSpPr>
          <p:cNvPr id="3" name="Content Placeholder 2"/>
          <p:cNvSpPr>
            <a:spLocks noGrp="1"/>
          </p:cNvSpPr>
          <p:nvPr>
            <p:ph idx="1"/>
          </p:nvPr>
        </p:nvSpPr>
        <p:spPr/>
        <p:txBody>
          <a:bodyPr>
            <a:normAutofit fontScale="85000" lnSpcReduction="10000"/>
          </a:bodyPr>
          <a:lstStyle/>
          <a:p>
            <a:pPr marL="0" indent="0">
              <a:spcBef>
                <a:spcPts val="0"/>
              </a:spcBef>
              <a:spcAft>
                <a:spcPts val="1200"/>
              </a:spcAft>
              <a:buNone/>
            </a:pPr>
            <a:r>
              <a:rPr lang="en-GB" b="1" dirty="0"/>
              <a:t>The module consists of two groups of topics</a:t>
            </a:r>
          </a:p>
          <a:p>
            <a:pPr>
              <a:spcBef>
                <a:spcPts val="0"/>
              </a:spcBef>
              <a:spcAft>
                <a:spcPts val="1200"/>
              </a:spcAft>
            </a:pPr>
            <a:r>
              <a:rPr lang="en-GB" b="1" dirty="0"/>
              <a:t>Decision analysis.</a:t>
            </a:r>
            <a:r>
              <a:rPr lang="en-GB" dirty="0"/>
              <a:t> This involves understanding different types of decision problems with multiple objectives, goal programming and game theoretic approaches.</a:t>
            </a:r>
          </a:p>
          <a:p>
            <a:pPr>
              <a:spcBef>
                <a:spcPts val="0"/>
              </a:spcBef>
              <a:spcAft>
                <a:spcPts val="1200"/>
              </a:spcAft>
            </a:pPr>
            <a:r>
              <a:rPr lang="en-GB" dirty="0"/>
              <a:t> </a:t>
            </a:r>
            <a:r>
              <a:rPr lang="en-GB" b="1" dirty="0"/>
              <a:t>Efficiency analysis.</a:t>
            </a:r>
            <a:r>
              <a:rPr lang="en-GB" dirty="0"/>
              <a:t> This area is devoted to the assessment of productivity, performance and efficiency of organisations. Examples of organisations to which this methodology is applicable include bank branches, supermarkets, hospitals, schools, and so on. The module primarily focuses on the methodology known as data envelopment analysis (DEA). This technique relies on linear programming as the main modelling method.</a:t>
            </a:r>
          </a:p>
        </p:txBody>
      </p:sp>
    </p:spTree>
    <p:extLst>
      <p:ext uri="{BB962C8B-B14F-4D97-AF65-F5344CB8AC3E}">
        <p14:creationId xmlns:p14="http://schemas.microsoft.com/office/powerpoint/2010/main" val="3968941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38AFB-E003-49B1-A20A-A6A20F75A8CC}"/>
              </a:ext>
            </a:extLst>
          </p:cNvPr>
          <p:cNvSpPr>
            <a:spLocks noGrp="1"/>
          </p:cNvSpPr>
          <p:nvPr>
            <p:ph type="title"/>
          </p:nvPr>
        </p:nvSpPr>
        <p:spPr/>
        <p:txBody>
          <a:bodyPr/>
          <a:lstStyle/>
          <a:p>
            <a:r>
              <a:rPr lang="en-GB" dirty="0"/>
              <a:t>Teaching and Learning </a:t>
            </a:r>
          </a:p>
        </p:txBody>
      </p:sp>
      <p:sp>
        <p:nvSpPr>
          <p:cNvPr id="3" name="Content Placeholder 2">
            <a:extLst>
              <a:ext uri="{FF2B5EF4-FFF2-40B4-BE49-F238E27FC236}">
                <a16:creationId xmlns:a16="http://schemas.microsoft.com/office/drawing/2014/main" id="{10D0C075-F113-4630-A419-DDA3CB7AF602}"/>
              </a:ext>
            </a:extLst>
          </p:cNvPr>
          <p:cNvSpPr>
            <a:spLocks noGrp="1"/>
          </p:cNvSpPr>
          <p:nvPr>
            <p:ph idx="1"/>
          </p:nvPr>
        </p:nvSpPr>
        <p:spPr/>
        <p:txBody>
          <a:bodyPr>
            <a:normAutofit/>
          </a:bodyPr>
          <a:lstStyle/>
          <a:p>
            <a:r>
              <a:rPr lang="en-GB" dirty="0"/>
              <a:t>There are 2 lectures every week and 1 problem class every other week. </a:t>
            </a:r>
          </a:p>
          <a:p>
            <a:r>
              <a:rPr lang="en-GB" dirty="0"/>
              <a:t>The lectures include introduction of new methodology topics, supported by computer demonstrations of different solution methods. </a:t>
            </a:r>
          </a:p>
          <a:p>
            <a:r>
              <a:rPr lang="en-GB" dirty="0"/>
              <a:t>Problem classes are similar to lectures but do not usually include any new material, instead focussing on solving and discussing different problems, including exam-style problems.</a:t>
            </a:r>
          </a:p>
        </p:txBody>
      </p:sp>
    </p:spTree>
    <p:extLst>
      <p:ext uri="{BB962C8B-B14F-4D97-AF65-F5344CB8AC3E}">
        <p14:creationId xmlns:p14="http://schemas.microsoft.com/office/powerpoint/2010/main" val="1638149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57200" y="1124744"/>
            <a:ext cx="8363272" cy="4704523"/>
          </a:xfrm>
        </p:spPr>
        <p:txBody>
          <a:bodyPr>
            <a:normAutofit/>
          </a:bodyPr>
          <a:lstStyle/>
          <a:p>
            <a:pPr>
              <a:spcBef>
                <a:spcPts val="0"/>
              </a:spcBef>
              <a:spcAft>
                <a:spcPts val="1200"/>
              </a:spcAft>
            </a:pPr>
            <a:r>
              <a:rPr lang="en-GB" dirty="0"/>
              <a:t>The module is assessed by a 2-hour exam (100% of </a:t>
            </a:r>
            <a:r>
              <a:rPr lang="en-GB"/>
              <a:t>the module mark)</a:t>
            </a:r>
            <a:endParaRPr lang="en-GB" dirty="0"/>
          </a:p>
          <a:p>
            <a:pPr>
              <a:spcBef>
                <a:spcPts val="0"/>
              </a:spcBef>
              <a:spcAft>
                <a:spcPts val="1200"/>
              </a:spcAft>
            </a:pPr>
            <a:r>
              <a:rPr lang="en-GB" dirty="0"/>
              <a:t>The exam includes questions on different topics of decision and efficiency analysis. Examples of such questions are discussed in the class throughout the module. </a:t>
            </a:r>
          </a:p>
          <a:p>
            <a:pPr>
              <a:spcBef>
                <a:spcPts val="0"/>
              </a:spcBef>
              <a:spcAft>
                <a:spcPts val="1200"/>
              </a:spcAft>
            </a:pPr>
            <a:r>
              <a:rPr lang="en-GB" dirty="0"/>
              <a:t>Generic Exam Feedback will be made available to all students.</a:t>
            </a:r>
          </a:p>
        </p:txBody>
      </p:sp>
      <p:sp>
        <p:nvSpPr>
          <p:cNvPr id="4" name="Title 3"/>
          <p:cNvSpPr>
            <a:spLocks noGrp="1"/>
          </p:cNvSpPr>
          <p:nvPr>
            <p:ph type="title"/>
          </p:nvPr>
        </p:nvSpPr>
        <p:spPr/>
        <p:txBody>
          <a:bodyPr/>
          <a:lstStyle/>
          <a:p>
            <a:r>
              <a:rPr lang="en-GB" dirty="0"/>
              <a:t>Assessment and Feedback </a:t>
            </a:r>
          </a:p>
        </p:txBody>
      </p:sp>
    </p:spTree>
    <p:extLst>
      <p:ext uri="{BB962C8B-B14F-4D97-AF65-F5344CB8AC3E}">
        <p14:creationId xmlns:p14="http://schemas.microsoft.com/office/powerpoint/2010/main" val="767530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BC828-AF43-4D78-B923-AC1794E7F052}"/>
              </a:ext>
            </a:extLst>
          </p:cNvPr>
          <p:cNvSpPr>
            <a:spLocks noGrp="1"/>
          </p:cNvSpPr>
          <p:nvPr>
            <p:ph type="title"/>
          </p:nvPr>
        </p:nvSpPr>
        <p:spPr>
          <a:xfrm>
            <a:off x="457200" y="274639"/>
            <a:ext cx="8229600" cy="1210145"/>
          </a:xfrm>
        </p:spPr>
        <p:txBody>
          <a:bodyPr>
            <a:normAutofit fontScale="90000"/>
          </a:bodyPr>
          <a:lstStyle/>
          <a:p>
            <a:r>
              <a:rPr lang="en-GB" dirty="0"/>
              <a:t>Wider skills and knowledge development </a:t>
            </a:r>
          </a:p>
        </p:txBody>
      </p:sp>
      <p:sp>
        <p:nvSpPr>
          <p:cNvPr id="3" name="Content Placeholder 2">
            <a:extLst>
              <a:ext uri="{FF2B5EF4-FFF2-40B4-BE49-F238E27FC236}">
                <a16:creationId xmlns:a16="http://schemas.microsoft.com/office/drawing/2014/main" id="{8422D64A-2DDC-4FB7-BC28-D59D366A51D8}"/>
              </a:ext>
            </a:extLst>
          </p:cNvPr>
          <p:cNvSpPr>
            <a:spLocks noGrp="1"/>
          </p:cNvSpPr>
          <p:nvPr>
            <p:ph idx="1"/>
          </p:nvPr>
        </p:nvSpPr>
        <p:spPr>
          <a:xfrm>
            <a:off x="457200" y="1484784"/>
            <a:ext cx="8229600" cy="4344483"/>
          </a:xfrm>
        </p:spPr>
        <p:txBody>
          <a:bodyPr/>
          <a:lstStyle/>
          <a:p>
            <a:r>
              <a:rPr lang="en-GB" dirty="0"/>
              <a:t>This module shows how management science can make a difference in the real world, by helping make well-informed business and policy decisions in complex situations.  </a:t>
            </a:r>
          </a:p>
          <a:p>
            <a:r>
              <a:rPr lang="en-GB" dirty="0"/>
              <a:t>The students will learn how to use software and communicate results of analysis to the managers and policy makers.</a:t>
            </a:r>
          </a:p>
        </p:txBody>
      </p:sp>
    </p:spTree>
    <p:extLst>
      <p:ext uri="{BB962C8B-B14F-4D97-AF65-F5344CB8AC3E}">
        <p14:creationId xmlns:p14="http://schemas.microsoft.com/office/powerpoint/2010/main" val="2307111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1A7B54-E97B-44EF-8172-40A8E99728E2}"/>
              </a:ext>
            </a:extLst>
          </p:cNvPr>
          <p:cNvSpPr>
            <a:spLocks noGrp="1"/>
          </p:cNvSpPr>
          <p:nvPr>
            <p:ph type="title"/>
          </p:nvPr>
        </p:nvSpPr>
        <p:spPr/>
        <p:txBody>
          <a:bodyPr/>
          <a:lstStyle/>
          <a:p>
            <a:r>
              <a:rPr lang="en-GB" dirty="0"/>
              <a:t>Reading material </a:t>
            </a:r>
          </a:p>
        </p:txBody>
      </p:sp>
      <p:sp>
        <p:nvSpPr>
          <p:cNvPr id="5" name="Content Placeholder 4">
            <a:extLst>
              <a:ext uri="{FF2B5EF4-FFF2-40B4-BE49-F238E27FC236}">
                <a16:creationId xmlns:a16="http://schemas.microsoft.com/office/drawing/2014/main" id="{A6859F50-0479-46C9-8D55-F712CBE2F74E}"/>
              </a:ext>
            </a:extLst>
          </p:cNvPr>
          <p:cNvSpPr>
            <a:spLocks noGrp="1"/>
          </p:cNvSpPr>
          <p:nvPr>
            <p:ph idx="1"/>
          </p:nvPr>
        </p:nvSpPr>
        <p:spPr/>
        <p:txBody>
          <a:bodyPr>
            <a:normAutofit lnSpcReduction="10000"/>
          </a:bodyPr>
          <a:lstStyle/>
          <a:p>
            <a:r>
              <a:rPr lang="en-GB" dirty="0"/>
              <a:t>The best and most comprehensive textbook on this module is: Cooper, Seiford and Tone (published in different years, </a:t>
            </a:r>
            <a:r>
              <a:rPr lang="en-GB"/>
              <a:t>e.g., </a:t>
            </a:r>
            <a:r>
              <a:rPr lang="en-GB" dirty="0"/>
              <a:t>2006, 2007) Data Envelopment Analysis:  </a:t>
            </a:r>
            <a:r>
              <a:rPr lang="en-US" dirty="0"/>
              <a:t>A Comprehensive Text with Models, Applications, References and DEA-Solver Software.</a:t>
            </a:r>
            <a:endParaRPr lang="en-GB" dirty="0"/>
          </a:p>
          <a:p>
            <a:pPr eaLnBrk="0" fontAlgn="base" hangingPunct="0"/>
            <a:r>
              <a:rPr lang="en-GB" dirty="0"/>
              <a:t>There is also a wealth of useful material on </a:t>
            </a:r>
            <a:r>
              <a:rPr lang="en-GB" u="sng" dirty="0">
                <a:hlinkClick r:id="rId2"/>
              </a:rPr>
              <a:t>http://www.deazone.com</a:t>
            </a:r>
            <a:r>
              <a:rPr lang="en-GB" dirty="0"/>
              <a:t> This site contains a huge amount of information, e.g., tutorials and further reading.</a:t>
            </a:r>
          </a:p>
          <a:p>
            <a:pPr marL="0" indent="0">
              <a:buNone/>
            </a:pPr>
            <a:r>
              <a:rPr lang="en-GB" dirty="0"/>
              <a:t> </a:t>
            </a:r>
          </a:p>
        </p:txBody>
      </p:sp>
    </p:spTree>
    <p:extLst>
      <p:ext uri="{BB962C8B-B14F-4D97-AF65-F5344CB8AC3E}">
        <p14:creationId xmlns:p14="http://schemas.microsoft.com/office/powerpoint/2010/main" val="14654807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71B361D-7777-48C1-B67A-70FD6133477E}"/>
              </a:ext>
            </a:extLst>
          </p:cNvPr>
          <p:cNvSpPr>
            <a:spLocks noGrp="1"/>
          </p:cNvSpPr>
          <p:nvPr>
            <p:ph sz="half" idx="1"/>
          </p:nvPr>
        </p:nvSpPr>
        <p:spPr>
          <a:xfrm>
            <a:off x="457200" y="1124744"/>
            <a:ext cx="8229600" cy="4704523"/>
          </a:xfrm>
        </p:spPr>
        <p:txBody>
          <a:bodyPr>
            <a:normAutofit lnSpcReduction="10000"/>
          </a:bodyPr>
          <a:lstStyle/>
          <a:p>
            <a:r>
              <a:rPr lang="en-GB" dirty="0"/>
              <a:t>This module is great for those who want to find out how to evaluate the efficiency of companies and other organisations, make business and policy decisions based on data, and also, very importantly, want to make use of their knowledge of linear programming and other management science techniques.</a:t>
            </a:r>
          </a:p>
          <a:p>
            <a:endParaRPr lang="en-GB" dirty="0"/>
          </a:p>
          <a:p>
            <a:r>
              <a:rPr lang="en-GB" dirty="0"/>
              <a:t>For further information please contact Dr Nikos Argyris, the module leader, on </a:t>
            </a:r>
            <a:r>
              <a:rPr lang="en-GB" dirty="0">
                <a:hlinkClick r:id="rId2"/>
              </a:rPr>
              <a:t>n.argyris@lboro.ac.uk</a:t>
            </a:r>
            <a:r>
              <a:rPr lang="en-GB" dirty="0"/>
              <a:t> </a:t>
            </a:r>
            <a:endParaRPr lang="en-GB" dirty="0">
              <a:solidFill>
                <a:srgbClr val="FF0000"/>
              </a:solidFill>
            </a:endParaRPr>
          </a:p>
        </p:txBody>
      </p:sp>
      <p:sp>
        <p:nvSpPr>
          <p:cNvPr id="4" name="Title 3">
            <a:extLst>
              <a:ext uri="{FF2B5EF4-FFF2-40B4-BE49-F238E27FC236}">
                <a16:creationId xmlns:a16="http://schemas.microsoft.com/office/drawing/2014/main" id="{8C2651EE-906E-4B50-B346-537E5E979E4E}"/>
              </a:ext>
            </a:extLst>
          </p:cNvPr>
          <p:cNvSpPr>
            <a:spLocks noGrp="1"/>
          </p:cNvSpPr>
          <p:nvPr>
            <p:ph type="title"/>
          </p:nvPr>
        </p:nvSpPr>
        <p:spPr/>
        <p:txBody>
          <a:bodyPr/>
          <a:lstStyle/>
          <a:p>
            <a:r>
              <a:rPr lang="en-GB" dirty="0"/>
              <a:t>Why choose this module?</a:t>
            </a:r>
          </a:p>
        </p:txBody>
      </p:sp>
    </p:spTree>
    <p:extLst>
      <p:ext uri="{BB962C8B-B14F-4D97-AF65-F5344CB8AC3E}">
        <p14:creationId xmlns:p14="http://schemas.microsoft.com/office/powerpoint/2010/main" val="2923514048"/>
      </p:ext>
    </p:extLst>
  </p:cSld>
  <p:clrMapOvr>
    <a:masterClrMapping/>
  </p:clrMapOvr>
</p:sld>
</file>

<file path=ppt/theme/theme1.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b="0"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316</TotalTime>
  <Words>516</Words>
  <Application>Microsoft Office PowerPoint</Application>
  <PresentationFormat>On-screen Show (4:3)</PresentationFormat>
  <Paragraphs>29</Paragraphs>
  <Slides>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Default Theme</vt:lpstr>
      <vt:lpstr>BSC063 Decision and Efficiency Analysis </vt:lpstr>
      <vt:lpstr>About This Module</vt:lpstr>
      <vt:lpstr>Teaching and Learning</vt:lpstr>
      <vt:lpstr>Teaching and Learning </vt:lpstr>
      <vt:lpstr>Assessment and Feedback </vt:lpstr>
      <vt:lpstr>Wider skills and knowledge development </vt:lpstr>
      <vt:lpstr>Reading material </vt:lpstr>
      <vt:lpstr>Why choose this module?</vt:lpstr>
    </vt:vector>
  </TitlesOfParts>
  <Company>Loughborough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Jonathan Walters</dc:creator>
  <cp:lastModifiedBy>Nikos Argyris</cp:lastModifiedBy>
  <cp:revision>29</cp:revision>
  <dcterms:created xsi:type="dcterms:W3CDTF">2015-08-21T07:21:37Z</dcterms:created>
  <dcterms:modified xsi:type="dcterms:W3CDTF">2022-04-06T16:12:04Z</dcterms:modified>
</cp:coreProperties>
</file>