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8" r:id="rId4"/>
    <p:sldId id="262" r:id="rId5"/>
    <p:sldId id="270" r:id="rId6"/>
    <p:sldId id="271" r:id="rId7"/>
    <p:sldId id="27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66721" autoAdjust="0"/>
  </p:normalViewPr>
  <p:slideViewPr>
    <p:cSldViewPr>
      <p:cViewPr varScale="1">
        <p:scale>
          <a:sx n="67" d="100"/>
          <a:sy n="67" d="100"/>
        </p:scale>
        <p:origin x="2184" y="18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ADC4D-C5E3-4CD6-9838-444B40D860E8}" type="datetimeFigureOut">
              <a:rPr lang="en-GB" smtClean="0"/>
              <a:t>22/04/2022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5142E-7254-4F7C-BD1F-41EB2C05B772}" type="slidenum">
              <a:rPr lang="en-GB" smtClean="0"/>
              <a:t>‹#›</a:t>
            </a:fld>
            <a:endParaRPr lang="en-GB"/>
          </a:p>
        </p:txBody>
      </p:sp>
    </p:spTree>
    <p:extLst>
      <p:ext uri="{BB962C8B-B14F-4D97-AF65-F5344CB8AC3E}">
        <p14:creationId xmlns:p14="http://schemas.microsoft.com/office/powerpoint/2010/main" val="117679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Welcome to </a:t>
            </a:r>
            <a:r>
              <a:rPr lang="en-GB" sz="1200" b="1" kern="1200" dirty="0">
                <a:solidFill>
                  <a:schemeClr val="tx1"/>
                </a:solidFill>
                <a:effectLst/>
                <a:latin typeface="+mn-lt"/>
                <a:ea typeface="+mn-ea"/>
                <a:cs typeface="+mn-cs"/>
              </a:rPr>
              <a:t>BSC722 Consumer Behaviour</a:t>
            </a:r>
            <a:r>
              <a:rPr lang="en-GB" sz="1200" kern="1200" dirty="0">
                <a:solidFill>
                  <a:schemeClr val="tx1"/>
                </a:solidFill>
                <a:effectLst/>
                <a:latin typeface="+mn-lt"/>
                <a:ea typeface="+mn-ea"/>
                <a:cs typeface="+mn-cs"/>
              </a:rPr>
              <a:t>. This 10-credit module explores CB. By CB we mean </a:t>
            </a:r>
            <a:r>
              <a:rPr lang="en-GB" sz="1200" b="0" i="0" kern="1200" dirty="0">
                <a:solidFill>
                  <a:schemeClr val="tx1"/>
                </a:solidFill>
                <a:effectLst/>
                <a:latin typeface="+mn-lt"/>
                <a:ea typeface="+mn-ea"/>
                <a:cs typeface="+mn-cs"/>
              </a:rPr>
              <a:t>social trends, frequency patterns, and background factors influencing their decision to buy something. Businesses study customer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to understand their target audience and create more-enticing products and service offers. </a:t>
            </a:r>
            <a:r>
              <a:rPr lang="en-GB" b="0" dirty="0">
                <a:effectLst/>
              </a:rPr>
              <a:t>Consumer beliefs and behaviours are not fixed, but constantly evolving and changing. To keep up with—and perhaps even influence—those changes, companies must leverage deep consumer insights.</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builds on the understanding and knowledge developed in module </a:t>
            </a:r>
            <a:r>
              <a:rPr lang="en-US" sz="1200" i="1" kern="1200" dirty="0">
                <a:solidFill>
                  <a:schemeClr val="tx1"/>
                </a:solidFill>
                <a:effectLst/>
                <a:latin typeface="+mn-lt"/>
                <a:ea typeface="+mn-ea"/>
                <a:cs typeface="+mn-cs"/>
              </a:rPr>
              <a:t>PSB513 Human Cognition.</a:t>
            </a:r>
            <a:r>
              <a:rPr lang="en-US" sz="1200" kern="1200" dirty="0">
                <a:solidFill>
                  <a:schemeClr val="tx1"/>
                </a:solidFill>
                <a:effectLst/>
                <a:latin typeface="+mn-lt"/>
                <a:ea typeface="+mn-ea"/>
                <a:cs typeface="+mn-cs"/>
              </a:rPr>
              <a:t> It will provide you with a good understanding of consumer behaviour, exploring how and why consumers behave in the ways that they do.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46F5142E-7254-4F7C-BD1F-41EB2C05B772}" type="slidenum">
              <a:rPr lang="en-GB" smtClean="0"/>
              <a:t>1</a:t>
            </a:fld>
            <a:endParaRPr lang="en-GB"/>
          </a:p>
        </p:txBody>
      </p:sp>
    </p:spTree>
    <p:extLst>
      <p:ext uri="{BB962C8B-B14F-4D97-AF65-F5344CB8AC3E}">
        <p14:creationId xmlns:p14="http://schemas.microsoft.com/office/powerpoint/2010/main" val="339510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module aims to provide you with an understanding of consumer behaviour and its application within the business context. It will also provide knowledge of the foundations of social and psychological concepts which apply to consumer behaviour. Finally, it will also explore the role of consumer behaviour theory in marketing practice. </a:t>
            </a:r>
          </a:p>
          <a:p>
            <a:pPr lvl="0"/>
            <a:r>
              <a:rPr lang="en-GB" sz="1200" b="0" i="0" kern="1200" dirty="0">
                <a:solidFill>
                  <a:schemeClr val="tx1"/>
                </a:solidFill>
                <a:effectLst/>
                <a:latin typeface="+mn-lt"/>
                <a:ea typeface="+mn-ea"/>
                <a:cs typeface="+mn-cs"/>
              </a:rPr>
              <a:t>What do we mean by Customer Behaviour? CB refers to an individual's buying habits, including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F5142E-7254-4F7C-BD1F-41EB2C05B772}" type="slidenum">
              <a:rPr lang="en-GB" smtClean="0"/>
              <a:t>2</a:t>
            </a:fld>
            <a:endParaRPr lang="en-GB"/>
          </a:p>
        </p:txBody>
      </p:sp>
    </p:spTree>
    <p:extLst>
      <p:ext uri="{BB962C8B-B14F-4D97-AF65-F5344CB8AC3E}">
        <p14:creationId xmlns:p14="http://schemas.microsoft.com/office/powerpoint/2010/main" val="228338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course of the module we take an in-depth look at the drivers of consumer behaviour – perception, motivation, attitudes, persuasion, and society. We will also explore how customers make decisions and how these influence marketing practices such as advertising and branding.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F5142E-7254-4F7C-BD1F-41EB2C05B772}" type="slidenum">
              <a:rPr lang="en-GB" smtClean="0"/>
              <a:t>3</a:t>
            </a:fld>
            <a:endParaRPr lang="en-GB"/>
          </a:p>
        </p:txBody>
      </p:sp>
    </p:spTree>
    <p:extLst>
      <p:ext uri="{BB962C8B-B14F-4D97-AF65-F5344CB8AC3E}">
        <p14:creationId xmlns:p14="http://schemas.microsoft.com/office/powerpoint/2010/main" val="106466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Guided Independent Study: </a:t>
            </a:r>
            <a:r>
              <a:rPr lang="en-GB" sz="1200" b="1" kern="1200" dirty="0">
                <a:solidFill>
                  <a:schemeClr val="tx1"/>
                </a:solidFill>
                <a:effectLst/>
                <a:latin typeface="+mn-lt"/>
                <a:ea typeface="+mn-ea"/>
                <a:cs typeface="+mn-cs"/>
              </a:rPr>
              <a:t>78 hours</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that’s </a:t>
            </a:r>
            <a:r>
              <a:rPr lang="en-GB" sz="1200" b="1" i="1" kern="1200" dirty="0">
                <a:solidFill>
                  <a:schemeClr val="tx1"/>
                </a:solidFill>
                <a:effectLst/>
                <a:latin typeface="+mn-lt"/>
                <a:ea typeface="+mn-ea"/>
                <a:cs typeface="+mn-cs"/>
              </a:rPr>
              <a:t>6.5 hours each week</a:t>
            </a:r>
            <a:r>
              <a:rPr lang="en-GB" sz="1200" i="1" kern="1200" dirty="0">
                <a:solidFill>
                  <a:schemeClr val="tx1"/>
                </a:solidFill>
                <a:effectLst/>
                <a:latin typeface="+mn-lt"/>
                <a:ea typeface="+mn-ea"/>
                <a:cs typeface="+mn-cs"/>
              </a:rPr>
              <a:t> over the course of the module</a:t>
            </a:r>
            <a:r>
              <a:rPr lang="en-GB" sz="1200" kern="1200" dirty="0">
                <a:solidFill>
                  <a:schemeClr val="tx1"/>
                </a:solidFill>
                <a:effectLst/>
                <a:latin typeface="+mn-lt"/>
                <a:ea typeface="+mn-ea"/>
                <a:cs typeface="+mn-cs"/>
              </a:rPr>
              <a:t> study. This includes preparation associated with lectures, case studies, guided and self-directed reading, online tasks, examination preparation and revision. </a:t>
            </a:r>
          </a:p>
          <a:p>
            <a:endParaRPr lang="en-US" dirty="0"/>
          </a:p>
        </p:txBody>
      </p:sp>
      <p:sp>
        <p:nvSpPr>
          <p:cNvPr id="4" name="Slide Number Placeholder 3"/>
          <p:cNvSpPr>
            <a:spLocks noGrp="1"/>
          </p:cNvSpPr>
          <p:nvPr>
            <p:ph type="sldNum" sz="quarter" idx="5"/>
          </p:nvPr>
        </p:nvSpPr>
        <p:spPr/>
        <p:txBody>
          <a:bodyPr/>
          <a:lstStyle/>
          <a:p>
            <a:fld id="{46F5142E-7254-4F7C-BD1F-41EB2C05B772}" type="slidenum">
              <a:rPr lang="en-GB" smtClean="0"/>
              <a:t>4</a:t>
            </a:fld>
            <a:endParaRPr lang="en-GB"/>
          </a:p>
        </p:txBody>
      </p:sp>
    </p:spTree>
    <p:extLst>
      <p:ext uri="{BB962C8B-B14F-4D97-AF65-F5344CB8AC3E}">
        <p14:creationId xmlns:p14="http://schemas.microsoft.com/office/powerpoint/2010/main" val="422870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5000"/>
              </a:lnSpc>
              <a:spcAft>
                <a:spcPts val="1200"/>
              </a:spcAft>
              <a:buFont typeface="Wingdings" panose="05000000000000000000" pitchFamily="2" charset="2"/>
              <a:buChar char="§"/>
            </a:pPr>
            <a:r>
              <a:rPr lang="en-GB" sz="1200" dirty="0">
                <a:solidFill>
                  <a:srgbClr val="000000"/>
                </a:solidFill>
                <a:ea typeface="Arial" panose="020B0604020202020204" pitchFamily="34" charset="0"/>
                <a:cs typeface="Arial" panose="020B0604020202020204" pitchFamily="34" charset="0"/>
              </a:rPr>
              <a:t>Students will enhance their knowledge on </a:t>
            </a:r>
            <a:r>
              <a:rPr lang="en-GB" sz="1200" dirty="0">
                <a:solidFill>
                  <a:srgbClr val="000000"/>
                </a:solidFill>
                <a:ea typeface="Times New Roman" panose="02020603050405020304" pitchFamily="18" charset="0"/>
                <a:cs typeface="Arial" panose="020B0604020202020204" pitchFamily="34" charset="0"/>
              </a:rPr>
              <a:t>how psychological and social concepts can be applied to advertising, labelling, packaging and branding in order to influence consumer behaviour.</a:t>
            </a:r>
            <a:endParaRPr lang="en-GB" sz="1200" dirty="0">
              <a:ea typeface="Times New Roman" panose="02020603050405020304" pitchFamily="18" charset="0"/>
              <a:cs typeface="Arial" panose="020B0604020202020204" pitchFamily="34" charset="0"/>
            </a:endParaRPr>
          </a:p>
          <a:p>
            <a:pPr marL="457200" indent="-457200">
              <a:lnSpc>
                <a:spcPct val="115000"/>
              </a:lnSpc>
              <a:spcAft>
                <a:spcPts val="1200"/>
              </a:spcAft>
              <a:buFont typeface="Wingdings" panose="05000000000000000000" pitchFamily="2" charset="2"/>
              <a:buChar char="§"/>
            </a:pPr>
            <a:r>
              <a:rPr lang="en-GB" sz="1200" dirty="0"/>
              <a:t>It further enhances students analytical skills, including the ability to applying theory to practice by collecting and using examples and evidence to build arguments.</a:t>
            </a:r>
            <a:r>
              <a:rPr lang="en-GB" sz="1200" dirty="0">
                <a:solidFill>
                  <a:srgbClr val="000000"/>
                </a:solidFill>
                <a:ea typeface="Arial" panose="020B0604020202020204" pitchFamily="34" charset="0"/>
                <a:cs typeface="Arial" panose="020B0604020202020204" pitchFamily="34" charset="0"/>
              </a:rPr>
              <a:t> </a:t>
            </a:r>
            <a:endParaRPr lang="en-GB" sz="1200" dirty="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6F5142E-7254-4F7C-BD1F-41EB2C05B772}" type="slidenum">
              <a:rPr lang="en-GB" smtClean="0"/>
              <a:t>6</a:t>
            </a:fld>
            <a:endParaRPr lang="en-GB"/>
          </a:p>
        </p:txBody>
      </p:sp>
    </p:spTree>
    <p:extLst>
      <p:ext uri="{BB962C8B-B14F-4D97-AF65-F5344CB8AC3E}">
        <p14:creationId xmlns:p14="http://schemas.microsoft.com/office/powerpoint/2010/main" val="371702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5142E-7254-4F7C-BD1F-41EB2C05B772}" type="slidenum">
              <a:rPr lang="en-GB" smtClean="0"/>
              <a:t>7</a:t>
            </a:fld>
            <a:endParaRPr lang="en-GB"/>
          </a:p>
        </p:txBody>
      </p:sp>
    </p:spTree>
    <p:extLst>
      <p:ext uri="{BB962C8B-B14F-4D97-AF65-F5344CB8AC3E}">
        <p14:creationId xmlns:p14="http://schemas.microsoft.com/office/powerpoint/2010/main" val="57678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5142E-7254-4F7C-BD1F-41EB2C05B772}" type="slidenum">
              <a:rPr lang="en-GB" smtClean="0"/>
              <a:t>8</a:t>
            </a:fld>
            <a:endParaRPr lang="en-GB"/>
          </a:p>
        </p:txBody>
      </p:sp>
    </p:spTree>
    <p:extLst>
      <p:ext uri="{BB962C8B-B14F-4D97-AF65-F5344CB8AC3E}">
        <p14:creationId xmlns:p14="http://schemas.microsoft.com/office/powerpoint/2010/main" val="2846945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2348880"/>
            <a:ext cx="5472608" cy="600066"/>
          </a:xfrm>
        </p:spPr>
        <p:txBody>
          <a:bodyPr>
            <a:noAutofit/>
          </a:bodyPr>
          <a:lstStyle>
            <a:lvl1pPr algn="ctr">
              <a:defRPr sz="3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63888" y="2924944"/>
            <a:ext cx="5472608" cy="406895"/>
          </a:xfrm>
        </p:spPr>
        <p:txBody>
          <a:bodyPr>
            <a:normAutofit/>
          </a:bodyPr>
          <a:lstStyle>
            <a:lvl1pPr marL="0" indent="0" algn="ctr">
              <a:buNone/>
              <a:defRPr sz="200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30618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8097"/>
          </a:xfrm>
        </p:spPr>
        <p:txBody>
          <a:bodyPr/>
          <a:lstStyle/>
          <a:p>
            <a:r>
              <a:rPr lang="en-US"/>
              <a:t>Click to edit Master title style</a:t>
            </a:r>
            <a:endParaRPr lang="en-GB"/>
          </a:p>
        </p:txBody>
      </p:sp>
      <p:sp>
        <p:nvSpPr>
          <p:cNvPr id="3" name="Content Placeholder 2"/>
          <p:cNvSpPr>
            <a:spLocks noGrp="1"/>
          </p:cNvSpPr>
          <p:nvPr>
            <p:ph idx="1"/>
          </p:nvPr>
        </p:nvSpPr>
        <p:spPr>
          <a:xfrm>
            <a:off x="457200" y="1124744"/>
            <a:ext cx="8229600" cy="4704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74883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11074"/>
            <a:ext cx="7772400" cy="1362075"/>
          </a:xfrm>
        </p:spPr>
        <p:txBody>
          <a:bodyPr anchor="t">
            <a:noAutofit/>
          </a:bodyP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170080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91E08-53F6-4B30-8521-A8FFEF1ADBB8}"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90428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22/04/2022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9"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42253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4"/>
            <a:ext cx="5482952" cy="47045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4168" y="1124744"/>
            <a:ext cx="2602632" cy="412845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5" name="Date Placeholder 4"/>
          <p:cNvSpPr>
            <a:spLocks noGrp="1"/>
          </p:cNvSpPr>
          <p:nvPr>
            <p:ph type="dt" sz="half" idx="10"/>
          </p:nvPr>
        </p:nvSpPr>
        <p:spPr/>
        <p:txBody>
          <a:bodyPr/>
          <a:lstStyle/>
          <a:p>
            <a:fld id="{BDC91E08-53F6-4B30-8521-A8FFEF1ADBB8}" type="datetimeFigureOut">
              <a:rPr lang="en-GB" smtClean="0"/>
              <a:t>22/04/2022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11"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39524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1E08-53F6-4B30-8521-A8FFEF1ADBB8}" type="datetimeFigureOut">
              <a:rPr lang="en-GB" smtClean="0"/>
              <a:t>22/04/2022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055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4797152"/>
            <a:ext cx="5486400" cy="566739"/>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51520" y="260648"/>
            <a:ext cx="8568952" cy="44669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51520" y="5373216"/>
            <a:ext cx="8640960" cy="365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22/04/2022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56547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2290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1E08-53F6-4B30-8521-A8FFEF1ADBB8}" type="datetimeFigureOut">
              <a:rPr lang="en-GB" smtClean="0"/>
              <a:t>22/04/2022</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300150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7" r:id="rId6"/>
    <p:sldLayoutId id="2147483669" r:id="rId7"/>
  </p:sldLayoutIdLst>
  <p:txStyles>
    <p:titleStyle>
      <a:lvl1pPr algn="l" defTabSz="914400" rtl="0" eaLnBrk="1" latinLnBrk="0" hangingPunct="1">
        <a:spcBef>
          <a:spcPct val="0"/>
        </a:spcBef>
        <a:buNone/>
        <a:defRPr sz="4000" b="1" kern="1200">
          <a:solidFill>
            <a:srgbClr val="33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7.m4a"/><Relationship Id="rId7" Type="http://schemas.openxmlformats.org/officeDocument/2006/relationships/image" Target="../media/image5.jpe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hyperlink" Target="https://books.google.com/books?id=s5ZOxgEACAAJ&amp;source=gbs_ViewAPI"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3.png"/><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hyperlink" Target="mailto:R.A.Mabe@lboro.ac.uk" TargetMode="External"/><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2335560"/>
            <a:ext cx="5472608" cy="1080120"/>
          </a:xfrm>
        </p:spPr>
        <p:txBody>
          <a:bodyPr/>
          <a:lstStyle/>
          <a:p>
            <a:r>
              <a:rPr lang="en-GB" dirty="0"/>
              <a:t>BSC722 Consumer Behaviour (10-credits)</a:t>
            </a:r>
          </a:p>
        </p:txBody>
      </p:sp>
      <p:pic>
        <p:nvPicPr>
          <p:cNvPr id="19" name="Audio 18">
            <a:hlinkClick r:id="" action="ppaction://media"/>
            <a:extLst>
              <a:ext uri="{FF2B5EF4-FFF2-40B4-BE49-F238E27FC236}">
                <a16:creationId xmlns:a16="http://schemas.microsoft.com/office/drawing/2014/main" id="{DECBB72D-653D-AB1A-9D7B-BB73F8C875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762933622"/>
      </p:ext>
    </p:extLst>
  </p:cSld>
  <p:clrMapOvr>
    <a:masterClrMapping/>
  </p:clrMapOvr>
  <mc:AlternateContent xmlns:mc="http://schemas.openxmlformats.org/markup-compatibility/2006">
    <mc:Choice xmlns:p14="http://schemas.microsoft.com/office/powerpoint/2010/main" Requires="p14">
      <p:transition spd="slow" p14:dur="2000" advTm="57364"/>
    </mc:Choice>
    <mc:Fallback>
      <p:transition spd="slow" advTm="57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12" y="476672"/>
            <a:ext cx="8229600" cy="778097"/>
          </a:xfrm>
        </p:spPr>
        <p:txBody>
          <a:bodyPr>
            <a:normAutofit/>
          </a:bodyPr>
          <a:lstStyle/>
          <a:p>
            <a:r>
              <a:rPr lang="en-GB" sz="3600" dirty="0"/>
              <a:t>About Consumer Behaviour </a:t>
            </a:r>
          </a:p>
        </p:txBody>
      </p:sp>
      <p:sp>
        <p:nvSpPr>
          <p:cNvPr id="3" name="Content Placeholder 2"/>
          <p:cNvSpPr>
            <a:spLocks noGrp="1"/>
          </p:cNvSpPr>
          <p:nvPr>
            <p:ph idx="1"/>
          </p:nvPr>
        </p:nvSpPr>
        <p:spPr>
          <a:xfrm>
            <a:off x="464468" y="692696"/>
            <a:ext cx="8418090" cy="4896544"/>
          </a:xfrm>
        </p:spPr>
        <p:txBody>
          <a:bodyPr anchor="ctr">
            <a:normAutofit/>
          </a:bodyPr>
          <a:lstStyle/>
          <a:p>
            <a:pPr marL="0" lvl="0" indent="0">
              <a:lnSpc>
                <a:spcPts val="3720"/>
              </a:lnSpc>
              <a:spcBef>
                <a:spcPts val="0"/>
              </a:spcBef>
              <a:buNone/>
            </a:pPr>
            <a:r>
              <a:rPr lang="en-GB" sz="2400" dirty="0"/>
              <a:t>On completion of this module, you will:</a:t>
            </a:r>
          </a:p>
          <a:p>
            <a:pPr lvl="0"/>
            <a:r>
              <a:rPr lang="en-GB" sz="2400" dirty="0"/>
              <a:t>Explain how </a:t>
            </a:r>
            <a:r>
              <a:rPr lang="en-GB" sz="2400" b="1" dirty="0">
                <a:solidFill>
                  <a:srgbClr val="330066"/>
                </a:solidFill>
              </a:rPr>
              <a:t>psychological concepts </a:t>
            </a:r>
            <a:r>
              <a:rPr lang="en-GB" sz="2400" dirty="0"/>
              <a:t>are adapted and applied to marketing practices to influence consumer behaviour</a:t>
            </a:r>
          </a:p>
          <a:p>
            <a:pPr lvl="0"/>
            <a:r>
              <a:rPr lang="en-GB" sz="2400" dirty="0"/>
              <a:t>Identify and evaluate the </a:t>
            </a:r>
            <a:r>
              <a:rPr lang="en-GB" sz="2400" b="1" dirty="0">
                <a:solidFill>
                  <a:srgbClr val="330066"/>
                </a:solidFill>
              </a:rPr>
              <a:t>techniques</a:t>
            </a:r>
            <a:r>
              <a:rPr lang="en-GB" sz="2400" dirty="0"/>
              <a:t> available to business to </a:t>
            </a:r>
            <a:r>
              <a:rPr lang="en-GB" sz="2400" b="1" dirty="0">
                <a:solidFill>
                  <a:srgbClr val="330066"/>
                </a:solidFill>
              </a:rPr>
              <a:t>influence consumer behaviour</a:t>
            </a:r>
          </a:p>
          <a:p>
            <a:r>
              <a:rPr lang="en-GB" sz="2400" dirty="0"/>
              <a:t>Describe and evaluate the </a:t>
            </a:r>
            <a:r>
              <a:rPr lang="en-GB" sz="2400" b="1" dirty="0">
                <a:solidFill>
                  <a:srgbClr val="330066"/>
                </a:solidFill>
              </a:rPr>
              <a:t>ethical issues </a:t>
            </a:r>
            <a:r>
              <a:rPr lang="en-GB" sz="2400" dirty="0"/>
              <a:t>that arise out of techniques used to influence consumers </a:t>
            </a:r>
          </a:p>
        </p:txBody>
      </p:sp>
      <p:pic>
        <p:nvPicPr>
          <p:cNvPr id="8" name="Audio 7">
            <a:hlinkClick r:id="" action="ppaction://media"/>
            <a:extLst>
              <a:ext uri="{FF2B5EF4-FFF2-40B4-BE49-F238E27FC236}">
                <a16:creationId xmlns:a16="http://schemas.microsoft.com/office/drawing/2014/main" id="{87F3B60E-0D3F-8384-6639-C1696328EBD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523888206"/>
      </p:ext>
    </p:extLst>
  </p:cSld>
  <p:clrMapOvr>
    <a:masterClrMapping/>
  </p:clrMapOvr>
  <mc:AlternateContent xmlns:mc="http://schemas.openxmlformats.org/markup-compatibility/2006">
    <mc:Choice xmlns:p14="http://schemas.microsoft.com/office/powerpoint/2010/main" Requires="p14">
      <p:transition spd="slow" p14:dur="2000" advTm="32960"/>
    </mc:Choice>
    <mc:Fallback>
      <p:transition spd="slow" advTm="32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A967-BFC1-4A8F-B995-08046EBE64E0}"/>
              </a:ext>
            </a:extLst>
          </p:cNvPr>
          <p:cNvSpPr>
            <a:spLocks noGrp="1"/>
          </p:cNvSpPr>
          <p:nvPr>
            <p:ph type="title"/>
          </p:nvPr>
        </p:nvSpPr>
        <p:spPr>
          <a:xfrm>
            <a:off x="286966" y="346647"/>
            <a:ext cx="8229600" cy="778097"/>
          </a:xfrm>
        </p:spPr>
        <p:txBody>
          <a:bodyPr>
            <a:normAutofit/>
          </a:bodyPr>
          <a:lstStyle/>
          <a:p>
            <a:r>
              <a:rPr lang="en-GB" sz="3600" dirty="0"/>
              <a:t>Module Content</a:t>
            </a:r>
          </a:p>
        </p:txBody>
      </p:sp>
      <p:sp>
        <p:nvSpPr>
          <p:cNvPr id="3" name="Content Placeholder 2">
            <a:extLst>
              <a:ext uri="{FF2B5EF4-FFF2-40B4-BE49-F238E27FC236}">
                <a16:creationId xmlns:a16="http://schemas.microsoft.com/office/drawing/2014/main" id="{5102B721-EBA4-4C32-8A67-735EFD444AD6}"/>
              </a:ext>
            </a:extLst>
          </p:cNvPr>
          <p:cNvSpPr>
            <a:spLocks noGrp="1"/>
          </p:cNvSpPr>
          <p:nvPr>
            <p:ph idx="1"/>
          </p:nvPr>
        </p:nvSpPr>
        <p:spPr>
          <a:xfrm>
            <a:off x="171017" y="1088740"/>
            <a:ext cx="8461498" cy="4680520"/>
          </a:xfrm>
        </p:spPr>
        <p:txBody>
          <a:bodyPr>
            <a:normAutofit/>
          </a:bodyPr>
          <a:lstStyle/>
          <a:p>
            <a:pPr>
              <a:buClr>
                <a:srgbClr val="330066"/>
              </a:buClr>
            </a:pPr>
            <a:r>
              <a:rPr lang="en-GB" sz="2400" dirty="0"/>
              <a:t>The taught material involves dynamic and exciting areas, such as: </a:t>
            </a:r>
          </a:p>
          <a:p>
            <a:pPr>
              <a:buClr>
                <a:srgbClr val="330066"/>
              </a:buClr>
            </a:pPr>
            <a:endParaRPr lang="en-GB" sz="2400" dirty="0"/>
          </a:p>
          <a:p>
            <a:pPr marL="827088" indent="-457200">
              <a:spcBef>
                <a:spcPts val="0"/>
              </a:spcBef>
              <a:spcAft>
                <a:spcPts val="1200"/>
              </a:spcAft>
            </a:pPr>
            <a:r>
              <a:rPr lang="en-GB" sz="2400" dirty="0"/>
              <a:t>An introduction to </a:t>
            </a:r>
            <a:r>
              <a:rPr lang="en-GB" sz="2400" b="1" dirty="0">
                <a:solidFill>
                  <a:srgbClr val="330066"/>
                </a:solidFill>
              </a:rPr>
              <a:t>Consumer Behaviour</a:t>
            </a:r>
          </a:p>
          <a:p>
            <a:pPr marL="827088" indent="-457200">
              <a:spcBef>
                <a:spcPts val="0"/>
              </a:spcBef>
              <a:spcAft>
                <a:spcPts val="1200"/>
              </a:spcAft>
            </a:pPr>
            <a:r>
              <a:rPr lang="en-GB" sz="2400" dirty="0"/>
              <a:t>An </a:t>
            </a:r>
            <a:r>
              <a:rPr lang="en-GB" sz="2400" i="1" dirty="0">
                <a:solidFill>
                  <a:srgbClr val="330066"/>
                </a:solidFill>
              </a:rPr>
              <a:t>in-depth look </a:t>
            </a:r>
            <a:r>
              <a:rPr lang="en-GB" sz="2400" dirty="0"/>
              <a:t>at internal and external influences on consumers’ behaviour – areas such as perception, motivation, attitudes, persuasion, situations, reference groups and society</a:t>
            </a:r>
          </a:p>
          <a:p>
            <a:pPr marL="827088" indent="-457200">
              <a:spcBef>
                <a:spcPts val="0"/>
              </a:spcBef>
              <a:spcAft>
                <a:spcPts val="1200"/>
              </a:spcAft>
            </a:pPr>
            <a:r>
              <a:rPr lang="en-GB" sz="2400" dirty="0"/>
              <a:t>The </a:t>
            </a:r>
            <a:r>
              <a:rPr lang="en-GB" sz="2400" b="1" dirty="0">
                <a:solidFill>
                  <a:srgbClr val="330066"/>
                </a:solidFill>
              </a:rPr>
              <a:t>Consumer Decision Making Process </a:t>
            </a:r>
            <a:r>
              <a:rPr lang="en-GB" sz="2400" dirty="0"/>
              <a:t>– Cognitive, Habitual &amp; Affective</a:t>
            </a:r>
          </a:p>
          <a:p>
            <a:pPr marL="827088" indent="-457200">
              <a:spcBef>
                <a:spcPts val="0"/>
              </a:spcBef>
              <a:spcAft>
                <a:spcPts val="1200"/>
              </a:spcAft>
            </a:pPr>
            <a:r>
              <a:rPr lang="en-GB" sz="2400" dirty="0"/>
              <a:t>Consumer well-being and </a:t>
            </a:r>
            <a:r>
              <a:rPr lang="en-GB" sz="2400" b="1" dirty="0">
                <a:solidFill>
                  <a:srgbClr val="330066"/>
                </a:solidFill>
              </a:rPr>
              <a:t>Societal Marketing </a:t>
            </a:r>
          </a:p>
        </p:txBody>
      </p:sp>
      <p:pic>
        <p:nvPicPr>
          <p:cNvPr id="7" name="Audio 6">
            <a:hlinkClick r:id="" action="ppaction://media"/>
            <a:extLst>
              <a:ext uri="{FF2B5EF4-FFF2-40B4-BE49-F238E27FC236}">
                <a16:creationId xmlns:a16="http://schemas.microsoft.com/office/drawing/2014/main" id="{6C966114-CE04-DADB-8284-588A4BC7194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538897728"/>
      </p:ext>
    </p:extLst>
  </p:cSld>
  <p:clrMapOvr>
    <a:masterClrMapping/>
  </p:clrMapOvr>
  <mc:AlternateContent xmlns:mc="http://schemas.openxmlformats.org/markup-compatibility/2006">
    <mc:Choice xmlns:p14="http://schemas.microsoft.com/office/powerpoint/2010/main" Requires="p14">
      <p:transition spd="slow" p14:dur="2000" advTm="46846"/>
    </mc:Choice>
    <mc:Fallback>
      <p:transition spd="slow" advTm="46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8AFB-E003-49B1-A20A-A6A20F75A8CC}"/>
              </a:ext>
            </a:extLst>
          </p:cNvPr>
          <p:cNvSpPr>
            <a:spLocks noGrp="1"/>
          </p:cNvSpPr>
          <p:nvPr>
            <p:ph type="title"/>
          </p:nvPr>
        </p:nvSpPr>
        <p:spPr>
          <a:xfrm>
            <a:off x="447328" y="365730"/>
            <a:ext cx="8229600" cy="778097"/>
          </a:xfrm>
        </p:spPr>
        <p:txBody>
          <a:bodyPr>
            <a:normAutofit/>
          </a:bodyPr>
          <a:lstStyle/>
          <a:p>
            <a:r>
              <a:rPr lang="en-GB" sz="3600" dirty="0"/>
              <a:t>Teaching and Learning </a:t>
            </a:r>
          </a:p>
        </p:txBody>
      </p:sp>
      <p:sp>
        <p:nvSpPr>
          <p:cNvPr id="3" name="Content Placeholder 2">
            <a:extLst>
              <a:ext uri="{FF2B5EF4-FFF2-40B4-BE49-F238E27FC236}">
                <a16:creationId xmlns:a16="http://schemas.microsoft.com/office/drawing/2014/main" id="{10D0C075-F113-4630-A419-DDA3CB7AF602}"/>
              </a:ext>
            </a:extLst>
          </p:cNvPr>
          <p:cNvSpPr>
            <a:spLocks noGrp="1"/>
          </p:cNvSpPr>
          <p:nvPr>
            <p:ph idx="1"/>
          </p:nvPr>
        </p:nvSpPr>
        <p:spPr>
          <a:xfrm>
            <a:off x="435174" y="1268760"/>
            <a:ext cx="8385298" cy="4704523"/>
          </a:xfrm>
        </p:spPr>
        <p:txBody>
          <a:bodyPr>
            <a:normAutofit/>
          </a:bodyPr>
          <a:lstStyle/>
          <a:p>
            <a:pPr>
              <a:buClr>
                <a:srgbClr val="330066"/>
              </a:buClr>
            </a:pPr>
            <a:r>
              <a:rPr lang="en-GB" sz="2400" dirty="0"/>
              <a:t>The module is taught as a weekly </a:t>
            </a:r>
            <a:r>
              <a:rPr lang="en-GB" sz="2400" b="1" dirty="0">
                <a:solidFill>
                  <a:srgbClr val="330066"/>
                </a:solidFill>
              </a:rPr>
              <a:t>two hour lecture </a:t>
            </a:r>
            <a:r>
              <a:rPr lang="en-GB" sz="2400" dirty="0"/>
              <a:t>each week. </a:t>
            </a:r>
          </a:p>
          <a:p>
            <a:pPr>
              <a:buClr>
                <a:srgbClr val="330066"/>
              </a:buClr>
            </a:pPr>
            <a:r>
              <a:rPr lang="en-GB" sz="2400" dirty="0"/>
              <a:t>Lectures draw on academic material, with lots of industry examples and case studies to enrich your learning experience. Lectures generally feature:	</a:t>
            </a:r>
          </a:p>
          <a:p>
            <a:pPr lvl="1">
              <a:buClr>
                <a:srgbClr val="330066"/>
              </a:buClr>
              <a:buFont typeface="Arial" panose="020B0604020202020204" pitchFamily="34" charset="0"/>
              <a:buChar char="•"/>
            </a:pPr>
            <a:r>
              <a:rPr lang="en-GB" sz="2200" dirty="0"/>
              <a:t>Quizzes</a:t>
            </a:r>
          </a:p>
          <a:p>
            <a:pPr lvl="1">
              <a:buClr>
                <a:srgbClr val="330066"/>
              </a:buClr>
              <a:buFont typeface="Arial" panose="020B0604020202020204" pitchFamily="34" charset="0"/>
              <a:buChar char="•"/>
            </a:pPr>
            <a:r>
              <a:rPr lang="en-GB" sz="2200" dirty="0"/>
              <a:t>Videos</a:t>
            </a:r>
          </a:p>
          <a:p>
            <a:pPr lvl="1">
              <a:buClr>
                <a:srgbClr val="330066"/>
              </a:buClr>
              <a:buFont typeface="Arial" panose="020B0604020202020204" pitchFamily="34" charset="0"/>
              <a:buChar char="•"/>
            </a:pPr>
            <a:r>
              <a:rPr lang="en-GB" sz="2200" dirty="0"/>
              <a:t>Practical Examples</a:t>
            </a:r>
          </a:p>
          <a:p>
            <a:pPr lvl="1">
              <a:buClr>
                <a:srgbClr val="330066"/>
              </a:buClr>
              <a:buFont typeface="Arial" panose="020B0604020202020204" pitchFamily="34" charset="0"/>
              <a:buChar char="•"/>
            </a:pPr>
            <a:r>
              <a:rPr lang="en-GB" sz="2200" dirty="0"/>
              <a:t>Discussion</a:t>
            </a:r>
          </a:p>
          <a:p>
            <a:pPr lvl="1">
              <a:buClr>
                <a:srgbClr val="330066"/>
              </a:buClr>
              <a:buFont typeface="Arial" panose="020B0604020202020204" pitchFamily="34" charset="0"/>
              <a:buChar char="•"/>
            </a:pPr>
            <a:r>
              <a:rPr lang="en-GB" sz="2200" dirty="0"/>
              <a:t>Case Studies </a:t>
            </a:r>
          </a:p>
          <a:p>
            <a:pPr lvl="1">
              <a:buClr>
                <a:srgbClr val="330066"/>
              </a:buClr>
              <a:buFont typeface="Arial" panose="020B0604020202020204" pitchFamily="34" charset="0"/>
              <a:buChar char="•"/>
            </a:pPr>
            <a:r>
              <a:rPr lang="en-GB" sz="2200" dirty="0"/>
              <a:t>Academic Theories &amp; Models</a:t>
            </a:r>
          </a:p>
          <a:p>
            <a:pPr>
              <a:buClr>
                <a:srgbClr val="330066"/>
              </a:buClr>
            </a:pPr>
            <a:endParaRPr lang="en-GB" sz="2400" dirty="0">
              <a:highlight>
                <a:srgbClr val="FFFF00"/>
              </a:highlight>
            </a:endParaRPr>
          </a:p>
        </p:txBody>
      </p:sp>
      <p:pic>
        <p:nvPicPr>
          <p:cNvPr id="6" name="Audio 5">
            <a:hlinkClick r:id="" action="ppaction://media"/>
            <a:extLst>
              <a:ext uri="{FF2B5EF4-FFF2-40B4-BE49-F238E27FC236}">
                <a16:creationId xmlns:a16="http://schemas.microsoft.com/office/drawing/2014/main" id="{60452240-4ADE-B01B-12A8-7DF7DFE6CDF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638149325"/>
      </p:ext>
    </p:extLst>
  </p:cSld>
  <p:clrMapOvr>
    <a:masterClrMapping/>
  </p:clrMapOvr>
  <mc:AlternateContent xmlns:mc="http://schemas.openxmlformats.org/markup-compatibility/2006">
    <mc:Choice xmlns:p14="http://schemas.microsoft.com/office/powerpoint/2010/main" Requires="p14">
      <p:transition spd="slow" p14:dur="2000" advTm="55263"/>
    </mc:Choice>
    <mc:Fallback>
      <p:transition spd="slow" advTm="55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wo gray pencils on yellow surface">
            <a:extLst>
              <a:ext uri="{FF2B5EF4-FFF2-40B4-BE49-F238E27FC236}">
                <a16:creationId xmlns:a16="http://schemas.microsoft.com/office/drawing/2014/main" id="{BB5FB951-FE49-BDFC-134E-7EDE1C727F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898622" y="2582231"/>
            <a:ext cx="3963566" cy="22164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352325"/>
            <a:ext cx="8229600" cy="778097"/>
          </a:xfrm>
        </p:spPr>
        <p:txBody>
          <a:bodyPr>
            <a:normAutofit/>
          </a:bodyPr>
          <a:lstStyle/>
          <a:p>
            <a:r>
              <a:rPr lang="en-GB" sz="3600" dirty="0"/>
              <a:t>Assessment and Feedback </a:t>
            </a:r>
            <a:endParaRPr lang="en-US" sz="3600" dirty="0"/>
          </a:p>
        </p:txBody>
      </p:sp>
      <p:sp>
        <p:nvSpPr>
          <p:cNvPr id="3" name="Content Placeholder 2"/>
          <p:cNvSpPr>
            <a:spLocks noGrp="1"/>
          </p:cNvSpPr>
          <p:nvPr>
            <p:ph idx="1"/>
          </p:nvPr>
        </p:nvSpPr>
        <p:spPr>
          <a:xfrm>
            <a:off x="323528" y="1223881"/>
            <a:ext cx="6480720" cy="4704523"/>
          </a:xfrm>
        </p:spPr>
        <p:txBody>
          <a:bodyPr>
            <a:noAutofit/>
          </a:bodyPr>
          <a:lstStyle/>
          <a:p>
            <a:pPr marL="0" indent="0">
              <a:spcAft>
                <a:spcPts val="600"/>
              </a:spcAft>
              <a:buNone/>
            </a:pPr>
            <a:r>
              <a:rPr lang="en-GB" sz="2400" b="1" dirty="0">
                <a:solidFill>
                  <a:srgbClr val="330066"/>
                </a:solidFill>
              </a:rPr>
              <a:t>Assessment</a:t>
            </a:r>
            <a:endParaRPr lang="en-GB" sz="2400" dirty="0">
              <a:solidFill>
                <a:srgbClr val="330066"/>
              </a:solidFill>
            </a:endParaRPr>
          </a:p>
          <a:p>
            <a:pPr marL="895350">
              <a:spcAft>
                <a:spcPts val="1200"/>
              </a:spcAft>
            </a:pPr>
            <a:r>
              <a:rPr lang="en-GB" sz="2000" dirty="0"/>
              <a:t>Two-hour unseen </a:t>
            </a:r>
            <a:r>
              <a:rPr lang="en-GB" sz="2000" b="1" dirty="0">
                <a:solidFill>
                  <a:srgbClr val="330066"/>
                </a:solidFill>
              </a:rPr>
              <a:t>written examination </a:t>
            </a:r>
            <a:r>
              <a:rPr lang="en-GB" sz="2000" dirty="0"/>
              <a:t>(100% weighting) taken at the end of the semester. </a:t>
            </a:r>
            <a:r>
              <a:rPr lang="en-GB" sz="2000" i="1" dirty="0"/>
              <a:t>Two essay questions from a choice of four. </a:t>
            </a:r>
          </a:p>
          <a:p>
            <a:pPr marL="0" indent="0">
              <a:spcBef>
                <a:spcPts val="1200"/>
              </a:spcBef>
              <a:spcAft>
                <a:spcPts val="600"/>
              </a:spcAft>
              <a:buNone/>
            </a:pPr>
            <a:r>
              <a:rPr lang="en-GB" sz="2400" b="1" dirty="0">
                <a:solidFill>
                  <a:srgbClr val="330066"/>
                </a:solidFill>
              </a:rPr>
              <a:t>Feedback</a:t>
            </a:r>
          </a:p>
          <a:p>
            <a:pPr marL="895350">
              <a:spcBef>
                <a:spcPts val="0"/>
              </a:spcBef>
              <a:spcAft>
                <a:spcPts val="1200"/>
              </a:spcAft>
            </a:pPr>
            <a:r>
              <a:rPr lang="en-GB" sz="2000" b="1" dirty="0">
                <a:solidFill>
                  <a:srgbClr val="330066"/>
                </a:solidFill>
              </a:rPr>
              <a:t>Generic written feedback </a:t>
            </a:r>
            <a:r>
              <a:rPr lang="en-GB" sz="2000" dirty="0"/>
              <a:t>on the examination after results will be published </a:t>
            </a:r>
          </a:p>
          <a:p>
            <a:pPr marL="895350">
              <a:spcBef>
                <a:spcPts val="0"/>
              </a:spcBef>
              <a:spcAft>
                <a:spcPts val="1200"/>
              </a:spcAft>
            </a:pPr>
            <a:r>
              <a:rPr lang="en-GB" sz="2000" b="1" dirty="0">
                <a:solidFill>
                  <a:srgbClr val="330066"/>
                </a:solidFill>
              </a:rPr>
              <a:t>Developmental feedback </a:t>
            </a:r>
            <a:r>
              <a:rPr lang="en-GB" sz="2000" dirty="0"/>
              <a:t>generated through teaching activities</a:t>
            </a:r>
          </a:p>
          <a:p>
            <a:pPr marL="895350">
              <a:spcBef>
                <a:spcPts val="0"/>
              </a:spcBef>
              <a:spcAft>
                <a:spcPts val="1200"/>
              </a:spcAft>
            </a:pPr>
            <a:r>
              <a:rPr lang="en-GB" sz="2000" b="1" dirty="0">
                <a:solidFill>
                  <a:srgbClr val="330066"/>
                </a:solidFill>
              </a:rPr>
              <a:t>Student consultation </a:t>
            </a:r>
            <a:r>
              <a:rPr lang="en-GB" sz="2000" dirty="0"/>
              <a:t>and feedback provided during Office Hours and by appointment</a:t>
            </a:r>
            <a:endParaRPr lang="en-US" sz="2000" b="1" dirty="0">
              <a:solidFill>
                <a:srgbClr val="330066"/>
              </a:solidFill>
            </a:endParaRPr>
          </a:p>
          <a:p>
            <a:pPr lvl="1">
              <a:buFont typeface="Arial" panose="020B0604020202020204" pitchFamily="34" charset="0"/>
              <a:buChar char="•"/>
            </a:pPr>
            <a:endParaRPr lang="en-US" sz="2000" dirty="0"/>
          </a:p>
        </p:txBody>
      </p:sp>
      <p:pic>
        <p:nvPicPr>
          <p:cNvPr id="6" name="Audio 5">
            <a:hlinkClick r:id="" action="ppaction://media"/>
            <a:extLst>
              <a:ext uri="{FF2B5EF4-FFF2-40B4-BE49-F238E27FC236}">
                <a16:creationId xmlns:a16="http://schemas.microsoft.com/office/drawing/2014/main" id="{8E4F4D28-B20A-3B78-B56E-8EC0EC7B876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783276727"/>
      </p:ext>
    </p:extLst>
  </p:cSld>
  <p:clrMapOvr>
    <a:masterClrMapping/>
  </p:clrMapOvr>
  <mc:AlternateContent xmlns:mc="http://schemas.openxmlformats.org/markup-compatibility/2006">
    <mc:Choice xmlns:p14="http://schemas.microsoft.com/office/powerpoint/2010/main" Requires="p14">
      <p:transition spd="slow" p14:dur="2000" advTm="35317"/>
    </mc:Choice>
    <mc:Fallback>
      <p:transition spd="slow" advTm="35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08" y="346647"/>
            <a:ext cx="8714184" cy="778097"/>
          </a:xfrm>
        </p:spPr>
        <p:txBody>
          <a:bodyPr>
            <a:normAutofit fontScale="90000"/>
          </a:bodyPr>
          <a:lstStyle/>
          <a:p>
            <a:r>
              <a:rPr lang="en-GB" dirty="0"/>
              <a:t>Your Skills &amp; Knowledge Development </a:t>
            </a:r>
            <a:endParaRPr lang="en-US" dirty="0"/>
          </a:p>
        </p:txBody>
      </p:sp>
      <p:sp>
        <p:nvSpPr>
          <p:cNvPr id="3" name="Content Placeholder 2"/>
          <p:cNvSpPr>
            <a:spLocks noGrp="1"/>
          </p:cNvSpPr>
          <p:nvPr>
            <p:ph idx="1"/>
          </p:nvPr>
        </p:nvSpPr>
        <p:spPr>
          <a:xfrm>
            <a:off x="457200" y="1201757"/>
            <a:ext cx="8229600" cy="4704523"/>
          </a:xfrm>
        </p:spPr>
        <p:txBody>
          <a:bodyPr>
            <a:noAutofit/>
          </a:bodyPr>
          <a:lstStyle/>
          <a:p>
            <a:pPr marL="0" indent="0">
              <a:buNone/>
            </a:pPr>
            <a:r>
              <a:rPr lang="en-GB" sz="2400" dirty="0"/>
              <a:t>Studying this module will enable you to: </a:t>
            </a:r>
          </a:p>
          <a:p>
            <a:pPr lvl="0"/>
            <a:r>
              <a:rPr lang="en-US" sz="2400" b="1" dirty="0">
                <a:solidFill>
                  <a:srgbClr val="330066"/>
                </a:solidFill>
              </a:rPr>
              <a:t>Construct arguments </a:t>
            </a:r>
            <a:r>
              <a:rPr lang="en-US" sz="2400" dirty="0"/>
              <a:t>that demonstrate the ability to balance and evaluate opposing views </a:t>
            </a:r>
            <a:endParaRPr lang="en-GB" sz="2400" dirty="0"/>
          </a:p>
          <a:p>
            <a:pPr lvl="0"/>
            <a:r>
              <a:rPr lang="en-US" sz="2400" b="1" dirty="0">
                <a:solidFill>
                  <a:srgbClr val="330066"/>
                </a:solidFill>
              </a:rPr>
              <a:t>Critical thinking </a:t>
            </a:r>
            <a:r>
              <a:rPr lang="en-US" sz="2400" dirty="0"/>
              <a:t>and knowledge – which can be applied to real situations </a:t>
            </a:r>
            <a:endParaRPr lang="en-GB" sz="2400" dirty="0"/>
          </a:p>
          <a:p>
            <a:pPr lvl="0"/>
            <a:r>
              <a:rPr lang="en-US" sz="2400" dirty="0"/>
              <a:t>Apply appropriate consumer behaviour theories to specific product / market situations </a:t>
            </a:r>
            <a:endParaRPr lang="en-GB" sz="2400" dirty="0"/>
          </a:p>
          <a:p>
            <a:pPr lvl="0"/>
            <a:r>
              <a:rPr lang="en-US" sz="2400" b="1" dirty="0">
                <a:solidFill>
                  <a:srgbClr val="330066"/>
                </a:solidFill>
              </a:rPr>
              <a:t>Critically evaluate </a:t>
            </a:r>
            <a:r>
              <a:rPr lang="en-US" sz="2400" dirty="0"/>
              <a:t>your own behaviour as a consumer</a:t>
            </a:r>
            <a:endParaRPr lang="en-GB" sz="2400" dirty="0"/>
          </a:p>
          <a:p>
            <a:pPr lvl="0"/>
            <a:r>
              <a:rPr lang="en-US" sz="2400" dirty="0"/>
              <a:t>Evaluate marketing strategies in the light of consumer behaviour theories.</a:t>
            </a:r>
          </a:p>
          <a:p>
            <a:pPr lvl="0"/>
            <a:r>
              <a:rPr lang="en-US" sz="2400" b="1" dirty="0">
                <a:solidFill>
                  <a:srgbClr val="330066"/>
                </a:solidFill>
              </a:rPr>
              <a:t>Problem solving </a:t>
            </a:r>
            <a:r>
              <a:rPr lang="en-US" sz="2400" dirty="0"/>
              <a:t>– both written and verbal </a:t>
            </a:r>
          </a:p>
          <a:p>
            <a:pPr marL="0" lvl="0" indent="0">
              <a:buNone/>
            </a:pPr>
            <a:endParaRPr lang="en-GB" sz="2400" dirty="0"/>
          </a:p>
        </p:txBody>
      </p:sp>
      <p:pic>
        <p:nvPicPr>
          <p:cNvPr id="6" name="Audio 5">
            <a:hlinkClick r:id="" action="ppaction://media"/>
            <a:extLst>
              <a:ext uri="{FF2B5EF4-FFF2-40B4-BE49-F238E27FC236}">
                <a16:creationId xmlns:a16="http://schemas.microsoft.com/office/drawing/2014/main" id="{ED131447-F46B-1DC1-8BFA-E4D65221D1B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405038322"/>
      </p:ext>
    </p:extLst>
  </p:cSld>
  <p:clrMapOvr>
    <a:masterClrMapping/>
  </p:clrMapOvr>
  <mc:AlternateContent xmlns:mc="http://schemas.openxmlformats.org/markup-compatibility/2006">
    <mc:Choice xmlns:p14="http://schemas.microsoft.com/office/powerpoint/2010/main" Requires="p14">
      <p:transition spd="slow" p14:dur="2000" advTm="67628"/>
    </mc:Choice>
    <mc:Fallback>
      <p:transition spd="slow" advTm="67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charRg st="42" end="131"/>
                                            </p:txEl>
                                          </p:spTgt>
                                        </p:tgtEl>
                                        <p:attrNameLst>
                                          <p:attrName>style.visibility</p:attrName>
                                        </p:attrNameLst>
                                      </p:cBhvr>
                                      <p:to>
                                        <p:strVal val="visible"/>
                                      </p:to>
                                    </p:set>
                                    <p:animEffect transition="in" filter="fade">
                                      <p:cBhvr>
                                        <p:cTn id="16" dur="500"/>
                                        <p:tgtEl>
                                          <p:spTgt spid="3">
                                            <p:txEl>
                                              <p:charRg st="42" end="13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16" y="394652"/>
            <a:ext cx="8714184" cy="778097"/>
          </a:xfrm>
        </p:spPr>
        <p:txBody>
          <a:bodyPr>
            <a:normAutofit/>
          </a:bodyPr>
          <a:lstStyle/>
          <a:p>
            <a:r>
              <a:rPr lang="en-GB" sz="3600" dirty="0"/>
              <a:t>Reading Materials</a:t>
            </a:r>
            <a:endParaRPr lang="en-US" sz="3600" dirty="0"/>
          </a:p>
        </p:txBody>
      </p:sp>
      <p:sp>
        <p:nvSpPr>
          <p:cNvPr id="3" name="Content Placeholder 2"/>
          <p:cNvSpPr>
            <a:spLocks noGrp="1"/>
          </p:cNvSpPr>
          <p:nvPr>
            <p:ph idx="1"/>
          </p:nvPr>
        </p:nvSpPr>
        <p:spPr>
          <a:xfrm>
            <a:off x="429816" y="1411410"/>
            <a:ext cx="5300434" cy="4704523"/>
          </a:xfrm>
        </p:spPr>
        <p:txBody>
          <a:bodyPr>
            <a:noAutofit/>
          </a:bodyPr>
          <a:lstStyle/>
          <a:p>
            <a:pPr marL="0" indent="0">
              <a:lnSpc>
                <a:spcPts val="2840"/>
              </a:lnSpc>
              <a:spcBef>
                <a:spcPts val="0"/>
              </a:spcBef>
              <a:buNone/>
            </a:pPr>
            <a:r>
              <a:rPr lang="en-GB" sz="2400" dirty="0"/>
              <a:t>This module uses the following as the </a:t>
            </a:r>
            <a:r>
              <a:rPr lang="en-GB" sz="2400" b="1" dirty="0">
                <a:solidFill>
                  <a:srgbClr val="330066"/>
                </a:solidFill>
              </a:rPr>
              <a:t>CORE book:</a:t>
            </a:r>
            <a:endParaRPr lang="en-GB" sz="2400" dirty="0"/>
          </a:p>
          <a:p>
            <a:pPr marL="0" indent="0">
              <a:lnSpc>
                <a:spcPts val="2840"/>
              </a:lnSpc>
              <a:spcBef>
                <a:spcPts val="0"/>
              </a:spcBef>
              <a:buNone/>
            </a:pPr>
            <a:r>
              <a:rPr lang="en-GB" sz="2400" i="1" dirty="0"/>
              <a:t>Solomon, Michael (2020) </a:t>
            </a:r>
          </a:p>
          <a:p>
            <a:pPr marL="0" indent="0">
              <a:lnSpc>
                <a:spcPts val="2840"/>
              </a:lnSpc>
              <a:spcBef>
                <a:spcPts val="0"/>
              </a:spcBef>
              <a:buNone/>
            </a:pPr>
            <a:r>
              <a:rPr lang="en-GB" sz="2400" i="1" dirty="0"/>
              <a:t>Consumer Behaviour – buying, having and being. Thirteenth Edition, Pearson. </a:t>
            </a:r>
          </a:p>
          <a:p>
            <a:pPr marL="0" indent="0">
              <a:lnSpc>
                <a:spcPts val="2840"/>
              </a:lnSpc>
              <a:spcBef>
                <a:spcPts val="0"/>
              </a:spcBef>
              <a:buNone/>
            </a:pPr>
            <a:r>
              <a:rPr lang="en-GB" sz="2400" b="1" dirty="0">
                <a:solidFill>
                  <a:srgbClr val="330066"/>
                </a:solidFill>
              </a:rPr>
              <a:t>Available as an e-Book</a:t>
            </a:r>
          </a:p>
          <a:p>
            <a:pPr marL="0" indent="0">
              <a:lnSpc>
                <a:spcPts val="2840"/>
              </a:lnSpc>
              <a:spcBef>
                <a:spcPts val="0"/>
              </a:spcBef>
              <a:buNone/>
            </a:pPr>
            <a:endParaRPr lang="en-GB" sz="2400" dirty="0">
              <a:solidFill>
                <a:srgbClr val="330066"/>
              </a:solidFill>
            </a:endParaRPr>
          </a:p>
          <a:p>
            <a:pPr marL="0" indent="0">
              <a:lnSpc>
                <a:spcPts val="2840"/>
              </a:lnSpc>
              <a:spcBef>
                <a:spcPts val="0"/>
              </a:spcBef>
              <a:buNone/>
            </a:pPr>
            <a:r>
              <a:rPr lang="en-GB" sz="2400" dirty="0"/>
              <a:t>In addition to this book, we will use various academic papers, industry sources and case studies to enhance your learning. </a:t>
            </a:r>
          </a:p>
        </p:txBody>
      </p:sp>
      <p:pic>
        <p:nvPicPr>
          <p:cNvPr id="8" name="Picture 7" descr="A picture containing graphical user interface&#10;&#10;Description automatically generated">
            <a:hlinkClick r:id="rId6" tgtFrame="&quot;_blank&quot;"/>
            <a:extLst>
              <a:ext uri="{FF2B5EF4-FFF2-40B4-BE49-F238E27FC236}">
                <a16:creationId xmlns:a16="http://schemas.microsoft.com/office/drawing/2014/main" id="{0885C6EE-EBE3-0114-3028-6CBA3F26772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1411410"/>
            <a:ext cx="3019133" cy="3900178"/>
          </a:xfrm>
          <a:prstGeom prst="rect">
            <a:avLst/>
          </a:prstGeom>
          <a:noFill/>
          <a:ln>
            <a:noFill/>
          </a:ln>
        </p:spPr>
      </p:pic>
      <p:pic>
        <p:nvPicPr>
          <p:cNvPr id="9" name="Audio 8">
            <a:hlinkClick r:id="" action="ppaction://media"/>
            <a:extLst>
              <a:ext uri="{FF2B5EF4-FFF2-40B4-BE49-F238E27FC236}">
                <a16:creationId xmlns:a16="http://schemas.microsoft.com/office/drawing/2014/main" id="{6B2980E7-A457-9529-BADB-76D702773FAA}"/>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585966569"/>
      </p:ext>
    </p:extLst>
  </p:cSld>
  <p:clrMapOvr>
    <a:masterClrMapping/>
  </p:clrMapOvr>
  <mc:AlternateContent xmlns:mc="http://schemas.openxmlformats.org/markup-compatibility/2006">
    <mc:Choice xmlns:p14="http://schemas.microsoft.com/office/powerpoint/2010/main" Requires="p14">
      <p:transition spd="slow" p14:dur="2000" advTm="22244"/>
    </mc:Choice>
    <mc:Fallback>
      <p:transition spd="slow" advTm="22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1B361D-7777-48C1-B67A-70FD6133477E}"/>
              </a:ext>
            </a:extLst>
          </p:cNvPr>
          <p:cNvSpPr>
            <a:spLocks noGrp="1"/>
          </p:cNvSpPr>
          <p:nvPr>
            <p:ph sz="half" idx="1"/>
          </p:nvPr>
        </p:nvSpPr>
        <p:spPr>
          <a:xfrm>
            <a:off x="466750" y="1279564"/>
            <a:ext cx="8229600" cy="4704523"/>
          </a:xfrm>
        </p:spPr>
        <p:txBody>
          <a:bodyPr>
            <a:normAutofit lnSpcReduction="10000"/>
          </a:bodyPr>
          <a:lstStyle/>
          <a:p>
            <a:r>
              <a:rPr lang="en-GB" sz="2400" dirty="0"/>
              <a:t>This module offers a great mixture of theory and practice, enabling understanding of psychological theories and how these can be applied within marketing / business contexts</a:t>
            </a:r>
          </a:p>
          <a:p>
            <a:endParaRPr lang="en-GB" sz="2400" dirty="0"/>
          </a:p>
          <a:p>
            <a:r>
              <a:rPr lang="en-GB" sz="2400" dirty="0"/>
              <a:t>The content enhances the learning experience and it is enjoyable as it relates to current real world marketing examples </a:t>
            </a:r>
          </a:p>
          <a:p>
            <a:pPr marL="0" indent="0">
              <a:buNone/>
            </a:pPr>
            <a:endParaRPr lang="en-GB" sz="2400" dirty="0"/>
          </a:p>
          <a:p>
            <a:r>
              <a:rPr lang="en-GB" sz="2400" dirty="0"/>
              <a:t>For further information about the module contact </a:t>
            </a:r>
            <a:r>
              <a:rPr lang="en-GB" sz="2400" b="1" dirty="0">
                <a:solidFill>
                  <a:srgbClr val="330066"/>
                </a:solidFill>
              </a:rPr>
              <a:t>Mrs Rachael Mabe </a:t>
            </a:r>
            <a:r>
              <a:rPr lang="en-GB" sz="2400" dirty="0"/>
              <a:t>– </a:t>
            </a:r>
            <a:r>
              <a:rPr lang="en-GB" sz="2400" dirty="0">
                <a:hlinkClick r:id="rId6"/>
              </a:rPr>
              <a:t>R.A.Mabe@lboro.ac.uk</a:t>
            </a:r>
            <a:r>
              <a:rPr lang="en-GB" sz="2400" dirty="0"/>
              <a:t> and I will be happy to answer any questions </a:t>
            </a:r>
            <a:r>
              <a:rPr lang="en-GB" sz="2400" dirty="0">
                <a:sym typeface="Wingdings" pitchFamily="2" charset="2"/>
              </a:rPr>
              <a:t> </a:t>
            </a:r>
            <a:endParaRPr lang="en-GB" sz="2400" dirty="0"/>
          </a:p>
          <a:p>
            <a:endParaRPr lang="en-GB" sz="2400" dirty="0">
              <a:highlight>
                <a:srgbClr val="FFFF00"/>
              </a:highlight>
            </a:endParaRPr>
          </a:p>
          <a:p>
            <a:endParaRPr lang="en-GB" sz="2400" dirty="0">
              <a:solidFill>
                <a:srgbClr val="FF0000"/>
              </a:solidFill>
              <a:highlight>
                <a:srgbClr val="FFFF00"/>
              </a:highlight>
            </a:endParaRPr>
          </a:p>
        </p:txBody>
      </p:sp>
      <p:sp>
        <p:nvSpPr>
          <p:cNvPr id="4" name="Title 3">
            <a:extLst>
              <a:ext uri="{FF2B5EF4-FFF2-40B4-BE49-F238E27FC236}">
                <a16:creationId xmlns:a16="http://schemas.microsoft.com/office/drawing/2014/main" id="{8C2651EE-906E-4B50-B346-537E5E979E4E}"/>
              </a:ext>
            </a:extLst>
          </p:cNvPr>
          <p:cNvSpPr>
            <a:spLocks noGrp="1"/>
          </p:cNvSpPr>
          <p:nvPr>
            <p:ph type="title"/>
          </p:nvPr>
        </p:nvSpPr>
        <p:spPr>
          <a:xfrm>
            <a:off x="457200" y="423660"/>
            <a:ext cx="8229600" cy="778097"/>
          </a:xfrm>
        </p:spPr>
        <p:txBody>
          <a:bodyPr>
            <a:normAutofit/>
          </a:bodyPr>
          <a:lstStyle/>
          <a:p>
            <a:r>
              <a:rPr lang="en-GB" sz="3600" dirty="0"/>
              <a:t>Why choose this module?</a:t>
            </a:r>
          </a:p>
        </p:txBody>
      </p:sp>
      <p:pic>
        <p:nvPicPr>
          <p:cNvPr id="5" name="Audio 4">
            <a:hlinkClick r:id="" action="ppaction://media"/>
            <a:extLst>
              <a:ext uri="{FF2B5EF4-FFF2-40B4-BE49-F238E27FC236}">
                <a16:creationId xmlns:a16="http://schemas.microsoft.com/office/drawing/2014/main" id="{54CE0010-0D8F-38A9-DED4-A9CEA878CF7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923514048"/>
      </p:ext>
    </p:extLst>
  </p:cSld>
  <p:clrMapOvr>
    <a:masterClrMapping/>
  </p:clrMapOvr>
  <mc:AlternateContent xmlns:mc="http://schemas.openxmlformats.org/markup-compatibility/2006">
    <mc:Choice xmlns:p14="http://schemas.microsoft.com/office/powerpoint/2010/main" Requires="p14">
      <p:transition spd="slow" p14:dur="2000" advTm="35456"/>
    </mc:Choice>
    <mc:Fallback>
      <p:transition spd="slow" advTm="35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1.3|9.7|10.5"/>
</p:tagLst>
</file>

<file path=ppt/tags/tag2.xml><?xml version="1.0" encoding="utf-8"?>
<p:tagLst xmlns:a="http://schemas.openxmlformats.org/drawingml/2006/main" xmlns:r="http://schemas.openxmlformats.org/officeDocument/2006/relationships" xmlns:p="http://schemas.openxmlformats.org/presentationml/2006/main">
  <p:tag name="TIMING" val="|3.4|4.5|6.1|17.3|6.3"/>
</p:tagLst>
</file>

<file path=ppt/tags/tag3.xml><?xml version="1.0" encoding="utf-8"?>
<p:tagLst xmlns:a="http://schemas.openxmlformats.org/drawingml/2006/main" xmlns:r="http://schemas.openxmlformats.org/officeDocument/2006/relationships" xmlns:p="http://schemas.openxmlformats.org/presentationml/2006/main">
  <p:tag name="TIMING" val="|1.7|31.7|9.6|0.9|0.8|1.1|1.8|1.2"/>
</p:tagLst>
</file>

<file path=ppt/tags/tag4.xml><?xml version="1.0" encoding="utf-8"?>
<p:tagLst xmlns:a="http://schemas.openxmlformats.org/drawingml/2006/main" xmlns:r="http://schemas.openxmlformats.org/officeDocument/2006/relationships" xmlns:p="http://schemas.openxmlformats.org/presentationml/2006/main">
  <p:tag name="TIMING" val="|2.5|0.7|10.8|0.8|6.9|3.4"/>
</p:tagLst>
</file>

<file path=ppt/tags/tag5.xml><?xml version="1.0" encoding="utf-8"?>
<p:tagLst xmlns:a="http://schemas.openxmlformats.org/drawingml/2006/main" xmlns:r="http://schemas.openxmlformats.org/officeDocument/2006/relationships" xmlns:p="http://schemas.openxmlformats.org/presentationml/2006/main">
  <p:tag name="TIMING" val="|3.7|1.8|18.7|11.4|5.1|10|6.9"/>
</p:tagLst>
</file>

<file path=ppt/tags/tag6.xml><?xml version="1.0" encoding="utf-8"?>
<p:tagLst xmlns:a="http://schemas.openxmlformats.org/drawingml/2006/main" xmlns:r="http://schemas.openxmlformats.org/officeDocument/2006/relationships" xmlns:p="http://schemas.openxmlformats.org/presentationml/2006/main">
  <p:tag name="TIMING" val="|0.9|4.3|0.9|0.5|0.5"/>
</p:tagLst>
</file>

<file path=ppt/tags/tag7.xml><?xml version="1.0" encoding="utf-8"?>
<p:tagLst xmlns:a="http://schemas.openxmlformats.org/drawingml/2006/main" xmlns:r="http://schemas.openxmlformats.org/officeDocument/2006/relationships" xmlns:p="http://schemas.openxmlformats.org/presentationml/2006/main">
  <p:tag name="TIMING" val="|2.7|8.9|9.4"/>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4572</TotalTime>
  <Words>802</Words>
  <Application>Microsoft Macintosh PowerPoint</Application>
  <PresentationFormat>On-screen Show (4:3)</PresentationFormat>
  <Paragraphs>66</Paragraphs>
  <Slides>8</Slides>
  <Notes>7</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Default Theme</vt:lpstr>
      <vt:lpstr>BSC722 Consumer Behaviour (10-credits)</vt:lpstr>
      <vt:lpstr>About Consumer Behaviour </vt:lpstr>
      <vt:lpstr>Module Content</vt:lpstr>
      <vt:lpstr>Teaching and Learning </vt:lpstr>
      <vt:lpstr>Assessment and Feedback </vt:lpstr>
      <vt:lpstr>Your Skills &amp; Knowledge Development </vt:lpstr>
      <vt:lpstr>Reading Materials</vt:lpstr>
      <vt:lpstr>Why choose this module?</vt:lpstr>
    </vt:vector>
  </TitlesOfParts>
  <Company>Loughborough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Walters</dc:creator>
  <cp:lastModifiedBy>Bulb Studios</cp:lastModifiedBy>
  <cp:revision>54</cp:revision>
  <dcterms:created xsi:type="dcterms:W3CDTF">2015-08-21T07:21:37Z</dcterms:created>
  <dcterms:modified xsi:type="dcterms:W3CDTF">2022-04-25T12:23:14Z</dcterms:modified>
</cp:coreProperties>
</file>