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56" r:id="rId2"/>
    <p:sldId id="257" r:id="rId3"/>
    <p:sldId id="264" r:id="rId4"/>
    <p:sldId id="267" r:id="rId5"/>
    <p:sldId id="261" r:id="rId6"/>
    <p:sldId id="263" r:id="rId7"/>
  </p:sldIdLst>
  <p:sldSz cx="9144000" cy="6858000" type="screen4x3"/>
  <p:notesSz cx="6858000" cy="9144000"/>
  <p:custDataLst>
    <p:tags r:id="rId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7F57B7-B3DC-4FFD-B9D8-5CD0D7FF189B}" v="2" dt="2022-04-29T10:16:41.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75" autoAdjust="0"/>
    <p:restoredTop sz="51687" autoAdjust="0"/>
  </p:normalViewPr>
  <p:slideViewPr>
    <p:cSldViewPr>
      <p:cViewPr varScale="1">
        <p:scale>
          <a:sx n="34" d="100"/>
          <a:sy n="34" d="100"/>
        </p:scale>
        <p:origin x="2168"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tags" Target="tags/tag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wid Trzeciakiewicz" userId="e3f01afc-817c-4985-8a6f-7623d0e0d7cd" providerId="ADAL" clId="{BF7F57B7-B3DC-4FFD-B9D8-5CD0D7FF189B}"/>
    <pc:docChg chg="modSld">
      <pc:chgData name="Dawid Trzeciakiewicz" userId="e3f01afc-817c-4985-8a6f-7623d0e0d7cd" providerId="ADAL" clId="{BF7F57B7-B3DC-4FFD-B9D8-5CD0D7FF189B}" dt="2022-04-29T10:19:50.385" v="38" actId="20577"/>
      <pc:docMkLst>
        <pc:docMk/>
      </pc:docMkLst>
      <pc:sldChg chg="addSp delSp modSp mod modTransition modAnim modNotesTx">
        <pc:chgData name="Dawid Trzeciakiewicz" userId="e3f01afc-817c-4985-8a6f-7623d0e0d7cd" providerId="ADAL" clId="{BF7F57B7-B3DC-4FFD-B9D8-5CD0D7FF189B}" dt="2022-04-29T10:19:40.599" v="33" actId="20577"/>
        <pc:sldMkLst>
          <pc:docMk/>
          <pc:sldMk cId="1762933622" sldId="256"/>
        </pc:sldMkLst>
        <pc:spChg chg="mod">
          <ac:chgData name="Dawid Trzeciakiewicz" userId="e3f01afc-817c-4985-8a6f-7623d0e0d7cd" providerId="ADAL" clId="{BF7F57B7-B3DC-4FFD-B9D8-5CD0D7FF189B}" dt="2022-04-29T10:15:43.085" v="15" actId="20577"/>
          <ac:spMkLst>
            <pc:docMk/>
            <pc:sldMk cId="1762933622" sldId="256"/>
            <ac:spMk id="4" creationId="{803D8017-6110-457C-8248-9B530F218E93}"/>
          </ac:spMkLst>
        </pc:spChg>
        <pc:spChg chg="mod">
          <ac:chgData name="Dawid Trzeciakiewicz" userId="e3f01afc-817c-4985-8a6f-7623d0e0d7cd" providerId="ADAL" clId="{BF7F57B7-B3DC-4FFD-B9D8-5CD0D7FF189B}" dt="2022-04-29T10:15:52.633" v="23" actId="6549"/>
          <ac:spMkLst>
            <pc:docMk/>
            <pc:sldMk cId="1762933622" sldId="256"/>
            <ac:spMk id="5" creationId="{9E4F9629-2D65-4904-B400-8834EC619E82}"/>
          </ac:spMkLst>
        </pc:spChg>
        <pc:picChg chg="del">
          <ac:chgData name="Dawid Trzeciakiewicz" userId="e3f01afc-817c-4985-8a6f-7623d0e0d7cd" providerId="ADAL" clId="{BF7F57B7-B3DC-4FFD-B9D8-5CD0D7FF189B}" dt="2022-04-29T10:16:13.999" v="31"/>
          <ac:picMkLst>
            <pc:docMk/>
            <pc:sldMk cId="1762933622" sldId="256"/>
            <ac:picMk id="2" creationId="{583D2D7F-37EC-48AD-8FB4-20415C508C4F}"/>
          </ac:picMkLst>
        </pc:picChg>
        <pc:picChg chg="add mod">
          <ac:chgData name="Dawid Trzeciakiewicz" userId="e3f01afc-817c-4985-8a6f-7623d0e0d7cd" providerId="ADAL" clId="{BF7F57B7-B3DC-4FFD-B9D8-5CD0D7FF189B}" dt="2022-04-29T10:16:41.402" v="32"/>
          <ac:picMkLst>
            <pc:docMk/>
            <pc:sldMk cId="1762933622" sldId="256"/>
            <ac:picMk id="3" creationId="{E8ADE56E-1494-4BF6-B4E2-E8E30364EB37}"/>
          </ac:picMkLst>
        </pc:picChg>
      </pc:sldChg>
      <pc:sldChg chg="modNotesTx">
        <pc:chgData name="Dawid Trzeciakiewicz" userId="e3f01afc-817c-4985-8a6f-7623d0e0d7cd" providerId="ADAL" clId="{BF7F57B7-B3DC-4FFD-B9D8-5CD0D7FF189B}" dt="2022-04-29T10:19:42.643" v="34" actId="20577"/>
        <pc:sldMkLst>
          <pc:docMk/>
          <pc:sldMk cId="1523888206" sldId="257"/>
        </pc:sldMkLst>
      </pc:sldChg>
      <pc:sldChg chg="modNotesTx">
        <pc:chgData name="Dawid Trzeciakiewicz" userId="e3f01afc-817c-4985-8a6f-7623d0e0d7cd" providerId="ADAL" clId="{BF7F57B7-B3DC-4FFD-B9D8-5CD0D7FF189B}" dt="2022-04-29T10:19:48.564" v="37" actId="20577"/>
        <pc:sldMkLst>
          <pc:docMk/>
          <pc:sldMk cId="767530848" sldId="261"/>
        </pc:sldMkLst>
      </pc:sldChg>
      <pc:sldChg chg="modNotesTx">
        <pc:chgData name="Dawid Trzeciakiewicz" userId="e3f01afc-817c-4985-8a6f-7623d0e0d7cd" providerId="ADAL" clId="{BF7F57B7-B3DC-4FFD-B9D8-5CD0D7FF189B}" dt="2022-04-29T10:19:50.385" v="38" actId="20577"/>
        <pc:sldMkLst>
          <pc:docMk/>
          <pc:sldMk cId="2923514048" sldId="263"/>
        </pc:sldMkLst>
      </pc:sldChg>
      <pc:sldChg chg="modNotesTx">
        <pc:chgData name="Dawid Trzeciakiewicz" userId="e3f01afc-817c-4985-8a6f-7623d0e0d7cd" providerId="ADAL" clId="{BF7F57B7-B3DC-4FFD-B9D8-5CD0D7FF189B}" dt="2022-04-29T10:19:44.533" v="35" actId="20577"/>
        <pc:sldMkLst>
          <pc:docMk/>
          <pc:sldMk cId="2307111324" sldId="264"/>
        </pc:sldMkLst>
      </pc:sldChg>
      <pc:sldChg chg="modNotesTx">
        <pc:chgData name="Dawid Trzeciakiewicz" userId="e3f01afc-817c-4985-8a6f-7623d0e0d7cd" providerId="ADAL" clId="{BF7F57B7-B3DC-4FFD-B9D8-5CD0D7FF189B}" dt="2022-04-29T10:19:46.879" v="36" actId="20577"/>
        <pc:sldMkLst>
          <pc:docMk/>
          <pc:sldMk cId="1041571947" sldId="2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BADC4D-C5E3-4CD6-9838-444B40D860E8}" type="datetimeFigureOut">
              <a:rPr lang="en-GB" smtClean="0"/>
              <a:t>29/04/2022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F5142E-7254-4F7C-BD1F-41EB2C05B772}" type="slidenum">
              <a:rPr lang="en-GB" smtClean="0"/>
              <a:t>‹#›</a:t>
            </a:fld>
            <a:endParaRPr lang="en-GB"/>
          </a:p>
        </p:txBody>
      </p:sp>
    </p:spTree>
    <p:extLst>
      <p:ext uri="{BB962C8B-B14F-4D97-AF65-F5344CB8AC3E}">
        <p14:creationId xmlns:p14="http://schemas.microsoft.com/office/powerpoint/2010/main" val="1176793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FF0000"/>
              </a:solidFill>
            </a:endParaRPr>
          </a:p>
        </p:txBody>
      </p:sp>
      <p:sp>
        <p:nvSpPr>
          <p:cNvPr id="4" name="Slide Number Placeholder 3"/>
          <p:cNvSpPr>
            <a:spLocks noGrp="1"/>
          </p:cNvSpPr>
          <p:nvPr>
            <p:ph type="sldNum" sz="quarter" idx="10"/>
          </p:nvPr>
        </p:nvSpPr>
        <p:spPr/>
        <p:txBody>
          <a:bodyPr/>
          <a:lstStyle/>
          <a:p>
            <a:fld id="{46F5142E-7254-4F7C-BD1F-41EB2C05B772}" type="slidenum">
              <a:rPr lang="en-GB" smtClean="0"/>
              <a:t>1</a:t>
            </a:fld>
            <a:endParaRPr lang="en-GB"/>
          </a:p>
        </p:txBody>
      </p:sp>
    </p:spTree>
    <p:extLst>
      <p:ext uri="{BB962C8B-B14F-4D97-AF65-F5344CB8AC3E}">
        <p14:creationId xmlns:p14="http://schemas.microsoft.com/office/powerpoint/2010/main" val="3395103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46F5142E-7254-4F7C-BD1F-41EB2C05B772}" type="slidenum">
              <a:rPr lang="en-GB" smtClean="0"/>
              <a:t>2</a:t>
            </a:fld>
            <a:endParaRPr lang="en-GB"/>
          </a:p>
        </p:txBody>
      </p:sp>
    </p:spTree>
    <p:extLst>
      <p:ext uri="{BB962C8B-B14F-4D97-AF65-F5344CB8AC3E}">
        <p14:creationId xmlns:p14="http://schemas.microsoft.com/office/powerpoint/2010/main" val="3989424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F5142E-7254-4F7C-BD1F-41EB2C05B772}" type="slidenum">
              <a:rPr lang="en-GB" smtClean="0"/>
              <a:t>3</a:t>
            </a:fld>
            <a:endParaRPr lang="en-GB"/>
          </a:p>
        </p:txBody>
      </p:sp>
    </p:spTree>
    <p:extLst>
      <p:ext uri="{BB962C8B-B14F-4D97-AF65-F5344CB8AC3E}">
        <p14:creationId xmlns:p14="http://schemas.microsoft.com/office/powerpoint/2010/main" val="2585200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F5142E-7254-4F7C-BD1F-41EB2C05B772}" type="slidenum">
              <a:rPr lang="en-GB" smtClean="0"/>
              <a:t>4</a:t>
            </a:fld>
            <a:endParaRPr lang="en-GB"/>
          </a:p>
        </p:txBody>
      </p:sp>
    </p:spTree>
    <p:extLst>
      <p:ext uri="{BB962C8B-B14F-4D97-AF65-F5344CB8AC3E}">
        <p14:creationId xmlns:p14="http://schemas.microsoft.com/office/powerpoint/2010/main" val="3128177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F5142E-7254-4F7C-BD1F-41EB2C05B772}" type="slidenum">
              <a:rPr lang="en-GB" smtClean="0"/>
              <a:t>5</a:t>
            </a:fld>
            <a:endParaRPr lang="en-GB"/>
          </a:p>
        </p:txBody>
      </p:sp>
    </p:spTree>
    <p:extLst>
      <p:ext uri="{BB962C8B-B14F-4D97-AF65-F5344CB8AC3E}">
        <p14:creationId xmlns:p14="http://schemas.microsoft.com/office/powerpoint/2010/main" val="3038745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F5142E-7254-4F7C-BD1F-41EB2C05B772}" type="slidenum">
              <a:rPr lang="en-GB" smtClean="0"/>
              <a:t>6</a:t>
            </a:fld>
            <a:endParaRPr lang="en-GB"/>
          </a:p>
        </p:txBody>
      </p:sp>
    </p:spTree>
    <p:extLst>
      <p:ext uri="{BB962C8B-B14F-4D97-AF65-F5344CB8AC3E}">
        <p14:creationId xmlns:p14="http://schemas.microsoft.com/office/powerpoint/2010/main" val="6992749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63888" y="2348880"/>
            <a:ext cx="5472608" cy="600066"/>
          </a:xfrm>
        </p:spPr>
        <p:txBody>
          <a:bodyPr>
            <a:noAutofit/>
          </a:bodyPr>
          <a:lstStyle>
            <a:lvl1pPr algn="ctr">
              <a:defRPr sz="3000">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3563888" y="2924944"/>
            <a:ext cx="5472608" cy="406895"/>
          </a:xfrm>
        </p:spPr>
        <p:txBody>
          <a:bodyPr>
            <a:normAutofit/>
          </a:bodyPr>
          <a:lstStyle>
            <a:lvl1pPr marL="0" indent="0" algn="ctr">
              <a:buNone/>
              <a:defRPr sz="2000">
                <a:solidFill>
                  <a:schemeClr val="bg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BDC91E08-53F6-4B30-8521-A8FFEF1ADBB8}" type="datetimeFigureOut">
              <a:rPr lang="en-GB" smtClean="0"/>
              <a:t>29/04/2022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97383A-60EC-4720-B4F7-3F8B7072D89A}" type="slidenum">
              <a:rPr lang="en-GB" smtClean="0"/>
              <a:t>‹#›</a:t>
            </a:fld>
            <a:endParaRPr lang="en-GB"/>
          </a:p>
        </p:txBody>
      </p:sp>
    </p:spTree>
    <p:extLst>
      <p:ext uri="{BB962C8B-B14F-4D97-AF65-F5344CB8AC3E}">
        <p14:creationId xmlns:p14="http://schemas.microsoft.com/office/powerpoint/2010/main" val="3306180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78097"/>
          </a:xfrm>
        </p:spPr>
        <p:txBody>
          <a:bodyPr/>
          <a:lstStyle/>
          <a:p>
            <a:r>
              <a:rPr lang="en-US"/>
              <a:t>Click to edit Master title style</a:t>
            </a:r>
            <a:endParaRPr lang="en-GB"/>
          </a:p>
        </p:txBody>
      </p:sp>
      <p:sp>
        <p:nvSpPr>
          <p:cNvPr id="3" name="Content Placeholder 2"/>
          <p:cNvSpPr>
            <a:spLocks noGrp="1"/>
          </p:cNvSpPr>
          <p:nvPr>
            <p:ph idx="1"/>
          </p:nvPr>
        </p:nvSpPr>
        <p:spPr>
          <a:xfrm>
            <a:off x="457200" y="1124744"/>
            <a:ext cx="8229600" cy="47045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BDC91E08-53F6-4B30-8521-A8FFEF1ADBB8}" type="datetimeFigureOut">
              <a:rPr lang="en-GB" smtClean="0"/>
              <a:t>29/04/2022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97383A-60EC-4720-B4F7-3F8B7072D89A}" type="slidenum">
              <a:rPr lang="en-GB" smtClean="0"/>
              <a:t>‹#›</a:t>
            </a:fld>
            <a:endParaRPr lang="en-GB"/>
          </a:p>
        </p:txBody>
      </p:sp>
    </p:spTree>
    <p:extLst>
      <p:ext uri="{BB962C8B-B14F-4D97-AF65-F5344CB8AC3E}">
        <p14:creationId xmlns:p14="http://schemas.microsoft.com/office/powerpoint/2010/main" val="2748837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411074"/>
            <a:ext cx="7772400" cy="1362075"/>
          </a:xfrm>
        </p:spPr>
        <p:txBody>
          <a:bodyPr anchor="t">
            <a:noAutofit/>
          </a:bodyPr>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722313" y="1700808"/>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C91E08-53F6-4B30-8521-A8FFEF1ADBB8}" type="datetimeFigureOut">
              <a:rPr lang="en-GB" smtClean="0"/>
              <a:t>29/04/2022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97383A-60EC-4720-B4F7-3F8B7072D89A}" type="slidenum">
              <a:rPr lang="en-GB" smtClean="0"/>
              <a:t>‹#›</a:t>
            </a:fld>
            <a:endParaRPr lang="en-GB"/>
          </a:p>
        </p:txBody>
      </p:sp>
    </p:spTree>
    <p:extLst>
      <p:ext uri="{BB962C8B-B14F-4D97-AF65-F5344CB8AC3E}">
        <p14:creationId xmlns:p14="http://schemas.microsoft.com/office/powerpoint/2010/main" val="1904287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24745"/>
            <a:ext cx="4038600" cy="50014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124745"/>
            <a:ext cx="4038600" cy="50014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DC91E08-53F6-4B30-8521-A8FFEF1ADBB8}" type="datetimeFigureOut">
              <a:rPr lang="en-GB" smtClean="0"/>
              <a:t>29/04/2022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97383A-60EC-4720-B4F7-3F8B7072D89A}" type="slidenum">
              <a:rPr lang="en-GB" smtClean="0"/>
              <a:t>‹#›</a:t>
            </a:fld>
            <a:endParaRPr lang="en-GB"/>
          </a:p>
        </p:txBody>
      </p:sp>
      <p:sp>
        <p:nvSpPr>
          <p:cNvPr id="9" name="Title 1"/>
          <p:cNvSpPr>
            <a:spLocks noGrp="1"/>
          </p:cNvSpPr>
          <p:nvPr>
            <p:ph type="title"/>
          </p:nvPr>
        </p:nvSpPr>
        <p:spPr>
          <a:xfrm>
            <a:off x="457200" y="274639"/>
            <a:ext cx="8229600" cy="778097"/>
          </a:xfrm>
        </p:spPr>
        <p:txBody>
          <a:bodyPr/>
          <a:lstStyle/>
          <a:p>
            <a:r>
              <a:rPr lang="en-US"/>
              <a:t>Click to edit Master title style</a:t>
            </a:r>
            <a:endParaRPr lang="en-GB"/>
          </a:p>
        </p:txBody>
      </p:sp>
    </p:spTree>
    <p:extLst>
      <p:ext uri="{BB962C8B-B14F-4D97-AF65-F5344CB8AC3E}">
        <p14:creationId xmlns:p14="http://schemas.microsoft.com/office/powerpoint/2010/main" val="4225367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24744"/>
            <a:ext cx="5482952" cy="47045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084168" y="1124744"/>
            <a:ext cx="2602632" cy="4128459"/>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GB" dirty="0"/>
          </a:p>
        </p:txBody>
      </p:sp>
      <p:sp>
        <p:nvSpPr>
          <p:cNvPr id="5" name="Date Placeholder 4"/>
          <p:cNvSpPr>
            <a:spLocks noGrp="1"/>
          </p:cNvSpPr>
          <p:nvPr>
            <p:ph type="dt" sz="half" idx="10"/>
          </p:nvPr>
        </p:nvSpPr>
        <p:spPr/>
        <p:txBody>
          <a:bodyPr/>
          <a:lstStyle/>
          <a:p>
            <a:fld id="{BDC91E08-53F6-4B30-8521-A8FFEF1ADBB8}" type="datetimeFigureOut">
              <a:rPr lang="en-GB" smtClean="0"/>
              <a:t>29/04/2022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97383A-60EC-4720-B4F7-3F8B7072D89A}" type="slidenum">
              <a:rPr lang="en-GB" smtClean="0"/>
              <a:t>‹#›</a:t>
            </a:fld>
            <a:endParaRPr lang="en-GB"/>
          </a:p>
        </p:txBody>
      </p:sp>
      <p:sp>
        <p:nvSpPr>
          <p:cNvPr id="11" name="Title 1"/>
          <p:cNvSpPr>
            <a:spLocks noGrp="1"/>
          </p:cNvSpPr>
          <p:nvPr>
            <p:ph type="title"/>
          </p:nvPr>
        </p:nvSpPr>
        <p:spPr>
          <a:xfrm>
            <a:off x="457200" y="274639"/>
            <a:ext cx="8229600" cy="778097"/>
          </a:xfrm>
        </p:spPr>
        <p:txBody>
          <a:bodyPr/>
          <a:lstStyle/>
          <a:p>
            <a:r>
              <a:rPr lang="en-US"/>
              <a:t>Click to edit Master title style</a:t>
            </a:r>
            <a:endParaRPr lang="en-GB"/>
          </a:p>
        </p:txBody>
      </p:sp>
    </p:spTree>
    <p:extLst>
      <p:ext uri="{BB962C8B-B14F-4D97-AF65-F5344CB8AC3E}">
        <p14:creationId xmlns:p14="http://schemas.microsoft.com/office/powerpoint/2010/main" val="3952451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C91E08-53F6-4B30-8521-A8FFEF1ADBB8}" type="datetimeFigureOut">
              <a:rPr lang="en-GB" smtClean="0"/>
              <a:t>29/04/2022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97383A-60EC-4720-B4F7-3F8B7072D89A}" type="slidenum">
              <a:rPr lang="en-GB" smtClean="0"/>
              <a:t>‹#›</a:t>
            </a:fld>
            <a:endParaRPr lang="en-GB"/>
          </a:p>
        </p:txBody>
      </p:sp>
    </p:spTree>
    <p:extLst>
      <p:ext uri="{BB962C8B-B14F-4D97-AF65-F5344CB8AC3E}">
        <p14:creationId xmlns:p14="http://schemas.microsoft.com/office/powerpoint/2010/main" val="1605555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520" y="4797152"/>
            <a:ext cx="5486400" cy="566739"/>
          </a:xfrm>
        </p:spPr>
        <p:txBody>
          <a:bodyPr anchor="b"/>
          <a:lstStyle>
            <a:lvl1pPr algn="l">
              <a:defRPr sz="2000" b="1"/>
            </a:lvl1pPr>
          </a:lstStyle>
          <a:p>
            <a:r>
              <a:rPr lang="en-US" dirty="0"/>
              <a:t>Click to edit Master title style</a:t>
            </a:r>
            <a:endParaRPr lang="en-GB" dirty="0"/>
          </a:p>
        </p:txBody>
      </p:sp>
      <p:sp>
        <p:nvSpPr>
          <p:cNvPr id="3" name="Picture Placeholder 2"/>
          <p:cNvSpPr>
            <a:spLocks noGrp="1"/>
          </p:cNvSpPr>
          <p:nvPr>
            <p:ph type="pic" idx="1"/>
          </p:nvPr>
        </p:nvSpPr>
        <p:spPr>
          <a:xfrm>
            <a:off x="251520" y="260648"/>
            <a:ext cx="8568952" cy="44669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51520" y="5373216"/>
            <a:ext cx="8640960" cy="3659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DC91E08-53F6-4B30-8521-A8FFEF1ADBB8}" type="datetimeFigureOut">
              <a:rPr lang="en-GB" smtClean="0"/>
              <a:t>29/04/2022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97383A-60EC-4720-B4F7-3F8B7072D89A}" type="slidenum">
              <a:rPr lang="en-GB" smtClean="0"/>
              <a:t>‹#›</a:t>
            </a:fld>
            <a:endParaRPr lang="en-GB"/>
          </a:p>
        </p:txBody>
      </p:sp>
    </p:spTree>
    <p:extLst>
      <p:ext uri="{BB962C8B-B14F-4D97-AF65-F5344CB8AC3E}">
        <p14:creationId xmlns:p14="http://schemas.microsoft.com/office/powerpoint/2010/main" val="1565477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2"/>
            <a:ext cx="8229600" cy="422906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91E08-53F6-4B30-8521-A8FFEF1ADBB8}" type="datetimeFigureOut">
              <a:rPr lang="en-GB" smtClean="0"/>
              <a:t>29/04/2022</a:t>
            </a:fld>
            <a:endParaRPr lang="en-GB"/>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7383A-60EC-4720-B4F7-3F8B7072D89A}" type="slidenum">
              <a:rPr lang="en-GB" smtClean="0"/>
              <a:t>‹#›</a:t>
            </a:fld>
            <a:endParaRPr lang="en-GB"/>
          </a:p>
        </p:txBody>
      </p:sp>
    </p:spTree>
    <p:extLst>
      <p:ext uri="{BB962C8B-B14F-4D97-AF65-F5344CB8AC3E}">
        <p14:creationId xmlns:p14="http://schemas.microsoft.com/office/powerpoint/2010/main" val="30015070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2" r:id="rId5"/>
    <p:sldLayoutId id="2147483667" r:id="rId6"/>
    <p:sldLayoutId id="2147483669" r:id="rId7"/>
  </p:sldLayoutIdLst>
  <p:txStyles>
    <p:titleStyle>
      <a:lvl1pPr algn="l" defTabSz="914400" rtl="0" eaLnBrk="1" latinLnBrk="0" hangingPunct="1">
        <a:spcBef>
          <a:spcPct val="0"/>
        </a:spcBef>
        <a:buNone/>
        <a:defRPr sz="4000" b="1" kern="1200">
          <a:solidFill>
            <a:srgbClr val="330066"/>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8.png"/><Relationship Id="rId5" Type="http://schemas.openxmlformats.org/officeDocument/2006/relationships/hyperlink" Target="mailto:D.G.Trzeciakiewicz@lboro.ac.uk" TargetMode="External"/><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9E4F9629-2D65-4904-B400-8834EC619E82}"/>
              </a:ext>
            </a:extLst>
          </p:cNvPr>
          <p:cNvSpPr>
            <a:spLocks noGrp="1"/>
          </p:cNvSpPr>
          <p:nvPr>
            <p:ph type="subTitle" idx="1"/>
          </p:nvPr>
        </p:nvSpPr>
        <p:spPr/>
        <p:txBody>
          <a:bodyPr>
            <a:normAutofit/>
          </a:bodyPr>
          <a:lstStyle/>
          <a:p>
            <a:r>
              <a:rPr lang="en-GB" dirty="0"/>
              <a:t>22ECC012</a:t>
            </a:r>
          </a:p>
          <a:p>
            <a:endParaRPr lang="en-GB" dirty="0"/>
          </a:p>
        </p:txBody>
      </p:sp>
      <p:sp>
        <p:nvSpPr>
          <p:cNvPr id="4" name="Title 3">
            <a:extLst>
              <a:ext uri="{FF2B5EF4-FFF2-40B4-BE49-F238E27FC236}">
                <a16:creationId xmlns:a16="http://schemas.microsoft.com/office/drawing/2014/main" id="{803D8017-6110-457C-8248-9B530F218E93}"/>
              </a:ext>
            </a:extLst>
          </p:cNvPr>
          <p:cNvSpPr>
            <a:spLocks noGrp="1"/>
          </p:cNvSpPr>
          <p:nvPr>
            <p:ph type="ctrTitle"/>
          </p:nvPr>
        </p:nvSpPr>
        <p:spPr/>
        <p:txBody>
          <a:bodyPr/>
          <a:lstStyle/>
          <a:p>
            <a:r>
              <a:rPr lang="en-GB" sz="2400" dirty="0"/>
              <a:t>Financial Economics </a:t>
            </a:r>
          </a:p>
        </p:txBody>
      </p:sp>
      <p:pic>
        <p:nvPicPr>
          <p:cNvPr id="3" name="Video 2">
            <a:hlinkClick r:id="" action="ppaction://media"/>
            <a:extLst>
              <a:ext uri="{FF2B5EF4-FFF2-40B4-BE49-F238E27FC236}">
                <a16:creationId xmlns:a16="http://schemas.microsoft.com/office/drawing/2014/main" id="{E8ADE56E-1494-4BF6-B4E2-E8E30364EB3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1762933622"/>
      </p:ext>
    </p:extLst>
  </p:cSld>
  <p:clrMapOvr>
    <a:masterClrMapping/>
  </p:clrMapOvr>
  <mc:AlternateContent xmlns:mc="http://schemas.openxmlformats.org/markup-compatibility/2006" xmlns:p14="http://schemas.microsoft.com/office/powerpoint/2010/main">
    <mc:Choice Requires="p14">
      <p:transition spd="slow" p14:dur="2000" advTm="24112"/>
    </mc:Choice>
    <mc:Fallback xmlns="">
      <p:transition spd="slow" advTm="24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About This Module</a:t>
            </a:r>
          </a:p>
        </p:txBody>
      </p:sp>
      <p:sp>
        <p:nvSpPr>
          <p:cNvPr id="3" name="Content Placeholder 2"/>
          <p:cNvSpPr>
            <a:spLocks noGrp="1"/>
          </p:cNvSpPr>
          <p:nvPr>
            <p:ph idx="1"/>
          </p:nvPr>
        </p:nvSpPr>
        <p:spPr/>
        <p:txBody>
          <a:bodyPr>
            <a:normAutofit fontScale="77500" lnSpcReduction="20000"/>
          </a:bodyPr>
          <a:lstStyle/>
          <a:p>
            <a:r>
              <a:rPr lang="en-GB" dirty="0"/>
              <a:t>The aim of the module is to:</a:t>
            </a:r>
          </a:p>
          <a:p>
            <a:pPr lvl="1"/>
            <a:r>
              <a:rPr lang="en-GB" dirty="0"/>
              <a:t>introduce you to basic concepts in finance and equip you for further study in more advanced topics and modules in finance; </a:t>
            </a:r>
          </a:p>
          <a:p>
            <a:pPr lvl="1"/>
            <a:r>
              <a:rPr lang="en-GB" dirty="0"/>
              <a:t>explain the functions of capital markets in the economy, the ways in which economic activity is financed and implications for the flow of funds, and the role of the stock exchange in this process; </a:t>
            </a:r>
          </a:p>
          <a:p>
            <a:pPr lvl="1"/>
            <a:r>
              <a:rPr lang="en-GB" dirty="0"/>
              <a:t>explain basic techniques of financial analysis, especially the valuation of simple securities, including shares, bonds, and money market investments; </a:t>
            </a:r>
          </a:p>
          <a:p>
            <a:pPr lvl="1"/>
            <a:r>
              <a:rPr lang="en-GB" dirty="0"/>
              <a:t>examine investment decision rules; </a:t>
            </a:r>
          </a:p>
          <a:p>
            <a:pPr lvl="1"/>
            <a:r>
              <a:rPr lang="en-GB" dirty="0"/>
              <a:t>discuss issues pertaining to risk and the opportunity cost of capital; </a:t>
            </a:r>
          </a:p>
          <a:p>
            <a:pPr lvl="1"/>
            <a:r>
              <a:rPr lang="en-GB" dirty="0"/>
              <a:t>explain how corporations finance capital expenditure via equity or debt; </a:t>
            </a:r>
          </a:p>
          <a:p>
            <a:pPr lvl="1"/>
            <a:r>
              <a:rPr lang="en-GB" dirty="0"/>
              <a:t>examine a number of additional issues such as agency problems, market efficiency, </a:t>
            </a:r>
            <a:r>
              <a:rPr lang="en-GB" dirty="0" err="1"/>
              <a:t>payout</a:t>
            </a:r>
            <a:r>
              <a:rPr lang="en-GB" dirty="0"/>
              <a:t> policy, risk management, financial planning, and mergers.</a:t>
            </a:r>
          </a:p>
        </p:txBody>
      </p:sp>
      <p:pic>
        <p:nvPicPr>
          <p:cNvPr id="4" name="Video 3">
            <a:hlinkClick r:id="" action="ppaction://media"/>
            <a:extLst>
              <a:ext uri="{FF2B5EF4-FFF2-40B4-BE49-F238E27FC236}">
                <a16:creationId xmlns:a16="http://schemas.microsoft.com/office/drawing/2014/main" id="{247CDD2F-B642-42CD-B100-21ED3C0B32F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1523888206"/>
      </p:ext>
    </p:extLst>
  </p:cSld>
  <p:clrMapOvr>
    <a:masterClrMapping/>
  </p:clrMapOvr>
  <mc:AlternateContent xmlns:mc="http://schemas.openxmlformats.org/markup-compatibility/2006" xmlns:p14="http://schemas.microsoft.com/office/powerpoint/2010/main">
    <mc:Choice Requires="p14">
      <p:transition spd="slow" p14:dur="2000" advTm="110350"/>
    </mc:Choice>
    <mc:Fallback xmlns="">
      <p:transition spd="slow" advTm="110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BC828-AF43-4D78-B923-AC1794E7F052}"/>
              </a:ext>
            </a:extLst>
          </p:cNvPr>
          <p:cNvSpPr>
            <a:spLocks noGrp="1"/>
          </p:cNvSpPr>
          <p:nvPr>
            <p:ph type="title"/>
          </p:nvPr>
        </p:nvSpPr>
        <p:spPr>
          <a:xfrm>
            <a:off x="457200" y="274639"/>
            <a:ext cx="8229600" cy="1210145"/>
          </a:xfrm>
        </p:spPr>
        <p:txBody>
          <a:bodyPr>
            <a:normAutofit fontScale="90000"/>
          </a:bodyPr>
          <a:lstStyle/>
          <a:p>
            <a:r>
              <a:rPr lang="en-GB" dirty="0"/>
              <a:t>Wider skills and knowledge development </a:t>
            </a:r>
          </a:p>
        </p:txBody>
      </p:sp>
      <p:sp>
        <p:nvSpPr>
          <p:cNvPr id="3" name="Content Placeholder 2">
            <a:extLst>
              <a:ext uri="{FF2B5EF4-FFF2-40B4-BE49-F238E27FC236}">
                <a16:creationId xmlns:a16="http://schemas.microsoft.com/office/drawing/2014/main" id="{8422D64A-2DDC-4FB7-BC28-D59D366A51D8}"/>
              </a:ext>
            </a:extLst>
          </p:cNvPr>
          <p:cNvSpPr>
            <a:spLocks noGrp="1"/>
          </p:cNvSpPr>
          <p:nvPr>
            <p:ph idx="1"/>
          </p:nvPr>
        </p:nvSpPr>
        <p:spPr>
          <a:xfrm>
            <a:off x="457200" y="1484784"/>
            <a:ext cx="8229600" cy="4344483"/>
          </a:xfrm>
        </p:spPr>
        <p:txBody>
          <a:bodyPr>
            <a:normAutofit fontScale="92500" lnSpcReduction="20000"/>
          </a:bodyPr>
          <a:lstStyle/>
          <a:p>
            <a:pPr>
              <a:lnSpc>
                <a:spcPct val="150000"/>
              </a:lnSpc>
            </a:pPr>
            <a:r>
              <a:rPr lang="en-GB" sz="1800" dirty="0"/>
              <a:t>Students should demonstrate</a:t>
            </a:r>
            <a:r>
              <a:rPr lang="en-GB" sz="1800" b="0" i="0" dirty="0">
                <a:solidFill>
                  <a:srgbClr val="333333"/>
                </a:solidFill>
                <a:effectLst/>
                <a:latin typeface="verdana" panose="020B0604030504040204" pitchFamily="34" charset="0"/>
              </a:rPr>
              <a:t> an understanding of basic financial concepts and data as they are reported in the 'Financial Times' or other journals of record; be able to critically evaluate and explain these reports to non-specialists; describe the main ways in which companies and other investors finance their activities and explain the role of the stock exchange in this process;</a:t>
            </a:r>
          </a:p>
          <a:p>
            <a:pPr>
              <a:lnSpc>
                <a:spcPct val="150000"/>
              </a:lnSpc>
            </a:pPr>
            <a:r>
              <a:rPr lang="en-GB" sz="1800" b="0" i="0" dirty="0">
                <a:solidFill>
                  <a:srgbClr val="333333"/>
                </a:solidFill>
                <a:effectLst/>
                <a:latin typeface="verdana" panose="020B0604030504040204" pitchFamily="34" charset="0"/>
              </a:rPr>
              <a:t>Students should have developed skills in the understanding, organisation, interpretation, critical analysis, and explanation of basic financial concepts and data, including applications used in everyday life.</a:t>
            </a:r>
            <a:endParaRPr lang="en-GB" sz="1800" dirty="0">
              <a:solidFill>
                <a:srgbClr val="333333"/>
              </a:solidFill>
              <a:latin typeface="verdana" panose="020B0604030504040204" pitchFamily="34" charset="0"/>
            </a:endParaRPr>
          </a:p>
          <a:p>
            <a:pPr>
              <a:lnSpc>
                <a:spcPct val="150000"/>
              </a:lnSpc>
            </a:pPr>
            <a:r>
              <a:rPr lang="en-GB" sz="1800" b="0" i="0" dirty="0">
                <a:solidFill>
                  <a:srgbClr val="333333"/>
                </a:solidFill>
                <a:effectLst/>
                <a:latin typeface="verdana" panose="020B0604030504040204" pitchFamily="34" charset="0"/>
              </a:rPr>
              <a:t>Students should have developed skills in terms of analysis of argument and facts, numeracy, and problem-solving.</a:t>
            </a:r>
            <a:endParaRPr lang="en-GB" dirty="0"/>
          </a:p>
        </p:txBody>
      </p:sp>
      <p:pic>
        <p:nvPicPr>
          <p:cNvPr id="4" name="Video 3">
            <a:hlinkClick r:id="" action="ppaction://media"/>
            <a:extLst>
              <a:ext uri="{FF2B5EF4-FFF2-40B4-BE49-F238E27FC236}">
                <a16:creationId xmlns:a16="http://schemas.microsoft.com/office/drawing/2014/main" id="{6C2476E0-E875-4FE4-AC56-D4081476AAC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307111324"/>
      </p:ext>
    </p:extLst>
  </p:cSld>
  <p:clrMapOvr>
    <a:masterClrMapping/>
  </p:clrMapOvr>
  <mc:AlternateContent xmlns:mc="http://schemas.openxmlformats.org/markup-compatibility/2006" xmlns:p14="http://schemas.microsoft.com/office/powerpoint/2010/main">
    <mc:Choice Requires="p14">
      <p:transition spd="slow" p14:dur="2000" advTm="56489"/>
    </mc:Choice>
    <mc:Fallback xmlns="">
      <p:transition spd="slow" advTm="56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38AFB-E003-49B1-A20A-A6A20F75A8CC}"/>
              </a:ext>
            </a:extLst>
          </p:cNvPr>
          <p:cNvSpPr>
            <a:spLocks noGrp="1"/>
          </p:cNvSpPr>
          <p:nvPr>
            <p:ph type="title"/>
          </p:nvPr>
        </p:nvSpPr>
        <p:spPr>
          <a:xfrm>
            <a:off x="457200" y="274639"/>
            <a:ext cx="8229600" cy="778097"/>
          </a:xfrm>
        </p:spPr>
        <p:txBody>
          <a:bodyPr/>
          <a:lstStyle/>
          <a:p>
            <a:r>
              <a:rPr lang="en-GB" dirty="0"/>
              <a:t>Teaching and Learning </a:t>
            </a:r>
          </a:p>
        </p:txBody>
      </p:sp>
      <p:sp>
        <p:nvSpPr>
          <p:cNvPr id="3" name="Content Placeholder 2">
            <a:extLst>
              <a:ext uri="{FF2B5EF4-FFF2-40B4-BE49-F238E27FC236}">
                <a16:creationId xmlns:a16="http://schemas.microsoft.com/office/drawing/2014/main" id="{10D0C075-F113-4630-A419-DDA3CB7AF602}"/>
              </a:ext>
            </a:extLst>
          </p:cNvPr>
          <p:cNvSpPr>
            <a:spLocks noGrp="1"/>
          </p:cNvSpPr>
          <p:nvPr>
            <p:ph idx="1"/>
          </p:nvPr>
        </p:nvSpPr>
        <p:spPr>
          <a:xfrm>
            <a:off x="457200" y="1124744"/>
            <a:ext cx="8229600" cy="4704523"/>
          </a:xfrm>
        </p:spPr>
        <p:txBody>
          <a:bodyPr>
            <a:normAutofit fontScale="92500" lnSpcReduction="20000"/>
          </a:bodyPr>
          <a:lstStyle/>
          <a:p>
            <a:r>
              <a:rPr lang="en-US" dirty="0"/>
              <a:t>Lectures (16 hours each semester) help students learn to discover important principles, concepts, and facts.  </a:t>
            </a:r>
          </a:p>
          <a:p>
            <a:r>
              <a:rPr lang="en-US" dirty="0"/>
              <a:t>Tutorials (4 hours each semester) provide an opportunity for learning to be accomplished through a hands-on approach by solving problems. </a:t>
            </a:r>
          </a:p>
          <a:p>
            <a:pPr marL="457200" lvl="1" indent="0">
              <a:buNone/>
            </a:pPr>
            <a:endParaRPr lang="en-US" dirty="0"/>
          </a:p>
          <a:p>
            <a:r>
              <a:rPr lang="en-GB" b="1" dirty="0"/>
              <a:t>Teaching staff</a:t>
            </a:r>
            <a:endParaRPr lang="en-US" b="1" dirty="0"/>
          </a:p>
          <a:p>
            <a:r>
              <a:rPr lang="en-GB" dirty="0"/>
              <a:t>First semester</a:t>
            </a:r>
          </a:p>
          <a:p>
            <a:pPr lvl="1"/>
            <a:r>
              <a:rPr lang="en-GB" dirty="0"/>
              <a:t>Dr Dawid Trzeciakiewicz (16 hours of lectures)</a:t>
            </a:r>
          </a:p>
          <a:p>
            <a:pPr marL="514350" indent="-457200"/>
            <a:r>
              <a:rPr lang="en-GB" dirty="0"/>
              <a:t>Second Semester</a:t>
            </a:r>
          </a:p>
          <a:p>
            <a:pPr marL="914400" lvl="1" indent="-457200"/>
            <a:r>
              <a:rPr lang="en-GB" dirty="0"/>
              <a:t>Dr Allyson King (16 hours of lectures)</a:t>
            </a:r>
          </a:p>
        </p:txBody>
      </p:sp>
      <p:pic>
        <p:nvPicPr>
          <p:cNvPr id="4" name="Video 3">
            <a:hlinkClick r:id="" action="ppaction://media"/>
            <a:extLst>
              <a:ext uri="{FF2B5EF4-FFF2-40B4-BE49-F238E27FC236}">
                <a16:creationId xmlns:a16="http://schemas.microsoft.com/office/drawing/2014/main" id="{BE211C7E-7EB4-408C-A21C-4B91531EA4A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1041571947"/>
      </p:ext>
    </p:extLst>
  </p:cSld>
  <p:clrMapOvr>
    <a:masterClrMapping/>
  </p:clrMapOvr>
  <mc:AlternateContent xmlns:mc="http://schemas.openxmlformats.org/markup-compatibility/2006" xmlns:p14="http://schemas.microsoft.com/office/powerpoint/2010/main">
    <mc:Choice Requires="p14">
      <p:transition spd="slow" p14:dur="2000" advTm="43802"/>
    </mc:Choice>
    <mc:Fallback xmlns="">
      <p:transition spd="slow" advTm="4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24744"/>
            <a:ext cx="8229600" cy="4704523"/>
          </a:xfrm>
        </p:spPr>
        <p:txBody>
          <a:bodyPr>
            <a:normAutofit fontScale="92500" lnSpcReduction="10000"/>
          </a:bodyPr>
          <a:lstStyle/>
          <a:p>
            <a:endParaRPr lang="en-GB" dirty="0"/>
          </a:p>
          <a:p>
            <a:r>
              <a:rPr lang="en-GB" dirty="0"/>
              <a:t>Methods of Assessment </a:t>
            </a:r>
          </a:p>
          <a:p>
            <a:r>
              <a:rPr lang="en-GB" dirty="0"/>
              <a:t>A 1.5-hour exam at the end of each semester</a:t>
            </a:r>
          </a:p>
          <a:p>
            <a:r>
              <a:rPr lang="en-GB" b="1" dirty="0"/>
              <a:t>Feedback is given to students in response to assessed work </a:t>
            </a:r>
            <a:endParaRPr lang="en-GB" dirty="0"/>
          </a:p>
          <a:p>
            <a:pPr lvl="1"/>
            <a:r>
              <a:rPr lang="en-GB" dirty="0"/>
              <a:t>Generic written feedback on examinations will appear on LEARN following the publication of results. Individual feedback on exams will be given on request. </a:t>
            </a:r>
          </a:p>
          <a:p>
            <a:r>
              <a:rPr lang="en-GB" b="1" dirty="0"/>
              <a:t>Developmental feedback generated through teaching activities </a:t>
            </a:r>
            <a:endParaRPr lang="en-GB" dirty="0"/>
          </a:p>
          <a:p>
            <a:pPr lvl="1"/>
            <a:r>
              <a:rPr lang="en-GB" dirty="0"/>
              <a:t>Feedback on non-assessed problems solved during the course. </a:t>
            </a:r>
          </a:p>
          <a:p>
            <a:endParaRPr lang="en-GB" dirty="0"/>
          </a:p>
          <a:p>
            <a:endParaRPr lang="en-GB" dirty="0"/>
          </a:p>
        </p:txBody>
      </p:sp>
      <p:sp>
        <p:nvSpPr>
          <p:cNvPr id="4" name="Title 3"/>
          <p:cNvSpPr>
            <a:spLocks noGrp="1"/>
          </p:cNvSpPr>
          <p:nvPr>
            <p:ph type="title"/>
          </p:nvPr>
        </p:nvSpPr>
        <p:spPr/>
        <p:txBody>
          <a:bodyPr/>
          <a:lstStyle/>
          <a:p>
            <a:r>
              <a:rPr lang="en-GB" dirty="0"/>
              <a:t>Assessment and Feedback </a:t>
            </a:r>
          </a:p>
        </p:txBody>
      </p:sp>
      <p:pic>
        <p:nvPicPr>
          <p:cNvPr id="5" name="Video 4">
            <a:hlinkClick r:id="" action="ppaction://media"/>
            <a:extLst>
              <a:ext uri="{FF2B5EF4-FFF2-40B4-BE49-F238E27FC236}">
                <a16:creationId xmlns:a16="http://schemas.microsoft.com/office/drawing/2014/main" id="{BE8024D0-4BAA-453C-9C8A-584960788D7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767530848"/>
      </p:ext>
    </p:extLst>
  </p:cSld>
  <p:clrMapOvr>
    <a:masterClrMapping/>
  </p:clrMapOvr>
  <mc:AlternateContent xmlns:mc="http://schemas.openxmlformats.org/markup-compatibility/2006" xmlns:p14="http://schemas.microsoft.com/office/powerpoint/2010/main">
    <mc:Choice Requires="p14">
      <p:transition spd="slow" p14:dur="2000" advTm="52048"/>
    </mc:Choice>
    <mc:Fallback xmlns="">
      <p:transition spd="slow" advTm="52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1B361D-7777-48C1-B67A-70FD6133477E}"/>
              </a:ext>
            </a:extLst>
          </p:cNvPr>
          <p:cNvSpPr>
            <a:spLocks noGrp="1"/>
          </p:cNvSpPr>
          <p:nvPr>
            <p:ph sz="half" idx="1"/>
          </p:nvPr>
        </p:nvSpPr>
        <p:spPr>
          <a:xfrm>
            <a:off x="457200" y="1124744"/>
            <a:ext cx="8229600" cy="4704523"/>
          </a:xfrm>
        </p:spPr>
        <p:txBody>
          <a:bodyPr>
            <a:normAutofit/>
          </a:bodyPr>
          <a:lstStyle/>
          <a:p>
            <a:r>
              <a:rPr lang="en-GB" dirty="0"/>
              <a:t>This module will introduce you to the basic concepts in finance which you will find useful in:</a:t>
            </a:r>
          </a:p>
          <a:p>
            <a:pPr lvl="1"/>
            <a:r>
              <a:rPr lang="en-GB" dirty="0"/>
              <a:t>studying more advanced topics and modules in finance; </a:t>
            </a:r>
          </a:p>
          <a:p>
            <a:pPr lvl="1"/>
            <a:r>
              <a:rPr lang="en-GB" dirty="0"/>
              <a:t>your future career in the financial industry;</a:t>
            </a:r>
          </a:p>
          <a:p>
            <a:pPr lvl="1"/>
            <a:r>
              <a:rPr lang="en-GB" dirty="0"/>
              <a:t>making your own financial and investment decisions.</a:t>
            </a:r>
          </a:p>
          <a:p>
            <a:endParaRPr lang="en-GB" dirty="0"/>
          </a:p>
          <a:p>
            <a:r>
              <a:rPr lang="en-GB" dirty="0"/>
              <a:t>For further information contact:</a:t>
            </a:r>
          </a:p>
          <a:p>
            <a:pPr lvl="1"/>
            <a:r>
              <a:rPr lang="en-GB" dirty="0"/>
              <a:t> Dr Dawid Trzeciakiewicz </a:t>
            </a:r>
            <a:r>
              <a:rPr lang="en-GB" dirty="0">
                <a:hlinkClick r:id="rId5"/>
              </a:rPr>
              <a:t>D.G.Trzeciakiewicz@lboro.ac.uk</a:t>
            </a:r>
            <a:r>
              <a:rPr lang="en-GB" dirty="0"/>
              <a:t> </a:t>
            </a:r>
          </a:p>
        </p:txBody>
      </p:sp>
      <p:sp>
        <p:nvSpPr>
          <p:cNvPr id="4" name="Title 3">
            <a:extLst>
              <a:ext uri="{FF2B5EF4-FFF2-40B4-BE49-F238E27FC236}">
                <a16:creationId xmlns:a16="http://schemas.microsoft.com/office/drawing/2014/main" id="{8C2651EE-906E-4B50-B346-537E5E979E4E}"/>
              </a:ext>
            </a:extLst>
          </p:cNvPr>
          <p:cNvSpPr>
            <a:spLocks noGrp="1"/>
          </p:cNvSpPr>
          <p:nvPr>
            <p:ph type="title"/>
          </p:nvPr>
        </p:nvSpPr>
        <p:spPr/>
        <p:txBody>
          <a:bodyPr/>
          <a:lstStyle/>
          <a:p>
            <a:r>
              <a:rPr lang="en-GB" dirty="0"/>
              <a:t>Why choose this module?</a:t>
            </a:r>
          </a:p>
        </p:txBody>
      </p:sp>
      <p:pic>
        <p:nvPicPr>
          <p:cNvPr id="3" name="Video 2">
            <a:hlinkClick r:id="" action="ppaction://media"/>
            <a:extLst>
              <a:ext uri="{FF2B5EF4-FFF2-40B4-BE49-F238E27FC236}">
                <a16:creationId xmlns:a16="http://schemas.microsoft.com/office/drawing/2014/main" id="{CDCD6BE9-5D3F-4420-A4F3-C24A64FC058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923514048"/>
      </p:ext>
    </p:extLst>
  </p:cSld>
  <p:clrMapOvr>
    <a:masterClrMapping/>
  </p:clrMapOvr>
  <mc:AlternateContent xmlns:mc="http://schemas.openxmlformats.org/markup-compatibility/2006" xmlns:p14="http://schemas.microsoft.com/office/powerpoint/2010/main">
    <mc:Choice Requires="p14">
      <p:transition spd="slow" p14:dur="2000" advTm="132479"/>
    </mc:Choice>
    <mc:Fallback xmlns="">
      <p:transition spd="slow" advTm="132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GUID" val="7395a3d5-6b7c-4546-8b2e-c88cf092f6b4"/>
</p:tagLst>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b="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5591</TotalTime>
  <Words>479</Words>
  <Application>Microsoft Office PowerPoint</Application>
  <PresentationFormat>On-screen Show (4:3)</PresentationFormat>
  <Paragraphs>46</Paragraphs>
  <Slides>6</Slides>
  <Notes>6</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verdana</vt:lpstr>
      <vt:lpstr>Default Theme</vt:lpstr>
      <vt:lpstr>Financial Economics </vt:lpstr>
      <vt:lpstr>About This Module</vt:lpstr>
      <vt:lpstr>Wider skills and knowledge development </vt:lpstr>
      <vt:lpstr>Teaching and Learning </vt:lpstr>
      <vt:lpstr>Assessment and Feedback </vt:lpstr>
      <vt:lpstr>Why choose this module?</vt:lpstr>
    </vt:vector>
  </TitlesOfParts>
  <Company>Loughborough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Walters</dc:creator>
  <cp:lastModifiedBy>Dawid Trzeciakiewicz</cp:lastModifiedBy>
  <cp:revision>54</cp:revision>
  <dcterms:created xsi:type="dcterms:W3CDTF">2015-08-21T07:21:37Z</dcterms:created>
  <dcterms:modified xsi:type="dcterms:W3CDTF">2022-04-29T10:19:53Z</dcterms:modified>
</cp:coreProperties>
</file>