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2.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3"/>
    <p:sldMasterId id="2147483697" r:id="rId4"/>
    <p:sldMasterId id="2147483709" r:id="rId5"/>
  </p:sldMasterIdLst>
  <p:notesMasterIdLst>
    <p:notesMasterId r:id="rId19"/>
  </p:notesMasterIdLst>
  <p:sldIdLst>
    <p:sldId id="1658" r:id="rId6"/>
    <p:sldId id="1676" r:id="rId7"/>
    <p:sldId id="1001" r:id="rId8"/>
    <p:sldId id="1663" r:id="rId9"/>
    <p:sldId id="1665" r:id="rId10"/>
    <p:sldId id="1664" r:id="rId11"/>
    <p:sldId id="1678" r:id="rId12"/>
    <p:sldId id="1677" r:id="rId13"/>
    <p:sldId id="1675" r:id="rId14"/>
    <p:sldId id="992" r:id="rId15"/>
    <p:sldId id="1002" r:id="rId16"/>
    <p:sldId id="278" r:id="rId17"/>
    <p:sldId id="99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roberts" initials="dr" lastIdx="1" clrIdx="0">
    <p:extLst>
      <p:ext uri="{19B8F6BF-5375-455C-9EA6-DF929625EA0E}">
        <p15:presenceInfo xmlns:p15="http://schemas.microsoft.com/office/powerpoint/2012/main" userId="1a23014df651f3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AF3F6"/>
    <a:srgbClr val="E5EBEB"/>
    <a:srgbClr val="33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0" autoAdjust="0"/>
    <p:restoredTop sz="54974" autoAdjust="0"/>
  </p:normalViewPr>
  <p:slideViewPr>
    <p:cSldViewPr>
      <p:cViewPr varScale="1">
        <p:scale>
          <a:sx n="57" d="100"/>
          <a:sy n="57" d="100"/>
        </p:scale>
        <p:origin x="2928" y="7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BADC4D-C5E3-4CD6-9838-444B40D860E8}" type="datetimeFigureOut">
              <a:rPr lang="en-GB" smtClean="0"/>
              <a:t>14/04/2023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5142E-7254-4F7C-BD1F-41EB2C05B772}" type="slidenum">
              <a:rPr lang="en-GB" smtClean="0"/>
              <a:t>‹#›</a:t>
            </a:fld>
            <a:endParaRPr lang="en-GB"/>
          </a:p>
        </p:txBody>
      </p:sp>
    </p:spTree>
    <p:extLst>
      <p:ext uri="{BB962C8B-B14F-4D97-AF65-F5344CB8AC3E}">
        <p14:creationId xmlns:p14="http://schemas.microsoft.com/office/powerpoint/2010/main" val="1176793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vlebooks.com/vleweb/product/openreader?id=LBORO&amp;isbn=978152726505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by Joe Webb</a:t>
            </a:r>
          </a:p>
          <a:p>
            <a:r>
              <a:rPr lang="en-GB" dirty="0"/>
              <a:t>https://www.artcollectorz.com/artworks/artwork-detail?artwork_id=12641&amp;edition_id=16151</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D811FF-084F-4B4C-8DF7-9BFB657E295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51555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DAF9BA8-E253-89CC-6A81-BE563E255101}"/>
              </a:ext>
            </a:extLst>
          </p:cNvPr>
          <p:cNvSpPr>
            <a:spLocks noGrp="1"/>
          </p:cNvSpPr>
          <p:nvPr>
            <p:ph type="body" idx="1"/>
          </p:nvPr>
        </p:nvSpPr>
        <p:spPr/>
        <p:txBody>
          <a:bodyPr/>
          <a:lstStyle/>
          <a:p>
            <a:r>
              <a:rPr lang="en-GB" dirty="0"/>
              <a:t>I teach in multimedia because your brains are multimedia</a:t>
            </a:r>
          </a:p>
          <a:p>
            <a:r>
              <a:rPr lang="en-GB" dirty="0"/>
              <a:t>Combine imagery and non-redundant text to reduce load on working memory and activate visual </a:t>
            </a:r>
            <a:r>
              <a:rPr lang="en-GB"/>
              <a:t>processing channel</a:t>
            </a:r>
            <a:endParaRPr lang="en-GB" dirty="0"/>
          </a:p>
          <a:p>
            <a:r>
              <a:rPr lang="en-GB" dirty="0"/>
              <a:t>This method is shown in published research to generate greater engagement, promote active learning and is also frequently better for people with dyslexia</a:t>
            </a:r>
          </a:p>
          <a:p>
            <a:r>
              <a:rPr lang="en-GB" b="1" i="0" u="none" strike="noStrike" dirty="0">
                <a:solidFill>
                  <a:srgbClr val="8D9C27"/>
                </a:solidFill>
                <a:effectLst/>
                <a:latin typeface="DINweb"/>
                <a:hlinkClick r:id="rId3"/>
              </a:rPr>
              <a:t>http://www.vlebooks.com/vleweb/product/openreader?id=LBORO&amp;isbn=9781527265059</a:t>
            </a:r>
            <a:endParaRPr lang="en-GB" dirty="0"/>
          </a:p>
        </p:txBody>
      </p:sp>
    </p:spTree>
    <p:extLst>
      <p:ext uri="{BB962C8B-B14F-4D97-AF65-F5344CB8AC3E}">
        <p14:creationId xmlns:p14="http://schemas.microsoft.com/office/powerpoint/2010/main" val="1116562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EBB44-2DBB-4609-B3C4-4D1C715A4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4787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your intellectual ‘A’ game</a:t>
            </a:r>
          </a:p>
          <a:p>
            <a:r>
              <a:rPr lang="en-US" dirty="0"/>
              <a:t>Keep your mind open to new ideas, and don’t be afraid of them</a:t>
            </a:r>
          </a:p>
          <a:p>
            <a:r>
              <a:rPr lang="en-US" dirty="0"/>
              <a:t>Don’t resist challenging concepts just because they challenge you</a:t>
            </a:r>
          </a:p>
          <a:p>
            <a:r>
              <a:rPr lang="en-US" dirty="0"/>
              <a:t>Be prepared to have to rethink much of what you think you know and believe</a:t>
            </a:r>
          </a:p>
          <a:p>
            <a:r>
              <a:rPr lang="en-US" dirty="0"/>
              <a:t>Listen without prejudice (thanks, George Michael </a:t>
            </a:r>
            <a:r>
              <a:rPr lang="en-US" dirty="0">
                <a:sym typeface="Wingdings" panose="05000000000000000000"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EBB44-2DBB-4609-B3C4-4D1C715A4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386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EBB44-2DBB-4609-B3C4-4D1C715A4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3942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This is about making Business Studies relate to global realities</a:t>
            </a:r>
          </a:p>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Black Lives Matter, global inequality, environmental destruction and many more social forces are all comments on how business is being conducted, and its negative, as well as positive, impact on all aspects of the world</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Need to understand extent to which capitalism and business can reproduce or challenge these social phenomena</a:t>
            </a:r>
          </a:p>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Image suggests at present, business is blindfolded to such change and is because of this going backwards (retrogressive) </a:t>
            </a:r>
          </a:p>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It also indicates, by the presence of the hand, the social construction of business and therefore our capacity and responsibility to shape it fit for a changing world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EBB44-2DBB-4609-B3C4-4D1C715A4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770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EBB44-2DBB-4609-B3C4-4D1C715A4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593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Focus on mechanics and technology rather than ideas and processes, a focus on detail at the expense of the bigger picture</a:t>
            </a:r>
          </a:p>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Reluctant to engage with a wealth of understanding from sociology, anthropology, politics, international relations, international development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EBB44-2DBB-4609-B3C4-4D1C715A4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452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Most business studies courses allow only a partial accounting of business practice and theory, and ignore things like serious negative externalities like global heating, mass shootings, Greenwashing, Big Oil, Big Pharma, Big Money  and so 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prstClr val="white"/>
                </a:solidFill>
                <a:latin typeface="Segoe UI Light" panose="020B0502040204020203" pitchFamily="34" charset="0"/>
                <a:cs typeface="Segoe UI Light" panose="020B0502040204020203" pitchFamily="34" charset="0"/>
              </a:rPr>
              <a:t>The module helps you fill in the gaps between what’s present in business, but absent from Business Studies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Allows you to take greater responsibility for your actions as business actors and make better, more informed choices about how you interact with business, with the planet, and with your futures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EBB44-2DBB-4609-B3C4-4D1C715A4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598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One of the major gaps refers to the ways BS rarely discusses the ways modern business acts as a legacy of empire</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We may think of imperialism as over, but the asymmetrical terms and conditions it created have changed little, and continue to determine global business relations to this day</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The module asks you to come to understand where power lies in international business rules, regulations, practices and beliefs.</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Once you’ve understood this material and argument, you can then decide if you think this is reasonable or whether it needs change</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endParaRPr lang="en-GB" sz="1200" kern="100" dirty="0">
              <a:effectLst/>
              <a:latin typeface="Georgia" panose="02040502050405020303" pitchFamily="18"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EBB44-2DBB-4609-B3C4-4D1C715A4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1223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The module is concerned with the ways that global business is not conducted on a level playing field. It addresses how that uneven playing field was constructed by the empires</a:t>
            </a:r>
          </a:p>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Image represents figuratively a weighted world business system</a:t>
            </a:r>
          </a:p>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The large blue sphere represents the continuing predominance of western business in the postconflict and postcolonial worlds</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The smaller blue sphere represents the rules of international business, created under empire to exploit the southern hemisphere </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These rules continue to determine who gets what, and on similarly unequal, uneven, unfair and repressive business terms that characterised imperial relations</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It is a visualisation of an out-of-balance modern business world, originally and deliberately created that way under the empires.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EBB44-2DBB-4609-B3C4-4D1C715A4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9839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You will develop more critical insight into Business Studies and capitalism as a whole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You will develop a more critical perspective on what entrepreneurship means in and for postconflict spaces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You will understand how business may reproduce imperial power relations</a:t>
            </a:r>
          </a:p>
          <a:p>
            <a:pPr marL="742950" lvl="1" indent="-285750">
              <a:lnSpc>
                <a:spcPct val="107000"/>
              </a:lnSpc>
              <a:spcAft>
                <a:spcPts val="800"/>
              </a:spcAft>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You will understand how the module is neoimperial in itself, because it is designed to give you power through knowledge to exploit postconflict spaces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EBB44-2DBB-4609-B3C4-4D1C715A4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842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You will be more conscious of the wider forces that enable or constrain your ambition, your corporate strategy, or an employer’s vision</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You will be better able to navigate sensitive local environments that may have been impacted in earlier encounters with western business</a:t>
            </a:r>
          </a:p>
          <a:p>
            <a:pPr marL="742950" lvl="1" indent="-285750">
              <a:lnSpc>
                <a:spcPct val="107000"/>
              </a:lnSpc>
              <a:spcAft>
                <a:spcPts val="800"/>
              </a:spcAft>
              <a:buFont typeface="+mj-lt"/>
              <a:buAutoNum type="alphaLcPeriod"/>
            </a:pPr>
            <a:r>
              <a:rPr lang="en-GB" sz="1200" kern="100" dirty="0">
                <a:effectLst/>
                <a:latin typeface="Georgia" panose="02040502050405020303" pitchFamily="18" charset="0"/>
                <a:ea typeface="Calibri" panose="020F0502020204030204" pitchFamily="34" charset="0"/>
                <a:cs typeface="Times New Roman" panose="02020603050405020304" pitchFamily="18" charset="0"/>
              </a:rPr>
              <a:t>You will understand how seemingly regular business interventions can reproduce imperial power relations that harm and disadvantage local people and communities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EBB44-2DBB-4609-B3C4-4D1C715A4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9886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C264C5-9524-42FB-B57F-41E3504C8688}" type="datetimeFigureOut">
              <a:rPr lang="en-US" smtClean="0">
                <a:solidFill>
                  <a:prstClr val="black">
                    <a:tint val="75000"/>
                  </a:prstClr>
                </a:solidFill>
              </a:rPr>
              <a:pPr/>
              <a:t>4/14/2023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883539-4087-4A0A-A069-8E9836E06A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11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C264C5-9524-42FB-B57F-41E3504C8688}" type="datetimeFigureOut">
              <a:rPr lang="en-US" smtClean="0">
                <a:solidFill>
                  <a:prstClr val="black">
                    <a:tint val="75000"/>
                  </a:prstClr>
                </a:solidFill>
              </a:rPr>
              <a:pPr/>
              <a:t>4/14/2023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883539-4087-4A0A-A069-8E9836E06A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724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C264C5-9524-42FB-B57F-41E3504C8688}" type="datetimeFigureOut">
              <a:rPr lang="en-US" smtClean="0">
                <a:solidFill>
                  <a:prstClr val="black">
                    <a:tint val="75000"/>
                  </a:prstClr>
                </a:solidFill>
              </a:rPr>
              <a:pPr/>
              <a:t>4/14/2023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883539-4087-4A0A-A069-8E9836E06A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87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FA1486-5E07-4D1D-AFB1-B168BA2ACA35}" type="datetimeFigureOut">
              <a:rPr lang="en-US" smtClean="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52A30-1282-4B2E-99EA-F17A64EB41D9}" type="slidenum">
              <a:rPr lang="en-US" smtClean="0"/>
              <a:t>‹#›</a:t>
            </a:fld>
            <a:endParaRPr lang="en-US"/>
          </a:p>
        </p:txBody>
      </p:sp>
    </p:spTree>
    <p:extLst>
      <p:ext uri="{BB962C8B-B14F-4D97-AF65-F5344CB8AC3E}">
        <p14:creationId xmlns:p14="http://schemas.microsoft.com/office/powerpoint/2010/main" val="1568952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A1486-5E07-4D1D-AFB1-B168BA2ACA35}" type="datetimeFigureOut">
              <a:rPr lang="en-US" smtClean="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52A30-1282-4B2E-99EA-F17A64EB41D9}" type="slidenum">
              <a:rPr lang="en-US" smtClean="0"/>
              <a:t>‹#›</a:t>
            </a:fld>
            <a:endParaRPr lang="en-US"/>
          </a:p>
        </p:txBody>
      </p:sp>
    </p:spTree>
    <p:extLst>
      <p:ext uri="{BB962C8B-B14F-4D97-AF65-F5344CB8AC3E}">
        <p14:creationId xmlns:p14="http://schemas.microsoft.com/office/powerpoint/2010/main" val="3752749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FA1486-5E07-4D1D-AFB1-B168BA2ACA35}" type="datetimeFigureOut">
              <a:rPr lang="en-US" smtClean="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52A30-1282-4B2E-99EA-F17A64EB41D9}" type="slidenum">
              <a:rPr lang="en-US" smtClean="0"/>
              <a:t>‹#›</a:t>
            </a:fld>
            <a:endParaRPr lang="en-US"/>
          </a:p>
        </p:txBody>
      </p:sp>
    </p:spTree>
    <p:extLst>
      <p:ext uri="{BB962C8B-B14F-4D97-AF65-F5344CB8AC3E}">
        <p14:creationId xmlns:p14="http://schemas.microsoft.com/office/powerpoint/2010/main" val="356528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FA1486-5E07-4D1D-AFB1-B168BA2ACA35}" type="datetimeFigureOut">
              <a:rPr lang="en-US" smtClean="0"/>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52A30-1282-4B2E-99EA-F17A64EB41D9}" type="slidenum">
              <a:rPr lang="en-US" smtClean="0"/>
              <a:t>‹#›</a:t>
            </a:fld>
            <a:endParaRPr lang="en-US"/>
          </a:p>
        </p:txBody>
      </p:sp>
    </p:spTree>
    <p:extLst>
      <p:ext uri="{BB962C8B-B14F-4D97-AF65-F5344CB8AC3E}">
        <p14:creationId xmlns:p14="http://schemas.microsoft.com/office/powerpoint/2010/main" val="3646067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FA1486-5E07-4D1D-AFB1-B168BA2ACA35}" type="datetimeFigureOut">
              <a:rPr lang="en-US" smtClean="0"/>
              <a:t>4/14/2023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552A30-1282-4B2E-99EA-F17A64EB41D9}" type="slidenum">
              <a:rPr lang="en-US" smtClean="0"/>
              <a:t>‹#›</a:t>
            </a:fld>
            <a:endParaRPr lang="en-US"/>
          </a:p>
        </p:txBody>
      </p:sp>
    </p:spTree>
    <p:extLst>
      <p:ext uri="{BB962C8B-B14F-4D97-AF65-F5344CB8AC3E}">
        <p14:creationId xmlns:p14="http://schemas.microsoft.com/office/powerpoint/2010/main" val="1636721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FA1486-5E07-4D1D-AFB1-B168BA2ACA35}" type="datetimeFigureOut">
              <a:rPr lang="en-US" smtClean="0"/>
              <a:t>4/14/2023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552A30-1282-4B2E-99EA-F17A64EB41D9}" type="slidenum">
              <a:rPr lang="en-US" smtClean="0"/>
              <a:t>‹#›</a:t>
            </a:fld>
            <a:endParaRPr lang="en-US"/>
          </a:p>
        </p:txBody>
      </p:sp>
    </p:spTree>
    <p:extLst>
      <p:ext uri="{BB962C8B-B14F-4D97-AF65-F5344CB8AC3E}">
        <p14:creationId xmlns:p14="http://schemas.microsoft.com/office/powerpoint/2010/main" val="2472540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A1486-5E07-4D1D-AFB1-B168BA2ACA35}" type="datetimeFigureOut">
              <a:rPr lang="en-US" smtClean="0"/>
              <a:t>4/14/2023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552A30-1282-4B2E-99EA-F17A64EB41D9}" type="slidenum">
              <a:rPr lang="en-US" smtClean="0"/>
              <a:t>‹#›</a:t>
            </a:fld>
            <a:endParaRPr lang="en-US"/>
          </a:p>
        </p:txBody>
      </p:sp>
    </p:spTree>
    <p:extLst>
      <p:ext uri="{BB962C8B-B14F-4D97-AF65-F5344CB8AC3E}">
        <p14:creationId xmlns:p14="http://schemas.microsoft.com/office/powerpoint/2010/main" val="1619212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FA1486-5E07-4D1D-AFB1-B168BA2ACA35}" type="datetimeFigureOut">
              <a:rPr lang="en-US" smtClean="0"/>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52A30-1282-4B2E-99EA-F17A64EB41D9}" type="slidenum">
              <a:rPr lang="en-US" smtClean="0"/>
              <a:t>‹#›</a:t>
            </a:fld>
            <a:endParaRPr lang="en-US"/>
          </a:p>
        </p:txBody>
      </p:sp>
    </p:spTree>
    <p:extLst>
      <p:ext uri="{BB962C8B-B14F-4D97-AF65-F5344CB8AC3E}">
        <p14:creationId xmlns:p14="http://schemas.microsoft.com/office/powerpoint/2010/main" val="2766905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C264C5-9524-42FB-B57F-41E3504C8688}" type="datetimeFigureOut">
              <a:rPr lang="en-US" smtClean="0">
                <a:solidFill>
                  <a:prstClr val="black">
                    <a:tint val="75000"/>
                  </a:prstClr>
                </a:solidFill>
              </a:rPr>
              <a:pPr/>
              <a:t>4/14/2023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883539-4087-4A0A-A069-8E9836E06A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609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FA1486-5E07-4D1D-AFB1-B168BA2ACA35}" type="datetimeFigureOut">
              <a:rPr lang="en-US" smtClean="0"/>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52A30-1282-4B2E-99EA-F17A64EB41D9}" type="slidenum">
              <a:rPr lang="en-US" smtClean="0"/>
              <a:t>‹#›</a:t>
            </a:fld>
            <a:endParaRPr lang="en-US"/>
          </a:p>
        </p:txBody>
      </p:sp>
    </p:spTree>
    <p:extLst>
      <p:ext uri="{BB962C8B-B14F-4D97-AF65-F5344CB8AC3E}">
        <p14:creationId xmlns:p14="http://schemas.microsoft.com/office/powerpoint/2010/main" val="2653395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A1486-5E07-4D1D-AFB1-B168BA2ACA35}" type="datetimeFigureOut">
              <a:rPr lang="en-US" smtClean="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52A30-1282-4B2E-99EA-F17A64EB41D9}" type="slidenum">
              <a:rPr lang="en-US" smtClean="0"/>
              <a:t>‹#›</a:t>
            </a:fld>
            <a:endParaRPr lang="en-US"/>
          </a:p>
        </p:txBody>
      </p:sp>
    </p:spTree>
    <p:extLst>
      <p:ext uri="{BB962C8B-B14F-4D97-AF65-F5344CB8AC3E}">
        <p14:creationId xmlns:p14="http://schemas.microsoft.com/office/powerpoint/2010/main" val="2814052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A1486-5E07-4D1D-AFB1-B168BA2ACA35}" type="datetimeFigureOut">
              <a:rPr lang="en-US" smtClean="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52A30-1282-4B2E-99EA-F17A64EB41D9}" type="slidenum">
              <a:rPr lang="en-US" smtClean="0"/>
              <a:t>‹#›</a:t>
            </a:fld>
            <a:endParaRPr lang="en-US"/>
          </a:p>
        </p:txBody>
      </p:sp>
    </p:spTree>
    <p:extLst>
      <p:ext uri="{BB962C8B-B14F-4D97-AF65-F5344CB8AC3E}">
        <p14:creationId xmlns:p14="http://schemas.microsoft.com/office/powerpoint/2010/main" val="322863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E6C4E2-3CB5-4171-9389-ABE2AA5B0DB2}" type="datetime1">
              <a:rPr lang="en-US" smtClean="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1D1D-31BF-4455-8313-0A752EE1BC0C}" type="slidenum">
              <a:rPr lang="en-US" smtClean="0"/>
              <a:t>‹#›</a:t>
            </a:fld>
            <a:endParaRPr lang="en-US"/>
          </a:p>
        </p:txBody>
      </p:sp>
    </p:spTree>
    <p:extLst>
      <p:ext uri="{BB962C8B-B14F-4D97-AF65-F5344CB8AC3E}">
        <p14:creationId xmlns:p14="http://schemas.microsoft.com/office/powerpoint/2010/main" val="2764034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C3704D-B267-4FCD-A653-F152D0EEA5AF}" type="datetime1">
              <a:rPr lang="en-US" smtClean="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1D1D-31BF-4455-8313-0A752EE1BC0C}" type="slidenum">
              <a:rPr lang="en-US" smtClean="0"/>
              <a:t>‹#›</a:t>
            </a:fld>
            <a:endParaRPr lang="en-US"/>
          </a:p>
        </p:txBody>
      </p:sp>
    </p:spTree>
    <p:extLst>
      <p:ext uri="{BB962C8B-B14F-4D97-AF65-F5344CB8AC3E}">
        <p14:creationId xmlns:p14="http://schemas.microsoft.com/office/powerpoint/2010/main" val="578481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FB5BA5-9A18-4B63-8171-4AD2346FC2F9}" type="datetime1">
              <a:rPr lang="en-US" smtClean="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1D1D-31BF-4455-8313-0A752EE1BC0C}" type="slidenum">
              <a:rPr lang="en-US" smtClean="0"/>
              <a:t>‹#›</a:t>
            </a:fld>
            <a:endParaRPr lang="en-US"/>
          </a:p>
        </p:txBody>
      </p:sp>
    </p:spTree>
    <p:extLst>
      <p:ext uri="{BB962C8B-B14F-4D97-AF65-F5344CB8AC3E}">
        <p14:creationId xmlns:p14="http://schemas.microsoft.com/office/powerpoint/2010/main" val="4227844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90CC0B-081B-4B3E-9C02-6209F242BEA5}" type="datetime1">
              <a:rPr lang="en-US" smtClean="0"/>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1D1D-31BF-4455-8313-0A752EE1BC0C}" type="slidenum">
              <a:rPr lang="en-US" smtClean="0"/>
              <a:t>‹#›</a:t>
            </a:fld>
            <a:endParaRPr lang="en-US"/>
          </a:p>
        </p:txBody>
      </p:sp>
    </p:spTree>
    <p:extLst>
      <p:ext uri="{BB962C8B-B14F-4D97-AF65-F5344CB8AC3E}">
        <p14:creationId xmlns:p14="http://schemas.microsoft.com/office/powerpoint/2010/main" val="106876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787E49-4BB0-4B9B-83D9-EFFC99E3C271}" type="datetime1">
              <a:rPr lang="en-US" smtClean="0"/>
              <a:t>4/14/2023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91D1D-31BF-4455-8313-0A752EE1BC0C}" type="slidenum">
              <a:rPr lang="en-US" smtClean="0"/>
              <a:t>‹#›</a:t>
            </a:fld>
            <a:endParaRPr lang="en-US"/>
          </a:p>
        </p:txBody>
      </p:sp>
    </p:spTree>
    <p:extLst>
      <p:ext uri="{BB962C8B-B14F-4D97-AF65-F5344CB8AC3E}">
        <p14:creationId xmlns:p14="http://schemas.microsoft.com/office/powerpoint/2010/main" val="3325594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D17052-71AF-48B5-96A0-CBA99C3A9C40}" type="datetime1">
              <a:rPr lang="en-US" smtClean="0"/>
              <a:t>4/14/2023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91D1D-31BF-4455-8313-0A752EE1BC0C}" type="slidenum">
              <a:rPr lang="en-US" smtClean="0"/>
              <a:t>‹#›</a:t>
            </a:fld>
            <a:endParaRPr lang="en-US"/>
          </a:p>
        </p:txBody>
      </p:sp>
    </p:spTree>
    <p:extLst>
      <p:ext uri="{BB962C8B-B14F-4D97-AF65-F5344CB8AC3E}">
        <p14:creationId xmlns:p14="http://schemas.microsoft.com/office/powerpoint/2010/main" val="4030987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D1658A-7DEC-4365-8495-6E14BD8D6EDF}" type="datetime1">
              <a:rPr lang="en-US" smtClean="0"/>
              <a:t>4/14/2023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91D1D-31BF-4455-8313-0A752EE1BC0C}" type="slidenum">
              <a:rPr lang="en-US" smtClean="0"/>
              <a:t>‹#›</a:t>
            </a:fld>
            <a:endParaRPr lang="en-US"/>
          </a:p>
        </p:txBody>
      </p:sp>
    </p:spTree>
    <p:extLst>
      <p:ext uri="{BB962C8B-B14F-4D97-AF65-F5344CB8AC3E}">
        <p14:creationId xmlns:p14="http://schemas.microsoft.com/office/powerpoint/2010/main" val="4184463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C264C5-9524-42FB-B57F-41E3504C8688}" type="datetimeFigureOut">
              <a:rPr lang="en-US" smtClean="0">
                <a:solidFill>
                  <a:prstClr val="black">
                    <a:tint val="75000"/>
                  </a:prstClr>
                </a:solidFill>
              </a:rPr>
              <a:pPr/>
              <a:t>4/14/2023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883539-4087-4A0A-A069-8E9836E06A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934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6DBD4E-EEC1-46FC-9A0E-4BC52991B499}" type="datetime1">
              <a:rPr lang="en-US" smtClean="0"/>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1D1D-31BF-4455-8313-0A752EE1BC0C}" type="slidenum">
              <a:rPr lang="en-US" smtClean="0"/>
              <a:t>‹#›</a:t>
            </a:fld>
            <a:endParaRPr lang="en-US"/>
          </a:p>
        </p:txBody>
      </p:sp>
    </p:spTree>
    <p:extLst>
      <p:ext uri="{BB962C8B-B14F-4D97-AF65-F5344CB8AC3E}">
        <p14:creationId xmlns:p14="http://schemas.microsoft.com/office/powerpoint/2010/main" val="3567252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CE3B10-A21C-4B2D-8782-D08A0669AB5F}" type="datetime1">
              <a:rPr lang="en-US" smtClean="0"/>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1D1D-31BF-4455-8313-0A752EE1BC0C}" type="slidenum">
              <a:rPr lang="en-US" smtClean="0"/>
              <a:t>‹#›</a:t>
            </a:fld>
            <a:endParaRPr lang="en-US"/>
          </a:p>
        </p:txBody>
      </p:sp>
    </p:spTree>
    <p:extLst>
      <p:ext uri="{BB962C8B-B14F-4D97-AF65-F5344CB8AC3E}">
        <p14:creationId xmlns:p14="http://schemas.microsoft.com/office/powerpoint/2010/main" val="1757335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468B2E-4A2F-4470-BA7B-F30BB3BB39BB}" type="datetime1">
              <a:rPr lang="en-US" smtClean="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1D1D-31BF-4455-8313-0A752EE1BC0C}" type="slidenum">
              <a:rPr lang="en-US" smtClean="0"/>
              <a:t>‹#›</a:t>
            </a:fld>
            <a:endParaRPr lang="en-US"/>
          </a:p>
        </p:txBody>
      </p:sp>
    </p:spTree>
    <p:extLst>
      <p:ext uri="{BB962C8B-B14F-4D97-AF65-F5344CB8AC3E}">
        <p14:creationId xmlns:p14="http://schemas.microsoft.com/office/powerpoint/2010/main" val="2079851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871998-CE37-463D-9FC2-F2E5BF1B0CB4}" type="datetime1">
              <a:rPr lang="en-US" smtClean="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1D1D-31BF-4455-8313-0A752EE1BC0C}" type="slidenum">
              <a:rPr lang="en-US" smtClean="0"/>
              <a:t>‹#›</a:t>
            </a:fld>
            <a:endParaRPr lang="en-US"/>
          </a:p>
        </p:txBody>
      </p:sp>
    </p:spTree>
    <p:extLst>
      <p:ext uri="{BB962C8B-B14F-4D97-AF65-F5344CB8AC3E}">
        <p14:creationId xmlns:p14="http://schemas.microsoft.com/office/powerpoint/2010/main" val="781774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C264C5-9524-42FB-B57F-41E3504C8688}" type="datetimeFigureOut">
              <a:rPr lang="en-US" smtClean="0">
                <a:solidFill>
                  <a:prstClr val="black">
                    <a:tint val="75000"/>
                  </a:prstClr>
                </a:solidFill>
              </a:rPr>
              <a:pPr/>
              <a:t>4/14/2023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883539-4087-4A0A-A069-8E9836E06A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111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C264C5-9524-42FB-B57F-41E3504C8688}" type="datetimeFigureOut">
              <a:rPr lang="en-US" smtClean="0">
                <a:solidFill>
                  <a:prstClr val="black">
                    <a:tint val="75000"/>
                  </a:prstClr>
                </a:solidFill>
              </a:rPr>
              <a:pPr/>
              <a:t>4/14/2023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883539-4087-4A0A-A069-8E9836E06A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230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C264C5-9524-42FB-B57F-41E3504C8688}" type="datetimeFigureOut">
              <a:rPr lang="en-US" smtClean="0">
                <a:solidFill>
                  <a:prstClr val="black">
                    <a:tint val="75000"/>
                  </a:prstClr>
                </a:solidFill>
              </a:rPr>
              <a:pPr/>
              <a:t>4/14/2023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883539-4087-4A0A-A069-8E9836E06A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563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264C5-9524-42FB-B57F-41E3504C8688}" type="datetimeFigureOut">
              <a:rPr lang="en-US" smtClean="0">
                <a:solidFill>
                  <a:prstClr val="black">
                    <a:tint val="75000"/>
                  </a:prstClr>
                </a:solidFill>
              </a:rPr>
              <a:pPr/>
              <a:t>4/14/2023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883539-4087-4A0A-A069-8E9836E06A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12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C264C5-9524-42FB-B57F-41E3504C8688}" type="datetimeFigureOut">
              <a:rPr lang="en-US" smtClean="0">
                <a:solidFill>
                  <a:prstClr val="black">
                    <a:tint val="75000"/>
                  </a:prstClr>
                </a:solidFill>
              </a:rPr>
              <a:pPr/>
              <a:t>4/14/2023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883539-4087-4A0A-A069-8E9836E06A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09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C264C5-9524-42FB-B57F-41E3504C8688}" type="datetimeFigureOut">
              <a:rPr lang="en-US" smtClean="0">
                <a:solidFill>
                  <a:prstClr val="black">
                    <a:tint val="75000"/>
                  </a:prstClr>
                </a:solidFill>
              </a:rPr>
              <a:pPr/>
              <a:t>4/14/2023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883539-4087-4A0A-A069-8E9836E06A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68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4C264C5-9524-42FB-B57F-41E3504C8688}" type="datetimeFigureOut">
              <a:rPr lang="en-US" smtClean="0">
                <a:solidFill>
                  <a:prstClr val="black">
                    <a:tint val="75000"/>
                  </a:prstClr>
                </a:solidFill>
                <a:latin typeface="Calibri" panose="020F0502020204030204"/>
                <a:cs typeface="+mn-cs"/>
              </a:rPr>
              <a:pPr fontAlgn="auto">
                <a:spcBef>
                  <a:spcPts val="0"/>
                </a:spcBef>
                <a:spcAft>
                  <a:spcPts val="0"/>
                </a:spcAft>
              </a:pPr>
              <a:t>4/14/2023</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6883539-4087-4A0A-A069-8E9836E06AAB}"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1760676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A1486-5E07-4D1D-AFB1-B168BA2ACA35}" type="datetimeFigureOut">
              <a:rPr lang="en-US" smtClean="0"/>
              <a:t>4/14/2023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52A30-1282-4B2E-99EA-F17A64EB41D9}" type="slidenum">
              <a:rPr lang="en-US" smtClean="0"/>
              <a:t>‹#›</a:t>
            </a:fld>
            <a:endParaRPr lang="en-US"/>
          </a:p>
        </p:txBody>
      </p:sp>
    </p:spTree>
    <p:extLst>
      <p:ext uri="{BB962C8B-B14F-4D97-AF65-F5344CB8AC3E}">
        <p14:creationId xmlns:p14="http://schemas.microsoft.com/office/powerpoint/2010/main" val="28990757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64AA2-3940-42FC-81FA-06BA8DBBED4F}" type="datetime1">
              <a:rPr lang="en-US" smtClean="0"/>
              <a:t>4/14/2023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91D1D-31BF-4455-8313-0A752EE1BC0C}" type="slidenum">
              <a:rPr lang="en-US" smtClean="0"/>
              <a:t>‹#›</a:t>
            </a:fld>
            <a:endParaRPr lang="en-US"/>
          </a:p>
        </p:txBody>
      </p:sp>
    </p:spTree>
    <p:extLst>
      <p:ext uri="{BB962C8B-B14F-4D97-AF65-F5344CB8AC3E}">
        <p14:creationId xmlns:p14="http://schemas.microsoft.com/office/powerpoint/2010/main" val="358590967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C6F62A-8F11-977F-438A-D81DA240CF68}"/>
              </a:ext>
            </a:extLst>
          </p:cNvPr>
          <p:cNvSpPr/>
          <p:nvPr/>
        </p:nvSpPr>
        <p:spPr>
          <a:xfrm>
            <a:off x="7071537" y="1800560"/>
            <a:ext cx="1853106" cy="49149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D180AA-1AFA-5272-32CA-99D913D9B781}"/>
              </a:ext>
            </a:extLst>
          </p:cNvPr>
          <p:cNvSpPr/>
          <p:nvPr/>
        </p:nvSpPr>
        <p:spPr>
          <a:xfrm>
            <a:off x="4899837" y="1244300"/>
            <a:ext cx="4024806" cy="49149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CFEF256-5FD9-1805-3F62-9E18C3FC1D04}"/>
              </a:ext>
            </a:extLst>
          </p:cNvPr>
          <p:cNvSpPr/>
          <p:nvPr/>
        </p:nvSpPr>
        <p:spPr>
          <a:xfrm>
            <a:off x="4348999" y="705185"/>
            <a:ext cx="4575644" cy="49149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6824433" y="6261071"/>
            <a:ext cx="25347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panose="020B0600070205080204" pitchFamily="34" charset="-128"/>
                <a:cs typeface="Arial" panose="020B0604020202020204" pitchFamily="34" charset="0"/>
              </a:rPr>
              <a:t>BSC059</a:t>
            </a:r>
          </a:p>
        </p:txBody>
      </p:sp>
      <p:sp>
        <p:nvSpPr>
          <p:cNvPr id="5" name="TextBox 4"/>
          <p:cNvSpPr txBox="1"/>
          <p:nvPr/>
        </p:nvSpPr>
        <p:spPr>
          <a:xfrm>
            <a:off x="4577671" y="544131"/>
            <a:ext cx="4821096" cy="67172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panose="020B0600070205080204" pitchFamily="34" charset="-128"/>
                <a:cs typeface="Segoe UI Light" panose="020B0502040204020203" pitchFamily="34" charset="0"/>
              </a:rPr>
              <a:t>ENTREPRENEURSHIP</a:t>
            </a:r>
          </a:p>
        </p:txBody>
      </p:sp>
      <p:sp>
        <p:nvSpPr>
          <p:cNvPr id="3" name="Slide Number Placeholder 2">
            <a:extLst>
              <a:ext uri="{FF2B5EF4-FFF2-40B4-BE49-F238E27FC236}">
                <a16:creationId xmlns:a16="http://schemas.microsoft.com/office/drawing/2014/main" id="{C9BFE815-7ADA-4414-9614-97841815F7B8}"/>
              </a:ext>
            </a:extLst>
          </p:cNvPr>
          <p:cNvSpPr>
            <a:spLocks noGrp="1"/>
          </p:cNvSpPr>
          <p:nvPr>
            <p:ph type="sldNum" sz="quarter" idx="12"/>
          </p:nvPr>
        </p:nvSpPr>
        <p:spPr>
          <a:xfrm>
            <a:off x="6545757" y="6638626"/>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91D1D-31BF-4455-8313-0A752EE1BC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11" name="TextBox 10">
            <a:extLst>
              <a:ext uri="{FF2B5EF4-FFF2-40B4-BE49-F238E27FC236}">
                <a16:creationId xmlns:a16="http://schemas.microsoft.com/office/drawing/2014/main" id="{01BED5AA-8D04-2646-0741-60B8E1B69D19}"/>
              </a:ext>
            </a:extLst>
          </p:cNvPr>
          <p:cNvSpPr txBox="1"/>
          <p:nvPr/>
        </p:nvSpPr>
        <p:spPr>
          <a:xfrm>
            <a:off x="4070175" y="1109506"/>
            <a:ext cx="4821096" cy="671722"/>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panose="020B0600070205080204" pitchFamily="34" charset="-128"/>
                <a:cs typeface="Segoe UI Light" panose="020B0502040204020203" pitchFamily="34" charset="0"/>
              </a:rPr>
              <a:t>IN POSTCONFLICT</a:t>
            </a:r>
          </a:p>
        </p:txBody>
      </p:sp>
      <p:sp>
        <p:nvSpPr>
          <p:cNvPr id="12" name="TextBox 11">
            <a:extLst>
              <a:ext uri="{FF2B5EF4-FFF2-40B4-BE49-F238E27FC236}">
                <a16:creationId xmlns:a16="http://schemas.microsoft.com/office/drawing/2014/main" id="{D3D0E5E7-4525-5502-17DA-69A5C799D4DD}"/>
              </a:ext>
            </a:extLst>
          </p:cNvPr>
          <p:cNvSpPr txBox="1"/>
          <p:nvPr/>
        </p:nvSpPr>
        <p:spPr>
          <a:xfrm>
            <a:off x="4103547" y="1620174"/>
            <a:ext cx="4821096" cy="671722"/>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panose="020B0600070205080204" pitchFamily="34" charset="-128"/>
                <a:cs typeface="Segoe UI Light" panose="020B0502040204020203" pitchFamily="34" charset="0"/>
              </a:rPr>
              <a:t>SPACES</a:t>
            </a:r>
          </a:p>
        </p:txBody>
      </p:sp>
      <p:sp>
        <p:nvSpPr>
          <p:cNvPr id="4" name="Rectangle 3">
            <a:extLst>
              <a:ext uri="{FF2B5EF4-FFF2-40B4-BE49-F238E27FC236}">
                <a16:creationId xmlns:a16="http://schemas.microsoft.com/office/drawing/2014/main" id="{0473733B-BACC-AB5F-D789-B3501F6EB730}"/>
              </a:ext>
            </a:extLst>
          </p:cNvPr>
          <p:cNvSpPr/>
          <p:nvPr/>
        </p:nvSpPr>
        <p:spPr>
          <a:xfrm>
            <a:off x="5654351" y="167979"/>
            <a:ext cx="3272588" cy="49149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13E9CCB-B1DC-5A7F-E09D-644D375155D0}"/>
              </a:ext>
            </a:extLst>
          </p:cNvPr>
          <p:cNvSpPr txBox="1"/>
          <p:nvPr/>
        </p:nvSpPr>
        <p:spPr>
          <a:xfrm>
            <a:off x="4135209" y="-5704"/>
            <a:ext cx="4821096" cy="738894"/>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panose="020B0600070205080204" pitchFamily="34" charset="-128"/>
                <a:cs typeface="Segoe UI Light" panose="020B0502040204020203" pitchFamily="34" charset="0"/>
              </a:rPr>
              <a:t>DECOLONIZING</a:t>
            </a:r>
          </a:p>
        </p:txBody>
      </p:sp>
      <p:pic>
        <p:nvPicPr>
          <p:cNvPr id="16" name="1">
            <a:hlinkClick r:id="" action="ppaction://media"/>
            <a:extLst>
              <a:ext uri="{FF2B5EF4-FFF2-40B4-BE49-F238E27FC236}">
                <a16:creationId xmlns:a16="http://schemas.microsoft.com/office/drawing/2014/main" id="{24FDBC1B-0004-C81C-152D-0D96078F1E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77307069"/>
      </p:ext>
    </p:extLst>
  </p:cSld>
  <p:clrMapOvr>
    <a:masterClrMapping/>
  </p:clrMapOvr>
  <mc:AlternateContent xmlns:mc="http://schemas.openxmlformats.org/markup-compatibility/2006" xmlns:p14="http://schemas.microsoft.com/office/powerpoint/2010/main">
    <mc:Choice Requires="p14">
      <p:transition spd="slow" p14:dur="2000" advTm="10574"/>
    </mc:Choice>
    <mc:Fallback xmlns="">
      <p:transition spd="slow" advTm="1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2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8D134-1788-4416-BA6B-1E0F4C869594}"/>
              </a:ext>
            </a:extLst>
          </p:cNvPr>
          <p:cNvSpPr txBox="1"/>
          <p:nvPr/>
        </p:nvSpPr>
        <p:spPr>
          <a:xfrm>
            <a:off x="0" y="426289"/>
            <a:ext cx="9144000" cy="523220"/>
          </a:xfrm>
          <a:prstGeom prst="rect">
            <a:avLst/>
          </a:prstGeom>
          <a:solidFill>
            <a:schemeClr val="tx1">
              <a:alpha val="52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Segoe UI Light" panose="020B0502040204020203" pitchFamily="34" charset="0"/>
                <a:cs typeface="Segoe UI Light" panose="020B0502040204020203" pitchFamily="34" charset="0"/>
              </a:rPr>
              <a:t>taught with multimedia pedagogy and course </a:t>
            </a:r>
            <a:r>
              <a:rPr lang="en-US" sz="2800" dirty="0" err="1">
                <a:solidFill>
                  <a:prstClr val="white"/>
                </a:solidFill>
                <a:latin typeface="Segoe UI Light" panose="020B0502040204020203" pitchFamily="34" charset="0"/>
                <a:cs typeface="Segoe UI Light" panose="020B0502040204020203" pitchFamily="34" charset="0"/>
              </a:rPr>
              <a:t>ebook</a:t>
            </a:r>
            <a:endPar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3" name="11">
            <a:hlinkClick r:id="" action="ppaction://media"/>
            <a:extLst>
              <a:ext uri="{FF2B5EF4-FFF2-40B4-BE49-F238E27FC236}">
                <a16:creationId xmlns:a16="http://schemas.microsoft.com/office/drawing/2014/main" id="{6F412CEB-8E8A-EC11-E8F1-BDA85BC7C1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89763094"/>
      </p:ext>
    </p:extLst>
  </p:cSld>
  <p:clrMapOvr>
    <a:masterClrMapping/>
  </p:clrMapOvr>
  <mc:AlternateContent xmlns:mc="http://schemas.openxmlformats.org/markup-compatibility/2006" xmlns:p14="http://schemas.microsoft.com/office/powerpoint/2010/main">
    <mc:Choice Requires="p14">
      <p:transition spd="slow" p14:dur="2000" advTm="46866"/>
    </mc:Choice>
    <mc:Fallback xmlns="">
      <p:transition spd="slow" advTm="4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6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09600" y="3200400"/>
            <a:ext cx="79189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Franklin Gothic Demi Cond" panose="020B0706030402020204" pitchFamily="34" charset="0"/>
                <a:cs typeface="Segoe UI Light" panose="020B0502040204020203" pitchFamily="34" charset="0"/>
              </a:rPr>
              <a:t>WHAT IS EXPECTED OF YOU</a:t>
            </a:r>
            <a:r>
              <a:rPr kumimoji="0" lang="en-US" sz="4800" b="0" i="0" u="none" strike="noStrike" kern="1200" cap="none" spc="0" normalizeH="0" noProof="0" dirty="0">
                <a:ln>
                  <a:noFill/>
                </a:ln>
                <a:solidFill>
                  <a:prstClr val="white"/>
                </a:solidFill>
                <a:effectLst/>
                <a:uLnTx/>
                <a:uFillTx/>
                <a:latin typeface="Franklin Gothic Demi Cond" panose="020B0706030402020204" pitchFamily="34" charset="0"/>
                <a:cs typeface="Segoe UI Light" panose="020B0502040204020203" pitchFamily="34" charset="0"/>
              </a:rPr>
              <a:t>?</a:t>
            </a:r>
            <a:endPar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cs typeface="Segoe UI Light" panose="020B0502040204020203" pitchFamily="34" charset="0"/>
            </a:endParaRPr>
          </a:p>
        </p:txBody>
      </p:sp>
      <p:pic>
        <p:nvPicPr>
          <p:cNvPr id="2" name="12">
            <a:hlinkClick r:id="" action="ppaction://media"/>
            <a:extLst>
              <a:ext uri="{FF2B5EF4-FFF2-40B4-BE49-F238E27FC236}">
                <a16:creationId xmlns:a16="http://schemas.microsoft.com/office/drawing/2014/main" id="{7F7420D9-CEA0-54C7-FEA7-F1CE1056B4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83745622"/>
      </p:ext>
    </p:extLst>
  </p:cSld>
  <p:clrMapOvr>
    <a:masterClrMapping/>
  </p:clrMapOvr>
  <mc:AlternateContent xmlns:mc="http://schemas.openxmlformats.org/markup-compatibility/2006" xmlns:p14="http://schemas.microsoft.com/office/powerpoint/2010/main">
    <mc:Choice Requires="p14">
      <p:transition spd="slow" p14:dur="2000" advTm="3539"/>
    </mc:Choice>
    <mc:Fallback xmlns="">
      <p:transition spd="slow" advTm="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14551" y="6021288"/>
            <a:ext cx="9148864" cy="523220"/>
          </a:xfrm>
          <a:prstGeom prst="rect">
            <a:avLst/>
          </a:prstGeom>
          <a:solidFill>
            <a:schemeClr val="tx1">
              <a:alpha val="59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Segoe UI Light" panose="020B0502040204020203" pitchFamily="34" charset="0"/>
                <a:cs typeface="Segoe UI Light" panose="020B0502040204020203" pitchFamily="34" charset="0"/>
              </a:rPr>
              <a:t>be present</a:t>
            </a:r>
            <a:endPar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2" name="13">
            <a:hlinkClick r:id="" action="ppaction://media"/>
            <a:extLst>
              <a:ext uri="{FF2B5EF4-FFF2-40B4-BE49-F238E27FC236}">
                <a16:creationId xmlns:a16="http://schemas.microsoft.com/office/drawing/2014/main" id="{49A79C88-F891-CFFC-8B1D-B1884F6BA2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76697296"/>
      </p:ext>
    </p:extLst>
  </p:cSld>
  <p:clrMapOvr>
    <a:masterClrMapping/>
  </p:clrMapOvr>
  <mc:AlternateContent xmlns:mc="http://schemas.openxmlformats.org/markup-compatibility/2006" xmlns:p14="http://schemas.microsoft.com/office/powerpoint/2010/main">
    <mc:Choice Requires="p14">
      <p:transition spd="slow" p14:dur="2000" advTm="43825"/>
    </mc:Choice>
    <mc:Fallback xmlns="">
      <p:transition spd="slow" advTm="43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3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14352" y="4960350"/>
            <a:ext cx="9144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1 x 2500 word essay, chosen from</a:t>
            </a:r>
            <a:r>
              <a:rPr kumimoji="0" lang="en-US" sz="2800" b="0" i="0" u="none" strike="noStrike" kern="1200" cap="none" spc="0" normalizeH="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c.</a:t>
            </a:r>
            <a:r>
              <a:rPr lang="en-US" sz="2800" noProof="0" dirty="0">
                <a:solidFill>
                  <a:prstClr val="white"/>
                </a:solidFill>
                <a:latin typeface="Segoe UI Light" panose="020B0502040204020203" pitchFamily="34" charset="0"/>
                <a:cs typeface="Segoe UI Light" panose="020B0502040204020203" pitchFamily="34" charset="0"/>
              </a:rPr>
              <a:t>10</a:t>
            </a:r>
            <a:r>
              <a:rPr kumimoji="0" lang="en-US" sz="2800" b="0" i="0" u="none" strike="noStrike" kern="1200" cap="none" spc="0" normalizeH="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questions, marked online with written feedback</a:t>
            </a:r>
            <a:endPar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TextBox 2">
            <a:extLst>
              <a:ext uri="{FF2B5EF4-FFF2-40B4-BE49-F238E27FC236}">
                <a16:creationId xmlns:a16="http://schemas.microsoft.com/office/drawing/2014/main" id="{F241B82E-D726-469D-9A07-ABF78846B357}"/>
              </a:ext>
            </a:extLst>
          </p:cNvPr>
          <p:cNvSpPr txBox="1"/>
          <p:nvPr/>
        </p:nvSpPr>
        <p:spPr>
          <a:xfrm>
            <a:off x="323528" y="943543"/>
            <a:ext cx="3386336"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Assessment</a:t>
            </a:r>
          </a:p>
        </p:txBody>
      </p:sp>
      <p:pic>
        <p:nvPicPr>
          <p:cNvPr id="2" name="14">
            <a:hlinkClick r:id="" action="ppaction://media"/>
            <a:extLst>
              <a:ext uri="{FF2B5EF4-FFF2-40B4-BE49-F238E27FC236}">
                <a16:creationId xmlns:a16="http://schemas.microsoft.com/office/drawing/2014/main" id="{220BCFA7-C8AA-7A87-4B0B-37C47A0597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3646386"/>
      </p:ext>
    </p:extLst>
  </p:cSld>
  <p:clrMapOvr>
    <a:masterClrMapping/>
  </p:clrMapOvr>
  <mc:AlternateContent xmlns:mc="http://schemas.openxmlformats.org/markup-compatibility/2006" xmlns:p14="http://schemas.microsoft.com/office/powerpoint/2010/main">
    <mc:Choice Requires="p14">
      <p:transition spd="slow" p14:dur="2000" advTm="21998"/>
    </mc:Choice>
    <mc:Fallback xmlns="">
      <p:transition spd="slow" advTm="21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219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5"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80528" y="5229200"/>
            <a:ext cx="9144000" cy="523220"/>
          </a:xfrm>
          <a:prstGeom prst="rect">
            <a:avLst/>
          </a:prstGeom>
          <a:noFill/>
        </p:spPr>
        <p:txBody>
          <a:bodyPr wrap="square" rtlCol="0">
            <a:spAutoFit/>
          </a:bodyPr>
          <a:lstStyle/>
          <a:p>
            <a:pPr lvl="0" algn="ctr">
              <a:defRPr/>
            </a:pPr>
            <a:r>
              <a:rPr lang="en-US" sz="2800" dirty="0">
                <a:solidFill>
                  <a:prstClr val="white"/>
                </a:solidFill>
                <a:latin typeface="Segoe UI Light" panose="020B0502040204020203" pitchFamily="34" charset="0"/>
                <a:cs typeface="Segoe UI Light" panose="020B0502040204020203" pitchFamily="34" charset="0"/>
              </a:rPr>
              <a:t>evolution of business </a:t>
            </a:r>
            <a:r>
              <a:rPr lang="en-GB" sz="2800" dirty="0">
                <a:solidFill>
                  <a:prstClr val="white"/>
                </a:solidFill>
                <a:latin typeface="Segoe UI Light" panose="020B0502040204020203" pitchFamily="34" charset="0"/>
                <a:cs typeface="Segoe UI Light" panose="020B0502040204020203" pitchFamily="34" charset="0"/>
              </a:rPr>
              <a:t>for changing global realities</a:t>
            </a:r>
            <a:endParaRPr lang="en-US" sz="2800" dirty="0">
              <a:solidFill>
                <a:prstClr val="white"/>
              </a:solidFill>
              <a:latin typeface="Segoe UI Light" panose="020B0502040204020203" pitchFamily="34" charset="0"/>
              <a:cs typeface="Segoe UI Light" panose="020B0502040204020203" pitchFamily="34" charset="0"/>
            </a:endParaRPr>
          </a:p>
        </p:txBody>
      </p:sp>
      <p:pic>
        <p:nvPicPr>
          <p:cNvPr id="6" name="2">
            <a:hlinkClick r:id="" action="ppaction://media"/>
            <a:extLst>
              <a:ext uri="{FF2B5EF4-FFF2-40B4-BE49-F238E27FC236}">
                <a16:creationId xmlns:a16="http://schemas.microsoft.com/office/drawing/2014/main" id="{45FD0592-BC5F-4B1A-FCCA-E329867528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66481666"/>
      </p:ext>
    </p:extLst>
  </p:cSld>
  <p:clrMapOvr>
    <a:masterClrMapping/>
  </p:clrMapOvr>
  <mc:AlternateContent xmlns:mc="http://schemas.openxmlformats.org/markup-compatibility/2006" xmlns:p14="http://schemas.microsoft.com/office/powerpoint/2010/main">
    <mc:Choice Requires="p14">
      <p:transition spd="slow" p14:dur="2000" advTm="66092"/>
    </mc:Choice>
    <mc:Fallback xmlns="">
      <p:transition spd="slow" advTm="66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22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12526" y="3013501"/>
            <a:ext cx="79189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Franklin Gothic Demi Cond" panose="020B0706030402020204" pitchFamily="34" charset="0"/>
                <a:cs typeface="Segoe UI Light" panose="020B0502040204020203" pitchFamily="34" charset="0"/>
              </a:rPr>
              <a:t>W</a:t>
            </a:r>
            <a:r>
              <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cs typeface="Segoe UI Light" panose="020B0502040204020203" pitchFamily="34" charset="0"/>
              </a:rPr>
              <a:t>HY CHOOSE</a:t>
            </a:r>
            <a:r>
              <a:rPr kumimoji="0" lang="en-US" sz="4800" b="0" i="0" u="none" strike="noStrike" kern="1200" cap="none" spc="0" normalizeH="0" noProof="0" dirty="0">
                <a:ln>
                  <a:noFill/>
                </a:ln>
                <a:solidFill>
                  <a:prstClr val="white"/>
                </a:solidFill>
                <a:effectLst/>
                <a:uLnTx/>
                <a:uFillTx/>
                <a:latin typeface="Franklin Gothic Demi Cond" panose="020B0706030402020204" pitchFamily="34" charset="0"/>
                <a:cs typeface="Segoe UI Light" panose="020B0502040204020203" pitchFamily="34" charset="0"/>
              </a:rPr>
              <a:t> THIS MODULE? </a:t>
            </a:r>
            <a:endPar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cs typeface="Segoe UI Light" panose="020B0502040204020203" pitchFamily="34" charset="0"/>
            </a:endParaRPr>
          </a:p>
        </p:txBody>
      </p:sp>
      <p:pic>
        <p:nvPicPr>
          <p:cNvPr id="2" name="3">
            <a:hlinkClick r:id="" action="ppaction://media"/>
            <a:extLst>
              <a:ext uri="{FF2B5EF4-FFF2-40B4-BE49-F238E27FC236}">
                <a16:creationId xmlns:a16="http://schemas.microsoft.com/office/drawing/2014/main" id="{DED87D21-86BA-52B8-F4AC-192F6A4405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35700114"/>
      </p:ext>
    </p:extLst>
  </p:cSld>
  <p:clrMapOvr>
    <a:masterClrMapping/>
  </p:clrMapOvr>
  <mc:AlternateContent xmlns:mc="http://schemas.openxmlformats.org/markup-compatibility/2006" xmlns:p14="http://schemas.microsoft.com/office/powerpoint/2010/main">
    <mc:Choice Requires="p14">
      <p:transition spd="slow" p14:dur="2000" advTm="7509"/>
    </mc:Choice>
    <mc:Fallback xmlns="">
      <p:transition spd="slow" advTm="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3448" y="404664"/>
            <a:ext cx="9144000" cy="523220"/>
          </a:xfrm>
          <a:prstGeom prst="rect">
            <a:avLst/>
          </a:prstGeom>
          <a:solidFill>
            <a:schemeClr val="tx1">
              <a:alpha val="33000"/>
            </a:schemeClr>
          </a:solidFill>
        </p:spPr>
        <p:txBody>
          <a:bodyPr wrap="square" rtlCol="0">
            <a:spAutoFit/>
          </a:bodyPr>
          <a:lstStyle/>
          <a:p>
            <a:pPr lvl="0" algn="ctr">
              <a:defRPr/>
            </a:pPr>
            <a:r>
              <a:rPr lang="en-GB" sz="2800" dirty="0">
                <a:solidFill>
                  <a:prstClr val="white"/>
                </a:solidFill>
                <a:latin typeface="Segoe UI Light" panose="020B0502040204020203" pitchFamily="34" charset="0"/>
                <a:cs typeface="Segoe UI Light" panose="020B0502040204020203" pitchFamily="34" charset="0"/>
              </a:rPr>
              <a:t>most Business Studies content avoids bigger picture</a:t>
            </a:r>
          </a:p>
        </p:txBody>
      </p:sp>
      <p:pic>
        <p:nvPicPr>
          <p:cNvPr id="6" name="4">
            <a:hlinkClick r:id="" action="ppaction://media"/>
            <a:extLst>
              <a:ext uri="{FF2B5EF4-FFF2-40B4-BE49-F238E27FC236}">
                <a16:creationId xmlns:a16="http://schemas.microsoft.com/office/drawing/2014/main" id="{34267FC9-A901-9D57-6DBA-31C2EA1F95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14051071"/>
      </p:ext>
    </p:extLst>
  </p:cSld>
  <p:clrMapOvr>
    <a:masterClrMapping/>
  </p:clrMapOvr>
  <mc:AlternateContent xmlns:mc="http://schemas.openxmlformats.org/markup-compatibility/2006" xmlns:p14="http://schemas.microsoft.com/office/powerpoint/2010/main">
    <mc:Choice Requires="p14">
      <p:transition spd="slow" p14:dur="2000" advTm="59034"/>
    </mc:Choice>
    <mc:Fallback xmlns="">
      <p:transition spd="slow" advTm="59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48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5" name="TextBox 4"/>
          <p:cNvSpPr txBox="1"/>
          <p:nvPr/>
        </p:nvSpPr>
        <p:spPr>
          <a:xfrm>
            <a:off x="0" y="260648"/>
            <a:ext cx="9252520" cy="954107"/>
          </a:xfrm>
          <a:prstGeom prst="rect">
            <a:avLst/>
          </a:prstGeom>
          <a:noFill/>
        </p:spPr>
        <p:txBody>
          <a:bodyPr wrap="square" rtlCol="0">
            <a:spAutoFit/>
          </a:bodyPr>
          <a:lstStyle/>
          <a:p>
            <a:pPr lvl="0" algn="ctr">
              <a:defRPr/>
            </a:pPr>
            <a:r>
              <a:rPr lang="en-GB" sz="2800" dirty="0">
                <a:solidFill>
                  <a:prstClr val="white"/>
                </a:solidFill>
                <a:latin typeface="Segoe UI Light" panose="020B0502040204020203" pitchFamily="34" charset="0"/>
                <a:cs typeface="Segoe UI Light" panose="020B0502040204020203" pitchFamily="34" charset="0"/>
              </a:rPr>
              <a:t>deeper discussion of what’s present in real-world business, but absent from Business Studies</a:t>
            </a:r>
            <a:endParaRPr kumimoji="0" lang="en-US"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3" name="5">
            <a:hlinkClick r:id="" action="ppaction://media"/>
            <a:extLst>
              <a:ext uri="{FF2B5EF4-FFF2-40B4-BE49-F238E27FC236}">
                <a16:creationId xmlns:a16="http://schemas.microsoft.com/office/drawing/2014/main" id="{7020C5D3-74B2-1680-9B6A-3A6A7F1182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54632020"/>
      </p:ext>
    </p:extLst>
  </p:cSld>
  <p:clrMapOvr>
    <a:masterClrMapping/>
  </p:clrMapOvr>
  <mc:AlternateContent xmlns:mc="http://schemas.openxmlformats.org/markup-compatibility/2006" xmlns:p14="http://schemas.microsoft.com/office/powerpoint/2010/main">
    <mc:Choice Requires="p14">
      <p:transition spd="slow" p14:dur="2000" advTm="52346"/>
    </mc:Choice>
    <mc:Fallback xmlns="">
      <p:transition spd="slow" advTm="5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79512" y="332656"/>
            <a:ext cx="8496944" cy="954107"/>
          </a:xfrm>
          <a:prstGeom prst="rect">
            <a:avLst/>
          </a:prstGeom>
          <a:noFill/>
        </p:spPr>
        <p:txBody>
          <a:bodyPr wrap="square" rtlCol="0">
            <a:spAutoFit/>
          </a:bodyPr>
          <a:lstStyle/>
          <a:p>
            <a:pPr lvl="0" algn="ctr">
              <a:defRPr/>
            </a:pPr>
            <a:r>
              <a:rPr lang="en-GB" sz="2800" dirty="0">
                <a:latin typeface="Segoe UI Light" panose="020B0502040204020203" pitchFamily="34" charset="0"/>
                <a:cs typeface="Segoe UI Light" panose="020B0502040204020203" pitchFamily="34" charset="0"/>
              </a:rPr>
              <a:t>ignores role of global business in reproducing imperial-colonial relations, generally</a:t>
            </a:r>
          </a:p>
        </p:txBody>
      </p:sp>
      <p:pic>
        <p:nvPicPr>
          <p:cNvPr id="3" name="6">
            <a:hlinkClick r:id="" action="ppaction://media"/>
            <a:extLst>
              <a:ext uri="{FF2B5EF4-FFF2-40B4-BE49-F238E27FC236}">
                <a16:creationId xmlns:a16="http://schemas.microsoft.com/office/drawing/2014/main" id="{7797B0ED-8A2F-87A3-8CC0-C39311B3B7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26804545"/>
      </p:ext>
    </p:extLst>
  </p:cSld>
  <p:clrMapOvr>
    <a:masterClrMapping/>
  </p:clrMapOvr>
  <mc:AlternateContent xmlns:mc="http://schemas.openxmlformats.org/markup-compatibility/2006" xmlns:p14="http://schemas.microsoft.com/office/powerpoint/2010/main">
    <mc:Choice Requires="p14">
      <p:transition spd="slow" p14:dur="2000" advTm="14730"/>
    </mc:Choice>
    <mc:Fallback xmlns="">
      <p:transition spd="slow" advTm="14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41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95536" y="476672"/>
            <a:ext cx="7918947" cy="954107"/>
          </a:xfrm>
          <a:prstGeom prst="rect">
            <a:avLst/>
          </a:prstGeom>
          <a:noFill/>
        </p:spPr>
        <p:txBody>
          <a:bodyPr wrap="square" rtlCol="0">
            <a:spAutoFit/>
          </a:bodyPr>
          <a:lstStyle/>
          <a:p>
            <a:pPr lvl="0" algn="ctr">
              <a:defRPr/>
            </a:pPr>
            <a:r>
              <a:rPr lang="en-GB" sz="2800" dirty="0">
                <a:latin typeface="Segoe UI Light" panose="020B0502040204020203" pitchFamily="34" charset="0"/>
                <a:cs typeface="Segoe UI Light" panose="020B0502040204020203" pitchFamily="34" charset="0"/>
              </a:rPr>
              <a:t>examines how western business reproduces imperial power in former colonies</a:t>
            </a:r>
          </a:p>
        </p:txBody>
      </p:sp>
      <p:pic>
        <p:nvPicPr>
          <p:cNvPr id="3" name="6">
            <a:hlinkClick r:id="" action="ppaction://media"/>
            <a:extLst>
              <a:ext uri="{FF2B5EF4-FFF2-40B4-BE49-F238E27FC236}">
                <a16:creationId xmlns:a16="http://schemas.microsoft.com/office/drawing/2014/main" id="{0C5DED6B-F702-D93E-AD00-681856E2AA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63339589"/>
      </p:ext>
    </p:extLst>
  </p:cSld>
  <p:clrMapOvr>
    <a:masterClrMapping/>
  </p:clrMapOvr>
  <mc:AlternateContent xmlns:mc="http://schemas.openxmlformats.org/markup-compatibility/2006" xmlns:p14="http://schemas.microsoft.com/office/powerpoint/2010/main">
    <mc:Choice Requires="p14">
      <p:transition spd="slow" p14:dur="2000" advTm="40435"/>
    </mc:Choice>
    <mc:Fallback xmlns="">
      <p:transition spd="slow" advTm="40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7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09600" y="3200400"/>
            <a:ext cx="79189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Franklin Gothic Demi Cond" panose="020B0706030402020204" pitchFamily="34" charset="0"/>
                <a:cs typeface="Segoe UI Light" panose="020B0502040204020203" pitchFamily="34" charset="0"/>
              </a:rPr>
              <a:t>AIMS</a:t>
            </a:r>
            <a:endPar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cs typeface="Segoe UI Light" panose="020B0502040204020203" pitchFamily="34" charset="0"/>
            </a:endParaRPr>
          </a:p>
        </p:txBody>
      </p:sp>
      <p:pic>
        <p:nvPicPr>
          <p:cNvPr id="2" name="9">
            <a:hlinkClick r:id="" action="ppaction://media"/>
            <a:extLst>
              <a:ext uri="{FF2B5EF4-FFF2-40B4-BE49-F238E27FC236}">
                <a16:creationId xmlns:a16="http://schemas.microsoft.com/office/drawing/2014/main" id="{D3F8BE8D-CCAD-F58A-E5AF-DC52924E42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04078419"/>
      </p:ext>
    </p:extLst>
  </p:cSld>
  <p:clrMapOvr>
    <a:masterClrMapping/>
  </p:clrMapOvr>
  <mc:AlternateContent xmlns:mc="http://schemas.openxmlformats.org/markup-compatibility/2006" xmlns:p14="http://schemas.microsoft.com/office/powerpoint/2010/main">
    <mc:Choice Requires="p14">
      <p:transition spd="slow" p14:dur="2000" advTm="7184"/>
    </mc:Choice>
    <mc:Fallback xmlns="">
      <p:transition spd="slow" advTm="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12526" y="3167390"/>
            <a:ext cx="7918947" cy="523220"/>
          </a:xfrm>
          <a:prstGeom prst="rect">
            <a:avLst/>
          </a:prstGeom>
          <a:noFill/>
        </p:spPr>
        <p:txBody>
          <a:bodyPr wrap="square" rtlCol="0">
            <a:spAutoFit/>
          </a:bodyPr>
          <a:lstStyle/>
          <a:p>
            <a:pPr lvl="0" algn="ctr">
              <a:defRPr/>
            </a:pPr>
            <a:r>
              <a:rPr lang="en-US" sz="2800" dirty="0">
                <a:solidFill>
                  <a:prstClr val="white"/>
                </a:solidFill>
                <a:latin typeface="Segoe UI Light" panose="020B0502040204020203" pitchFamily="34" charset="0"/>
                <a:cs typeface="Segoe UI Light" panose="020B0502040204020203" pitchFamily="34" charset="0"/>
              </a:rPr>
              <a:t>value for real world employment</a:t>
            </a:r>
            <a:endParaRPr kumimoji="0" lang="en-US" sz="2800" i="0" u="none" strike="noStrike" kern="120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endParaRPr>
          </a:p>
        </p:txBody>
      </p:sp>
      <p:pic>
        <p:nvPicPr>
          <p:cNvPr id="2" name="10">
            <a:hlinkClick r:id="" action="ppaction://media"/>
            <a:extLst>
              <a:ext uri="{FF2B5EF4-FFF2-40B4-BE49-F238E27FC236}">
                <a16:creationId xmlns:a16="http://schemas.microsoft.com/office/drawing/2014/main" id="{C0B55981-E239-0807-C469-2E707E0454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443018"/>
      </p:ext>
    </p:extLst>
  </p:cSld>
  <p:clrMapOvr>
    <a:masterClrMapping/>
  </p:clrMapOvr>
  <mc:AlternateContent xmlns:mc="http://schemas.openxmlformats.org/markup-compatibility/2006" xmlns:p14="http://schemas.microsoft.com/office/powerpoint/2010/main">
    <mc:Choice Requires="p14">
      <p:transition spd="slow" p14:dur="2000" advTm="38925"/>
    </mc:Choice>
    <mc:Fallback xmlns="">
      <p:transition spd="slow" advTm="3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8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689B97E61E83439B781AEB7570A0A1" ma:contentTypeVersion="13" ma:contentTypeDescription="Create a new document." ma:contentTypeScope="" ma:versionID="85e5f872deb163a466a07b85e4114c5a">
  <xsd:schema xmlns:xsd="http://www.w3.org/2001/XMLSchema" xmlns:xs="http://www.w3.org/2001/XMLSchema" xmlns:p="http://schemas.microsoft.com/office/2006/metadata/properties" xmlns:ns2="19c54d97-7c34-49a2-a30b-c16445f7a17b" xmlns:ns3="d79e6cb5-5a2a-4cd3-8d72-a172e5aab376" targetNamespace="http://schemas.microsoft.com/office/2006/metadata/properties" ma:root="true" ma:fieldsID="7efff47ae919905c2490f86e5204e8c8" ns2:_="" ns3:_="">
    <xsd:import namespace="19c54d97-7c34-49a2-a30b-c16445f7a17b"/>
    <xsd:import namespace="d79e6cb5-5a2a-4cd3-8d72-a172e5aab3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c54d97-7c34-49a2-a30b-c16445f7a1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9e6cb5-5a2a-4cd3-8d72-a172e5aab3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c6567ab-3b85-4a22-822a-4639647c0e7b}" ma:internalName="TaxCatchAll" ma:showField="CatchAllData" ma:web="d79e6cb5-5a2a-4cd3-8d72-a172e5aab3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9c54d97-7c34-49a2-a30b-c16445f7a17b">
      <Terms xmlns="http://schemas.microsoft.com/office/infopath/2007/PartnerControls"/>
    </lcf76f155ced4ddcb4097134ff3c332f>
    <TaxCatchAll xmlns="d79e6cb5-5a2a-4cd3-8d72-a172e5aab376" xsi:nil="true"/>
  </documentManagement>
</p:properties>
</file>

<file path=customXml/itemProps1.xml><?xml version="1.0" encoding="utf-8"?>
<ds:datastoreItem xmlns:ds="http://schemas.openxmlformats.org/officeDocument/2006/customXml" ds:itemID="{E3B7C642-777B-4D9C-AFB5-1A7658FB20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c54d97-7c34-49a2-a30b-c16445f7a17b"/>
    <ds:schemaRef ds:uri="d79e6cb5-5a2a-4cd3-8d72-a172e5aab3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8EB152-0AA0-420B-926B-EBFB5F4FDC12}">
  <ds:schemaRefs>
    <ds:schemaRef ds:uri="http://schemas.microsoft.com/sharepoint/v3/contenttype/forms"/>
  </ds:schemaRefs>
</ds:datastoreItem>
</file>

<file path=customXml/itemProps3.xml><?xml version="1.0" encoding="utf-8"?>
<ds:datastoreItem xmlns:ds="http://schemas.openxmlformats.org/officeDocument/2006/customXml" ds:itemID="{D76881DC-E479-4496-B764-1F5B45FA9DCB}"/>
</file>

<file path=docProps/app.xml><?xml version="1.0" encoding="utf-8"?>
<Properties xmlns="http://schemas.openxmlformats.org/officeDocument/2006/extended-properties" xmlns:vt="http://schemas.openxmlformats.org/officeDocument/2006/docPropsVTypes">
  <Template/>
  <TotalTime>5791</TotalTime>
  <Words>868</Words>
  <Application>Microsoft Office PowerPoint</Application>
  <PresentationFormat>On-screen Show (4:3)</PresentationFormat>
  <Paragraphs>69</Paragraphs>
  <Slides>13</Slides>
  <Notes>13</Notes>
  <HiddenSlides>0</HiddenSlides>
  <MMClips>13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Arial Black</vt:lpstr>
      <vt:lpstr>Calibri</vt:lpstr>
      <vt:lpstr>Calibri Light</vt:lpstr>
      <vt:lpstr>DINweb</vt:lpstr>
      <vt:lpstr>Franklin Gothic Demi Cond</vt:lpstr>
      <vt:lpstr>Georgia</vt:lpstr>
      <vt:lpstr>Segoe UI Light</vt:lpstr>
      <vt:lpstr>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Loughborough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Walters</dc:creator>
  <cp:lastModifiedBy>db roberts</cp:lastModifiedBy>
  <cp:revision>207</cp:revision>
  <dcterms:created xsi:type="dcterms:W3CDTF">2015-08-21T07:21:37Z</dcterms:created>
  <dcterms:modified xsi:type="dcterms:W3CDTF">2023-04-14T09:08:31Z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0x0101006F689B97E61E83439B781AEB7570A0A1</vt:lpwstr>
  </property>
</Properties>
</file>