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56" r:id="rId5"/>
    <p:sldId id="257" r:id="rId6"/>
    <p:sldId id="262" r:id="rId7"/>
    <p:sldId id="261" r:id="rId8"/>
    <p:sldId id="264" r:id="rId9"/>
    <p:sldId id="265" r:id="rId10"/>
    <p:sldId id="263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6667" autoAdjust="0"/>
  </p:normalViewPr>
  <p:slideViewPr>
    <p:cSldViewPr>
      <p:cViewPr varScale="1">
        <p:scale>
          <a:sx n="44" d="100"/>
          <a:sy n="44" d="100"/>
        </p:scale>
        <p:origin x="192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BADC4D-C5E3-4CD6-9838-444B40D860E8}" type="datetimeFigureOut">
              <a:rPr lang="en-GB" smtClean="0"/>
              <a:pPr/>
              <a:t>03/05/2023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F5142E-7254-4F7C-BD1F-41EB2C05B7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793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5142E-7254-4F7C-BD1F-41EB2C05B772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103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63888" y="2348880"/>
            <a:ext cx="5472608" cy="600066"/>
          </a:xfrm>
        </p:spPr>
        <p:txBody>
          <a:bodyPr>
            <a:noAutofit/>
          </a:bodyPr>
          <a:lstStyle>
            <a:lvl1pPr algn="ctr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3888" y="2924944"/>
            <a:ext cx="5472608" cy="406895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2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pPr/>
              <a:t>03/05/2023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180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78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7045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pPr/>
              <a:t>03/05/2023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837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411074"/>
            <a:ext cx="7772400" cy="1362075"/>
          </a:xfrm>
        </p:spPr>
        <p:txBody>
          <a:bodyPr anchor="t">
            <a:noAutofit/>
          </a:bodyPr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70080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pPr/>
              <a:t>03/05/2023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28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24745"/>
            <a:ext cx="4038600" cy="50014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24745"/>
            <a:ext cx="4038600" cy="50014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pPr/>
              <a:t>03/05/2023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78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367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5482952" cy="47045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4168" y="1124744"/>
            <a:ext cx="2602632" cy="4128459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pPr/>
              <a:t>03/05/2023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78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451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pPr/>
              <a:t>03/05/2023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555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797152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260648"/>
            <a:ext cx="8568952" cy="446692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520" y="5373216"/>
            <a:ext cx="8640960" cy="3659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pPr/>
              <a:t>03/05/2023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477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2290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91E08-53F6-4B30-8521-A8FFEF1ADBB8}" type="datetimeFigureOut">
              <a:rPr lang="en-GB" smtClean="0"/>
              <a:pPr/>
              <a:t>03/05/2023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7383A-60EC-4720-B4F7-3F8B7072D8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50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2" r:id="rId5"/>
    <p:sldLayoutId id="2147483667" r:id="rId6"/>
    <p:sldLayoutId id="2147483669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rgbClr val="33006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BSC080 Analysing Careers</a:t>
            </a:r>
          </a:p>
        </p:txBody>
      </p:sp>
    </p:spTree>
    <p:extLst>
      <p:ext uri="{BB962C8B-B14F-4D97-AF65-F5344CB8AC3E}">
        <p14:creationId xmlns:p14="http://schemas.microsoft.com/office/powerpoint/2010/main" val="1762933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About This Module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912435"/>
          </a:xfrm>
        </p:spPr>
        <p:txBody>
          <a:bodyPr>
            <a:normAutofit/>
          </a:bodyPr>
          <a:lstStyle/>
          <a:p>
            <a:r>
              <a:rPr lang="en-GB" dirty="0"/>
              <a:t>The purpose of the module is evaluate the usefulness of career theories in order to better understand people’s work experiences.</a:t>
            </a:r>
          </a:p>
          <a:p>
            <a:r>
              <a:rPr lang="en-GB" dirty="0"/>
              <a:t>It requires a mini data collection exercise.</a:t>
            </a:r>
          </a:p>
          <a:p>
            <a:r>
              <a:rPr lang="en-GB" dirty="0"/>
              <a:t>This module aims to develop critical thinking skills in relation to career theory.</a:t>
            </a:r>
          </a:p>
        </p:txBody>
      </p:sp>
    </p:spTree>
    <p:extLst>
      <p:ext uri="{BB962C8B-B14F-4D97-AF65-F5344CB8AC3E}">
        <p14:creationId xmlns:p14="http://schemas.microsoft.com/office/powerpoint/2010/main" val="1523888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38AFB-E003-49B1-A20A-A6A20F75A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Teaching and Learning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0C075-F113-4630-A419-DDA3CB7AF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Direct contact with the lecturers are through two-hour lectures each week</a:t>
            </a:r>
          </a:p>
          <a:p>
            <a:r>
              <a:rPr lang="en-GB" dirty="0"/>
              <a:t>The lectures focus on a discussion and evaluation of academic theory</a:t>
            </a:r>
          </a:p>
          <a:p>
            <a:r>
              <a:rPr lang="en-GB" dirty="0"/>
              <a:t>As this is a social sciences module students are expected to carry out a significant amount of independent study to supplement the lectures</a:t>
            </a:r>
          </a:p>
          <a:p>
            <a:r>
              <a:rPr lang="en-GB" dirty="0"/>
              <a:t>Students are expected to actively engage with activities and join in discussions</a:t>
            </a:r>
          </a:p>
        </p:txBody>
      </p:sp>
    </p:spTree>
    <p:extLst>
      <p:ext uri="{BB962C8B-B14F-4D97-AF65-F5344CB8AC3E}">
        <p14:creationId xmlns:p14="http://schemas.microsoft.com/office/powerpoint/2010/main" val="1638149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56792"/>
            <a:ext cx="8229600" cy="4272475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This module is 100% coursework</a:t>
            </a:r>
          </a:p>
          <a:p>
            <a:r>
              <a:rPr lang="en-GB" dirty="0"/>
              <a:t>The assignment is focused on a critical analysis of career theory</a:t>
            </a:r>
          </a:p>
          <a:p>
            <a:r>
              <a:rPr lang="en-GB" dirty="0"/>
              <a:t>One person who has had a career is to be interviewed. The data is to then be analysed and a report written as a small empirical study.</a:t>
            </a:r>
          </a:p>
          <a:p>
            <a:r>
              <a:rPr lang="en-GB" dirty="0"/>
              <a:t>Feedback will be provided once the marking has been completed.</a:t>
            </a:r>
          </a:p>
          <a:p>
            <a:r>
              <a:rPr lang="en-GB" dirty="0"/>
              <a:t>Surgery sessions for questions will be held at the end of each lecture.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and Feedback </a:t>
            </a:r>
          </a:p>
        </p:txBody>
      </p:sp>
    </p:spTree>
    <p:extLst>
      <p:ext uri="{BB962C8B-B14F-4D97-AF65-F5344CB8AC3E}">
        <p14:creationId xmlns:p14="http://schemas.microsoft.com/office/powerpoint/2010/main" val="767530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BC828-AF43-4D78-B923-AC1794E7F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210145"/>
          </a:xfrm>
        </p:spPr>
        <p:txBody>
          <a:bodyPr>
            <a:normAutofit fontScale="90000"/>
          </a:bodyPr>
          <a:lstStyle/>
          <a:p>
            <a:r>
              <a:rPr lang="en-GB" dirty="0"/>
              <a:t>Wider skills and knowledge development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2D64A-2DDC-4FB7-BC28-D59D366A5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344483"/>
          </a:xfrm>
        </p:spPr>
        <p:txBody>
          <a:bodyPr>
            <a:normAutofit lnSpcReduction="10000"/>
          </a:bodyPr>
          <a:lstStyle/>
          <a:p>
            <a:r>
              <a:rPr lang="en-GB" dirty="0"/>
              <a:t>Students gain knowledge about the range of career theories and develop understandings of how to critically analyse academic material.</a:t>
            </a:r>
          </a:p>
          <a:p>
            <a:r>
              <a:rPr lang="en-GB" dirty="0"/>
              <a:t>The ability to relate abstract ideas to a range of data is enhanced.</a:t>
            </a:r>
          </a:p>
          <a:p>
            <a:r>
              <a:rPr lang="en-GB" dirty="0"/>
              <a:t>Written and spoken communication skills are developed through the assignment.</a:t>
            </a:r>
          </a:p>
          <a:p>
            <a:r>
              <a:rPr lang="en-GB" dirty="0"/>
              <a:t>A key outcome relates to the development of independence of study and thought as this is encouraged throughout.</a:t>
            </a:r>
          </a:p>
        </p:txBody>
      </p:sp>
    </p:spTree>
    <p:extLst>
      <p:ext uri="{BB962C8B-B14F-4D97-AF65-F5344CB8AC3E}">
        <p14:creationId xmlns:p14="http://schemas.microsoft.com/office/powerpoint/2010/main" val="2307111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1A7B54-E97B-44EF-8172-40A8E9972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Reading material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6859F50-0479-46C9-8D55-F712CBE2F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Core texts include: </a:t>
            </a:r>
          </a:p>
          <a:p>
            <a:pPr lvl="1"/>
            <a:r>
              <a:rPr lang="en-GB" dirty="0"/>
              <a:t>Baruch. Y. (2004) </a:t>
            </a:r>
            <a:r>
              <a:rPr lang="en-GB" i="1" dirty="0"/>
              <a:t>Managing Careers</a:t>
            </a:r>
            <a:r>
              <a:rPr lang="en-GB" dirty="0"/>
              <a:t>. Harlow: Pearson Education </a:t>
            </a:r>
          </a:p>
          <a:p>
            <a:pPr lvl="1"/>
            <a:r>
              <a:rPr lang="en-GB" dirty="0"/>
              <a:t>Collin. A., and Young. R. (2000)</a:t>
            </a:r>
            <a:r>
              <a:rPr lang="en-GB" i="1" dirty="0"/>
              <a:t>The Future of Career</a:t>
            </a:r>
            <a:r>
              <a:rPr lang="en-GB" dirty="0"/>
              <a:t>. Cambridge: Cambridge University Press</a:t>
            </a:r>
          </a:p>
          <a:p>
            <a:pPr lvl="1"/>
            <a:r>
              <a:rPr lang="en-GB" dirty="0" err="1"/>
              <a:t>Gunz</a:t>
            </a:r>
            <a:r>
              <a:rPr lang="en-GB" dirty="0"/>
              <a:t>. H. &amp; </a:t>
            </a:r>
            <a:r>
              <a:rPr lang="en-GB" dirty="0" err="1"/>
              <a:t>Peiperl</a:t>
            </a:r>
            <a:r>
              <a:rPr lang="en-GB" dirty="0"/>
              <a:t>. M. (2007) (Eds.) </a:t>
            </a:r>
            <a:r>
              <a:rPr lang="en-GB" i="1" dirty="0"/>
              <a:t>Handbook of career studies</a:t>
            </a:r>
            <a:r>
              <a:rPr lang="en-GB" dirty="0"/>
              <a:t>, London: Sage</a:t>
            </a:r>
          </a:p>
          <a:p>
            <a:pPr lvl="1"/>
            <a:r>
              <a:rPr lang="en-GB" dirty="0" err="1"/>
              <a:t>Inkson</a:t>
            </a:r>
            <a:r>
              <a:rPr lang="en-GB" dirty="0"/>
              <a:t>, K., Dries, N. and Arnold, J. (2014) </a:t>
            </a:r>
            <a:r>
              <a:rPr lang="en-GB" i="1" dirty="0"/>
              <a:t>Understanding careers</a:t>
            </a:r>
            <a:r>
              <a:rPr lang="en-GB" dirty="0"/>
              <a:t>. London: Sage.</a:t>
            </a:r>
          </a:p>
          <a:p>
            <a:endParaRPr lang="en-GB" dirty="0"/>
          </a:p>
          <a:p>
            <a:r>
              <a:rPr lang="en-GB" dirty="0"/>
              <a:t>And a diverse range of journal articles typically from journals such as </a:t>
            </a:r>
            <a:r>
              <a:rPr lang="en-GB" i="1" dirty="0"/>
              <a:t>Career Development International; Human Relations; Work, Employment &amp; Society; Gender, Work &amp; Organisation; Journal of Vocational Behaviour; Human Resource Management Journal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65480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1B361D-7777-48C1-B67A-70FD613347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8229600" cy="4704523"/>
          </a:xfrm>
        </p:spPr>
        <p:txBody>
          <a:bodyPr/>
          <a:lstStyle/>
          <a:p>
            <a:r>
              <a:rPr lang="en-GB" dirty="0"/>
              <a:t>This module offers a unique opportunity for students to study independently towards the end of their degree programme</a:t>
            </a:r>
          </a:p>
          <a:p>
            <a:r>
              <a:rPr lang="en-GB" dirty="0"/>
              <a:t>Do not select this module if you do not like ambiguity – there is no ‘one’ way to do this well. </a:t>
            </a:r>
          </a:p>
          <a:p>
            <a:endParaRPr lang="en-GB" dirty="0"/>
          </a:p>
          <a:p>
            <a:r>
              <a:rPr lang="en-GB" dirty="0"/>
              <a:t>For further information contact </a:t>
            </a:r>
          </a:p>
          <a:p>
            <a:r>
              <a:rPr lang="en-GB" dirty="0"/>
              <a:t>Professor Christine Coupland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C2651EE-906E-4B50-B346-537E5E97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choose this module?</a:t>
            </a:r>
          </a:p>
        </p:txBody>
      </p:sp>
    </p:spTree>
    <p:extLst>
      <p:ext uri="{BB962C8B-B14F-4D97-AF65-F5344CB8AC3E}">
        <p14:creationId xmlns:p14="http://schemas.microsoft.com/office/powerpoint/2010/main" val="29235140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f16e4eb8-8e63-45a0-9b0c-742e5d123301"/>
</p:tagLst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b="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9c54d97-7c34-49a2-a30b-c16445f7a17b">
      <Terms xmlns="http://schemas.microsoft.com/office/infopath/2007/PartnerControls"/>
    </lcf76f155ced4ddcb4097134ff3c332f>
    <TaxCatchAll xmlns="d79e6cb5-5a2a-4cd3-8d72-a172e5aab37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689B97E61E83439B781AEB7570A0A1" ma:contentTypeVersion="13" ma:contentTypeDescription="Create a new document." ma:contentTypeScope="" ma:versionID="85e5f872deb163a466a07b85e4114c5a">
  <xsd:schema xmlns:xsd="http://www.w3.org/2001/XMLSchema" xmlns:xs="http://www.w3.org/2001/XMLSchema" xmlns:p="http://schemas.microsoft.com/office/2006/metadata/properties" xmlns:ns2="19c54d97-7c34-49a2-a30b-c16445f7a17b" xmlns:ns3="d79e6cb5-5a2a-4cd3-8d72-a172e5aab376" targetNamespace="http://schemas.microsoft.com/office/2006/metadata/properties" ma:root="true" ma:fieldsID="7efff47ae919905c2490f86e5204e8c8" ns2:_="" ns3:_="">
    <xsd:import namespace="19c54d97-7c34-49a2-a30b-c16445f7a17b"/>
    <xsd:import namespace="d79e6cb5-5a2a-4cd3-8d72-a172e5aab3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c54d97-7c34-49a2-a30b-c16445f7a1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3b1f9f8-f5cc-49a8-8ca6-8016371bfc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9e6cb5-5a2a-4cd3-8d72-a172e5aab37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c6567ab-3b85-4a22-822a-4639647c0e7b}" ma:internalName="TaxCatchAll" ma:showField="CatchAllData" ma:web="d79e6cb5-5a2a-4cd3-8d72-a172e5aab3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3AFCA9-539A-4129-AC64-87355A811ED3}">
  <ds:schemaRefs>
    <ds:schemaRef ds:uri="http://schemas.microsoft.com/office/2006/metadata/properties"/>
    <ds:schemaRef ds:uri="http://schemas.microsoft.com/office/infopath/2007/PartnerControls"/>
    <ds:schemaRef ds:uri="19c54d97-7c34-49a2-a30b-c16445f7a17b"/>
    <ds:schemaRef ds:uri="d79e6cb5-5a2a-4cd3-8d72-a172e5aab376"/>
  </ds:schemaRefs>
</ds:datastoreItem>
</file>

<file path=customXml/itemProps2.xml><?xml version="1.0" encoding="utf-8"?>
<ds:datastoreItem xmlns:ds="http://schemas.openxmlformats.org/officeDocument/2006/customXml" ds:itemID="{3A6C0A9E-016A-4093-AE8E-E1390D0468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c54d97-7c34-49a2-a30b-c16445f7a17b"/>
    <ds:schemaRef ds:uri="d79e6cb5-5a2a-4cd3-8d72-a172e5aab3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18E459-6380-46B2-BF8D-42192248733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</TotalTime>
  <Words>436</Words>
  <Application>Microsoft Office PowerPoint</Application>
  <PresentationFormat>On-screen Show (4:3)</PresentationFormat>
  <Paragraphs>36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Default Theme</vt:lpstr>
      <vt:lpstr>BSC080 Analysing Careers</vt:lpstr>
      <vt:lpstr>About This Module</vt:lpstr>
      <vt:lpstr>Teaching and Learning </vt:lpstr>
      <vt:lpstr>Assessment and Feedback </vt:lpstr>
      <vt:lpstr>Wider skills and knowledge development </vt:lpstr>
      <vt:lpstr>Reading material </vt:lpstr>
      <vt:lpstr>Why choose this module?</vt:lpstr>
    </vt:vector>
  </TitlesOfParts>
  <Company>Loughborough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Jonathan Walters</dc:creator>
  <cp:lastModifiedBy>Christine Coupland</cp:lastModifiedBy>
  <cp:revision>31</cp:revision>
  <dcterms:created xsi:type="dcterms:W3CDTF">2015-08-21T07:21:37Z</dcterms:created>
  <dcterms:modified xsi:type="dcterms:W3CDTF">2023-05-03T15:29:24Z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0x0101006F689B97E61E83439B781AEB7570A0A1</vt:lpwstr>
  </property>
</Properties>
</file>