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62" r:id="rId7"/>
    <p:sldId id="261" r:id="rId8"/>
    <p:sldId id="264" r:id="rId9"/>
    <p:sldId id="265" r:id="rId10"/>
    <p:sldId id="263"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B9766-EE65-49B2-AA41-671E0631BC3C}" v="60" dt="2021-04-19T16:37:04.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67" autoAdjust="0"/>
  </p:normalViewPr>
  <p:slideViewPr>
    <p:cSldViewPr>
      <p:cViewPr varScale="1">
        <p:scale>
          <a:sx n="44" d="100"/>
          <a:sy n="44" d="100"/>
        </p:scale>
        <p:origin x="192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erry" userId="efc91f93-5352-42a7-9a43-9828b36ddee7" providerId="ADAL" clId="{D4FB9766-EE65-49B2-AA41-671E0631BC3C}"/>
    <pc:docChg chg="modSld">
      <pc:chgData name="Amanda Berry" userId="efc91f93-5352-42a7-9a43-9828b36ddee7" providerId="ADAL" clId="{D4FB9766-EE65-49B2-AA41-671E0631BC3C}" dt="2021-04-19T16:37:01.206" v="130"/>
      <pc:docMkLst>
        <pc:docMk/>
      </pc:docMkLst>
      <pc:sldChg chg="addSp delSp modSp mod modTransition modAnim">
        <pc:chgData name="Amanda Berry" userId="efc91f93-5352-42a7-9a43-9828b36ddee7" providerId="ADAL" clId="{D4FB9766-EE65-49B2-AA41-671E0631BC3C}" dt="2021-04-19T16:27:12.028" v="56"/>
        <pc:sldMkLst>
          <pc:docMk/>
          <pc:sldMk cId="1762933622" sldId="256"/>
        </pc:sldMkLst>
        <pc:spChg chg="mod">
          <ac:chgData name="Amanda Berry" userId="efc91f93-5352-42a7-9a43-9828b36ddee7" providerId="ADAL" clId="{D4FB9766-EE65-49B2-AA41-671E0631BC3C}" dt="2021-04-19T16:26:32.721" v="52" actId="6549"/>
          <ac:spMkLst>
            <pc:docMk/>
            <pc:sldMk cId="1762933622" sldId="256"/>
            <ac:spMk id="2" creationId="{00000000-0000-0000-0000-000000000000}"/>
          </ac:spMkLst>
        </pc:spChg>
        <pc:picChg chg="del">
          <ac:chgData name="Amanda Berry" userId="efc91f93-5352-42a7-9a43-9828b36ddee7" providerId="ADAL" clId="{D4FB9766-EE65-49B2-AA41-671E0631BC3C}" dt="2021-04-19T16:26:45.364" v="53"/>
          <ac:picMkLst>
            <pc:docMk/>
            <pc:sldMk cId="1762933622" sldId="256"/>
            <ac:picMk id="3" creationId="{03073BFD-15BD-4FFE-8BDD-CD86EB1E58B3}"/>
          </ac:picMkLst>
        </pc:picChg>
        <pc:picChg chg="add del mod">
          <ac:chgData name="Amanda Berry" userId="efc91f93-5352-42a7-9a43-9828b36ddee7" providerId="ADAL" clId="{D4FB9766-EE65-49B2-AA41-671E0631BC3C}" dt="2021-04-19T16:26:57.718" v="55"/>
          <ac:picMkLst>
            <pc:docMk/>
            <pc:sldMk cId="1762933622" sldId="256"/>
            <ac:picMk id="4" creationId="{A93A32B5-D413-4C87-8D9A-6105CCC6C5C8}"/>
          </ac:picMkLst>
        </pc:picChg>
        <pc:picChg chg="add mod">
          <ac:chgData name="Amanda Berry" userId="efc91f93-5352-42a7-9a43-9828b36ddee7" providerId="ADAL" clId="{D4FB9766-EE65-49B2-AA41-671E0631BC3C}" dt="2021-04-19T16:27:12.028" v="56"/>
          <ac:picMkLst>
            <pc:docMk/>
            <pc:sldMk cId="1762933622" sldId="256"/>
            <ac:picMk id="5" creationId="{7E544EEF-DA26-4CD0-8036-80F67A70F2FA}"/>
          </ac:picMkLst>
        </pc:picChg>
      </pc:sldChg>
      <pc:sldChg chg="addSp delSp modSp mod modTransition modAnim">
        <pc:chgData name="Amanda Berry" userId="efc91f93-5352-42a7-9a43-9828b36ddee7" providerId="ADAL" clId="{D4FB9766-EE65-49B2-AA41-671E0631BC3C}" dt="2021-04-19T16:31:50.660" v="121"/>
        <pc:sldMkLst>
          <pc:docMk/>
          <pc:sldMk cId="1523888206" sldId="257"/>
        </pc:sldMkLst>
        <pc:spChg chg="mod">
          <ac:chgData name="Amanda Berry" userId="efc91f93-5352-42a7-9a43-9828b36ddee7" providerId="ADAL" clId="{D4FB9766-EE65-49B2-AA41-671E0631BC3C}" dt="2021-04-19T16:27:33.295" v="113" actId="6549"/>
          <ac:spMkLst>
            <pc:docMk/>
            <pc:sldMk cId="1523888206" sldId="257"/>
            <ac:spMk id="3" creationId="{00000000-0000-0000-0000-000000000000}"/>
          </ac:spMkLst>
        </pc:spChg>
        <pc:picChg chg="add del mod">
          <ac:chgData name="Amanda Berry" userId="efc91f93-5352-42a7-9a43-9828b36ddee7" providerId="ADAL" clId="{D4FB9766-EE65-49B2-AA41-671E0631BC3C}" dt="2021-04-19T16:29:06.887" v="116"/>
          <ac:picMkLst>
            <pc:docMk/>
            <pc:sldMk cId="1523888206" sldId="257"/>
            <ac:picMk id="4" creationId="{7BE20709-7EF4-4A55-BBF0-46F20C9C2F30}"/>
          </ac:picMkLst>
        </pc:picChg>
        <pc:picChg chg="del">
          <ac:chgData name="Amanda Berry" userId="efc91f93-5352-42a7-9a43-9828b36ddee7" providerId="ADAL" clId="{D4FB9766-EE65-49B2-AA41-671E0631BC3C}" dt="2021-04-19T16:27:47.785" v="114"/>
          <ac:picMkLst>
            <pc:docMk/>
            <pc:sldMk cId="1523888206" sldId="257"/>
            <ac:picMk id="5" creationId="{175BE487-5CD7-46FA-A8B7-9FEB51519F5B}"/>
          </ac:picMkLst>
        </pc:picChg>
        <pc:picChg chg="add del mod">
          <ac:chgData name="Amanda Berry" userId="efc91f93-5352-42a7-9a43-9828b36ddee7" providerId="ADAL" clId="{D4FB9766-EE65-49B2-AA41-671E0631BC3C}" dt="2021-04-19T16:29:27.290" v="118"/>
          <ac:picMkLst>
            <pc:docMk/>
            <pc:sldMk cId="1523888206" sldId="257"/>
            <ac:picMk id="6" creationId="{789698DA-B14D-4202-963C-FD94487ADADE}"/>
          </ac:picMkLst>
        </pc:picChg>
        <pc:picChg chg="add del mod">
          <ac:chgData name="Amanda Berry" userId="efc91f93-5352-42a7-9a43-9828b36ddee7" providerId="ADAL" clId="{D4FB9766-EE65-49B2-AA41-671E0631BC3C}" dt="2021-04-19T16:30:57.246" v="120"/>
          <ac:picMkLst>
            <pc:docMk/>
            <pc:sldMk cId="1523888206" sldId="257"/>
            <ac:picMk id="7" creationId="{AA3350E3-7077-46CC-92D9-892CECBCE5E0}"/>
          </ac:picMkLst>
        </pc:picChg>
        <pc:picChg chg="add mod">
          <ac:chgData name="Amanda Berry" userId="efc91f93-5352-42a7-9a43-9828b36ddee7" providerId="ADAL" clId="{D4FB9766-EE65-49B2-AA41-671E0631BC3C}" dt="2021-04-19T16:31:50.660" v="121"/>
          <ac:picMkLst>
            <pc:docMk/>
            <pc:sldMk cId="1523888206" sldId="257"/>
            <ac:picMk id="8" creationId="{AE9F4EC0-528D-4150-A888-60B1091DF894}"/>
          </ac:picMkLst>
        </pc:picChg>
      </pc:sldChg>
      <pc:sldChg chg="addSp delSp modSp modTransition modAnim">
        <pc:chgData name="Amanda Berry" userId="efc91f93-5352-42a7-9a43-9828b36ddee7" providerId="ADAL" clId="{D4FB9766-EE65-49B2-AA41-671E0631BC3C}" dt="2021-04-19T16:33:18.400" v="124"/>
        <pc:sldMkLst>
          <pc:docMk/>
          <pc:sldMk cId="1638149325" sldId="262"/>
        </pc:sldMkLst>
        <pc:picChg chg="del">
          <ac:chgData name="Amanda Berry" userId="efc91f93-5352-42a7-9a43-9828b36ddee7" providerId="ADAL" clId="{D4FB9766-EE65-49B2-AA41-671E0631BC3C}" dt="2021-04-19T16:32:00.267" v="122"/>
          <ac:picMkLst>
            <pc:docMk/>
            <pc:sldMk cId="1638149325" sldId="262"/>
            <ac:picMk id="4" creationId="{079C5460-3A0F-48BE-9E23-57771D83386D}"/>
          </ac:picMkLst>
        </pc:picChg>
        <pc:picChg chg="add del mod">
          <ac:chgData name="Amanda Berry" userId="efc91f93-5352-42a7-9a43-9828b36ddee7" providerId="ADAL" clId="{D4FB9766-EE65-49B2-AA41-671E0631BC3C}" dt="2021-04-19T16:32:02.109" v="123"/>
          <ac:picMkLst>
            <pc:docMk/>
            <pc:sldMk cId="1638149325" sldId="262"/>
            <ac:picMk id="5" creationId="{F0A80358-64ED-46CC-8CEB-7B09E0119A9E}"/>
          </ac:picMkLst>
        </pc:picChg>
        <pc:picChg chg="add mod">
          <ac:chgData name="Amanda Berry" userId="efc91f93-5352-42a7-9a43-9828b36ddee7" providerId="ADAL" clId="{D4FB9766-EE65-49B2-AA41-671E0631BC3C}" dt="2021-04-19T16:33:18.400" v="124"/>
          <ac:picMkLst>
            <pc:docMk/>
            <pc:sldMk cId="1638149325" sldId="262"/>
            <ac:picMk id="6" creationId="{AC614E34-0157-469D-AC2F-0F3DBBBBD3A6}"/>
          </ac:picMkLst>
        </pc:picChg>
      </pc:sldChg>
      <pc:sldChg chg="addSp delSp modSp modTransition modAnim">
        <pc:chgData name="Amanda Berry" userId="efc91f93-5352-42a7-9a43-9828b36ddee7" providerId="ADAL" clId="{D4FB9766-EE65-49B2-AA41-671E0631BC3C}" dt="2021-04-19T16:37:01.206" v="130"/>
        <pc:sldMkLst>
          <pc:docMk/>
          <pc:sldMk cId="2923514048" sldId="263"/>
        </pc:sldMkLst>
        <pc:picChg chg="del">
          <ac:chgData name="Amanda Berry" userId="efc91f93-5352-42a7-9a43-9828b36ddee7" providerId="ADAL" clId="{D4FB9766-EE65-49B2-AA41-671E0631BC3C}" dt="2021-04-19T16:35:58.921" v="129"/>
          <ac:picMkLst>
            <pc:docMk/>
            <pc:sldMk cId="2923514048" sldId="263"/>
            <ac:picMk id="3" creationId="{6A05FA00-6E12-41E1-B2CA-85202FD1F911}"/>
          </ac:picMkLst>
        </pc:picChg>
        <pc:picChg chg="add mod">
          <ac:chgData name="Amanda Berry" userId="efc91f93-5352-42a7-9a43-9828b36ddee7" providerId="ADAL" clId="{D4FB9766-EE65-49B2-AA41-671E0631BC3C}" dt="2021-04-19T16:37:01.206" v="130"/>
          <ac:picMkLst>
            <pc:docMk/>
            <pc:sldMk cId="2923514048" sldId="263"/>
            <ac:picMk id="5" creationId="{22CFE8BF-B16D-430B-921F-E2BBCA618251}"/>
          </ac:picMkLst>
        </pc:picChg>
      </pc:sldChg>
      <pc:sldChg chg="addSp delSp modSp modTransition modAnim">
        <pc:chgData name="Amanda Berry" userId="efc91f93-5352-42a7-9a43-9828b36ddee7" providerId="ADAL" clId="{D4FB9766-EE65-49B2-AA41-671E0631BC3C}" dt="2021-04-19T16:35:43.659" v="128"/>
        <pc:sldMkLst>
          <pc:docMk/>
          <pc:sldMk cId="2307111324" sldId="264"/>
        </pc:sldMkLst>
        <pc:picChg chg="del">
          <ac:chgData name="Amanda Berry" userId="efc91f93-5352-42a7-9a43-9828b36ddee7" providerId="ADAL" clId="{D4FB9766-EE65-49B2-AA41-671E0631BC3C}" dt="2021-04-19T16:33:32.669" v="125"/>
          <ac:picMkLst>
            <pc:docMk/>
            <pc:sldMk cId="2307111324" sldId="264"/>
            <ac:picMk id="4" creationId="{460070CB-4608-4EF2-9C8A-711A32029E34}"/>
          </ac:picMkLst>
        </pc:picChg>
        <pc:picChg chg="add del mod">
          <ac:chgData name="Amanda Berry" userId="efc91f93-5352-42a7-9a43-9828b36ddee7" providerId="ADAL" clId="{D4FB9766-EE65-49B2-AA41-671E0631BC3C}" dt="2021-04-19T16:34:42.535" v="127"/>
          <ac:picMkLst>
            <pc:docMk/>
            <pc:sldMk cId="2307111324" sldId="264"/>
            <ac:picMk id="5" creationId="{F4735035-E8CF-4045-801D-F6FF741BB07C}"/>
          </ac:picMkLst>
        </pc:picChg>
        <pc:picChg chg="add mod">
          <ac:chgData name="Amanda Berry" userId="efc91f93-5352-42a7-9a43-9828b36ddee7" providerId="ADAL" clId="{D4FB9766-EE65-49B2-AA41-671E0631BC3C}" dt="2021-04-19T16:35:43.659" v="128"/>
          <ac:picMkLst>
            <pc:docMk/>
            <pc:sldMk cId="2307111324" sldId="264"/>
            <ac:picMk id="6" creationId="{BF8240F2-780C-4806-842A-D160701BAE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ADC4D-C5E3-4CD6-9838-444B40D860E8}" type="datetimeFigureOut">
              <a:rPr lang="en-GB" smtClean="0"/>
              <a:t>19/04/2021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5142E-7254-4F7C-BD1F-41EB2C05B772}" type="slidenum">
              <a:rPr lang="en-GB" smtClean="0"/>
              <a:t>‹#›</a:t>
            </a:fld>
            <a:endParaRPr lang="en-GB"/>
          </a:p>
        </p:txBody>
      </p:sp>
    </p:spTree>
    <p:extLst>
      <p:ext uri="{BB962C8B-B14F-4D97-AF65-F5344CB8AC3E}">
        <p14:creationId xmlns:p14="http://schemas.microsoft.com/office/powerpoint/2010/main" val="117679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46F5142E-7254-4F7C-BD1F-41EB2C05B772}" type="slidenum">
              <a:rPr lang="en-GB" smtClean="0"/>
              <a:t>1</a:t>
            </a:fld>
            <a:endParaRPr lang="en-GB"/>
          </a:p>
        </p:txBody>
      </p:sp>
    </p:spTree>
    <p:extLst>
      <p:ext uri="{BB962C8B-B14F-4D97-AF65-F5344CB8AC3E}">
        <p14:creationId xmlns:p14="http://schemas.microsoft.com/office/powerpoint/2010/main" val="3395103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348880"/>
            <a:ext cx="5472608" cy="600066"/>
          </a:xfrm>
        </p:spPr>
        <p:txBody>
          <a:bodyPr>
            <a:noAutofit/>
          </a:bodyPr>
          <a:lstStyle>
            <a:lvl1pPr algn="ctr">
              <a:defRPr sz="3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63888" y="2924944"/>
            <a:ext cx="5472608" cy="406895"/>
          </a:xfrm>
        </p:spPr>
        <p:txBody>
          <a:bodyPr>
            <a:normAutofit/>
          </a:bodyPr>
          <a:lstStyle>
            <a:lvl1pPr marL="0" indent="0" algn="ctr">
              <a:buNone/>
              <a:defRPr sz="200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30618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78097"/>
          </a:xfrm>
        </p:spPr>
        <p:txBody>
          <a:bodyPr/>
          <a:lstStyle/>
          <a:p>
            <a:r>
              <a:rPr lang="en-US"/>
              <a:t>Click to edit Master title style</a:t>
            </a:r>
            <a:endParaRPr lang="en-GB"/>
          </a:p>
        </p:txBody>
      </p:sp>
      <p:sp>
        <p:nvSpPr>
          <p:cNvPr id="3" name="Content Placeholder 2"/>
          <p:cNvSpPr>
            <a:spLocks noGrp="1"/>
          </p:cNvSpPr>
          <p:nvPr>
            <p:ph idx="1"/>
          </p:nvPr>
        </p:nvSpPr>
        <p:spPr>
          <a:xfrm>
            <a:off x="457200" y="1124744"/>
            <a:ext cx="8229600"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DC91E08-53F6-4B30-8521-A8FFEF1ADBB8}"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74883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11074"/>
            <a:ext cx="7772400" cy="1362075"/>
          </a:xfrm>
        </p:spPr>
        <p:txBody>
          <a:bodyPr anchor="t">
            <a:noAutofit/>
          </a:bodyPr>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170080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19/04/2021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90428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24745"/>
            <a:ext cx="4038600" cy="5001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9"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42253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24744"/>
            <a:ext cx="5482952" cy="47045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84168" y="1124744"/>
            <a:ext cx="2602632" cy="412845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dirty="0"/>
          </a:p>
        </p:txBody>
      </p:sp>
      <p:sp>
        <p:nvSpPr>
          <p:cNvPr id="5" name="Date Placeholder 4"/>
          <p:cNvSpPr>
            <a:spLocks noGrp="1"/>
          </p:cNvSpPr>
          <p:nvPr>
            <p:ph type="dt" sz="half" idx="10"/>
          </p:nvPr>
        </p:nvSpPr>
        <p:spPr/>
        <p:txBody>
          <a:bodyPr/>
          <a:lstStyle/>
          <a:p>
            <a:fld id="{BDC91E08-53F6-4B30-8521-A8FFEF1ADBB8}"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
        <p:nvSpPr>
          <p:cNvPr id="11" name="Title 1"/>
          <p:cNvSpPr>
            <a:spLocks noGrp="1"/>
          </p:cNvSpPr>
          <p:nvPr>
            <p:ph type="title"/>
          </p:nvPr>
        </p:nvSpPr>
        <p:spPr>
          <a:xfrm>
            <a:off x="457200" y="274639"/>
            <a:ext cx="8229600" cy="778097"/>
          </a:xfrm>
        </p:spPr>
        <p:txBody>
          <a:bodyPr/>
          <a:lstStyle/>
          <a:p>
            <a:r>
              <a:rPr lang="en-US"/>
              <a:t>Click to edit Master title style</a:t>
            </a:r>
            <a:endParaRPr lang="en-GB"/>
          </a:p>
        </p:txBody>
      </p:sp>
    </p:spTree>
    <p:extLst>
      <p:ext uri="{BB962C8B-B14F-4D97-AF65-F5344CB8AC3E}">
        <p14:creationId xmlns:p14="http://schemas.microsoft.com/office/powerpoint/2010/main" val="39524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19/04/2021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0555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4797152"/>
            <a:ext cx="5486400" cy="566739"/>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51520" y="260648"/>
            <a:ext cx="8568952" cy="44669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51520" y="5373216"/>
            <a:ext cx="8640960" cy="365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19/04/2021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56547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2290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19/04/2021</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00150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7" r:id="rId6"/>
    <p:sldLayoutId id="2147483669" r:id="rId7"/>
  </p:sldLayoutIdLst>
  <p:txStyles>
    <p:titleStyle>
      <a:lvl1pPr algn="l" defTabSz="914400" rtl="0" eaLnBrk="1" latinLnBrk="0" hangingPunct="1">
        <a:spcBef>
          <a:spcPct val="0"/>
        </a:spcBef>
        <a:buNone/>
        <a:defRPr sz="4000" b="1" kern="1200">
          <a:solidFill>
            <a:srgbClr val="33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348880"/>
            <a:ext cx="5472608" cy="864096"/>
          </a:xfrm>
        </p:spPr>
        <p:txBody>
          <a:bodyPr/>
          <a:lstStyle/>
          <a:p>
            <a:r>
              <a:rPr lang="en-GB" sz="2800" dirty="0"/>
              <a:t>BSC524 Entrepreneurship and Small Business Planning </a:t>
            </a:r>
          </a:p>
        </p:txBody>
      </p:sp>
      <p:pic>
        <p:nvPicPr>
          <p:cNvPr id="5" name="Audio 4">
            <a:hlinkClick r:id="" action="ppaction://media"/>
            <a:extLst>
              <a:ext uri="{FF2B5EF4-FFF2-40B4-BE49-F238E27FC236}">
                <a16:creationId xmlns:a16="http://schemas.microsoft.com/office/drawing/2014/main" id="{7E544EEF-DA26-4CD0-8036-80F67A70F2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62933622"/>
      </p:ext>
    </p:extLst>
  </p:cSld>
  <p:clrMapOvr>
    <a:masterClrMapping/>
  </p:clrMapOvr>
  <mc:AlternateContent xmlns:mc="http://schemas.openxmlformats.org/markup-compatibility/2006">
    <mc:Choice xmlns:p14="http://schemas.microsoft.com/office/powerpoint/2010/main" Requires="p14">
      <p:transition spd="slow" p14:dur="2000" advTm="9788"/>
    </mc:Choice>
    <mc:Fallback>
      <p:transition spd="slow" advTm="9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This Module</a:t>
            </a:r>
          </a:p>
        </p:txBody>
      </p:sp>
      <p:sp>
        <p:nvSpPr>
          <p:cNvPr id="3" name="Content Placeholder 2"/>
          <p:cNvSpPr>
            <a:spLocks noGrp="1"/>
          </p:cNvSpPr>
          <p:nvPr>
            <p:ph idx="1"/>
          </p:nvPr>
        </p:nvSpPr>
        <p:spPr>
          <a:xfrm>
            <a:off x="457200" y="1124744"/>
            <a:ext cx="8229600" cy="4896544"/>
          </a:xfrm>
        </p:spPr>
        <p:txBody>
          <a:bodyPr>
            <a:normAutofit lnSpcReduction="10000"/>
          </a:bodyPr>
          <a:lstStyle/>
          <a:p>
            <a:r>
              <a:rPr lang="en-GB" dirty="0"/>
              <a:t>The aim of this module is to build on and apply the concepts presented in the pre-requisite module through the creation of a business plan for a real or imaginary business</a:t>
            </a:r>
          </a:p>
          <a:p>
            <a:r>
              <a:rPr lang="en-GB" dirty="0"/>
              <a:t>The pre-requisite is BSC522 Entrepreneurship and Innovation – note this pre-requisite cannot be avoided, this is where the theory is taught</a:t>
            </a:r>
          </a:p>
          <a:p>
            <a:r>
              <a:rPr lang="en-GB" dirty="0"/>
              <a:t>Student groups have complete freedom (as long as it’s legal!) to choose whatever sort of business they want to develop, you never know where it might lead….</a:t>
            </a:r>
          </a:p>
        </p:txBody>
      </p:sp>
      <p:pic>
        <p:nvPicPr>
          <p:cNvPr id="8" name="Audio 7">
            <a:hlinkClick r:id="" action="ppaction://media"/>
            <a:extLst>
              <a:ext uri="{FF2B5EF4-FFF2-40B4-BE49-F238E27FC236}">
                <a16:creationId xmlns:a16="http://schemas.microsoft.com/office/drawing/2014/main" id="{AE9F4EC0-528D-4150-A888-60B1091DF8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523888206"/>
      </p:ext>
    </p:extLst>
  </p:cSld>
  <p:clrMapOvr>
    <a:masterClrMapping/>
  </p:clrMapOvr>
  <mc:AlternateContent xmlns:mc="http://schemas.openxmlformats.org/markup-compatibility/2006">
    <mc:Choice xmlns:p14="http://schemas.microsoft.com/office/powerpoint/2010/main" Requires="p14">
      <p:transition spd="slow" p14:dur="2000" advTm="48670"/>
    </mc:Choice>
    <mc:Fallback>
      <p:transition spd="slow" advTm="48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8AFB-E003-49B1-A20A-A6A20F75A8CC}"/>
              </a:ext>
            </a:extLst>
          </p:cNvPr>
          <p:cNvSpPr>
            <a:spLocks noGrp="1"/>
          </p:cNvSpPr>
          <p:nvPr>
            <p:ph type="title"/>
          </p:nvPr>
        </p:nvSpPr>
        <p:spPr/>
        <p:txBody>
          <a:bodyPr/>
          <a:lstStyle/>
          <a:p>
            <a:r>
              <a:rPr lang="en-GB" dirty="0"/>
              <a:t>Teaching and Learning </a:t>
            </a:r>
          </a:p>
        </p:txBody>
      </p:sp>
      <p:sp>
        <p:nvSpPr>
          <p:cNvPr id="3" name="Content Placeholder 2">
            <a:extLst>
              <a:ext uri="{FF2B5EF4-FFF2-40B4-BE49-F238E27FC236}">
                <a16:creationId xmlns:a16="http://schemas.microsoft.com/office/drawing/2014/main" id="{10D0C075-F113-4630-A419-DDA3CB7AF602}"/>
              </a:ext>
            </a:extLst>
          </p:cNvPr>
          <p:cNvSpPr>
            <a:spLocks noGrp="1"/>
          </p:cNvSpPr>
          <p:nvPr>
            <p:ph idx="1"/>
          </p:nvPr>
        </p:nvSpPr>
        <p:spPr/>
        <p:txBody>
          <a:bodyPr>
            <a:normAutofit lnSpcReduction="10000"/>
          </a:bodyPr>
          <a:lstStyle/>
          <a:p>
            <a:r>
              <a:rPr lang="en-GB" dirty="0"/>
              <a:t>There are just 3 weeks of lectures at the beginning of term to set the scene and cover some of the important concepts such as creativity and business planning in more detail</a:t>
            </a:r>
          </a:p>
          <a:p>
            <a:r>
              <a:rPr lang="en-GB" dirty="0"/>
              <a:t>After that the module is entirely based on small group tutorials to give students specific guidance on their business idea</a:t>
            </a:r>
          </a:p>
          <a:p>
            <a:r>
              <a:rPr lang="en-GB" dirty="0"/>
              <a:t>Students are expected to work independently to do their market research and formulate their strategy, its hard work but students value the freedom to organise their own work load</a:t>
            </a:r>
          </a:p>
        </p:txBody>
      </p:sp>
      <p:pic>
        <p:nvPicPr>
          <p:cNvPr id="6" name="Audio 5">
            <a:hlinkClick r:id="" action="ppaction://media"/>
            <a:extLst>
              <a:ext uri="{FF2B5EF4-FFF2-40B4-BE49-F238E27FC236}">
                <a16:creationId xmlns:a16="http://schemas.microsoft.com/office/drawing/2014/main" id="{AC614E34-0157-469D-AC2F-0F3DBBBBD3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638149325"/>
      </p:ext>
    </p:extLst>
  </p:cSld>
  <p:clrMapOvr>
    <a:masterClrMapping/>
  </p:clrMapOvr>
  <mc:AlternateContent xmlns:mc="http://schemas.openxmlformats.org/markup-compatibility/2006">
    <mc:Choice xmlns:p14="http://schemas.microsoft.com/office/powerpoint/2010/main" Requires="p14">
      <p:transition spd="slow" p14:dur="2000" advTm="71427"/>
    </mc:Choice>
    <mc:Fallback>
      <p:transition spd="slow" advTm="714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24744"/>
            <a:ext cx="8229600" cy="4704523"/>
          </a:xfrm>
        </p:spPr>
        <p:txBody>
          <a:bodyPr>
            <a:normAutofit fontScale="92500" lnSpcReduction="10000"/>
          </a:bodyPr>
          <a:lstStyle/>
          <a:p>
            <a:r>
              <a:rPr lang="en-GB" dirty="0"/>
              <a:t>This module is entirely group work - students write a business plan and pitch their business to a panel of judges (dragon’s den style) comprising the tutors and other guest business experts</a:t>
            </a:r>
          </a:p>
          <a:p>
            <a:r>
              <a:rPr lang="en-GB" dirty="0"/>
              <a:t>Students receive formative feedback at each tutorial on the progress of their work and guidance on how to complete the business plan.</a:t>
            </a:r>
          </a:p>
          <a:p>
            <a:r>
              <a:rPr lang="en-GB" dirty="0"/>
              <a:t>The question and answer session after their pitch is a valued part of the feedback, previous students mentioning this as a challenging yet rewarding exercise where they could demonstrate their knowledge and have a meaningful debate </a:t>
            </a:r>
          </a:p>
        </p:txBody>
      </p:sp>
      <p:sp>
        <p:nvSpPr>
          <p:cNvPr id="4" name="Title 3"/>
          <p:cNvSpPr>
            <a:spLocks noGrp="1"/>
          </p:cNvSpPr>
          <p:nvPr>
            <p:ph type="title"/>
          </p:nvPr>
        </p:nvSpPr>
        <p:spPr/>
        <p:txBody>
          <a:bodyPr/>
          <a:lstStyle/>
          <a:p>
            <a:r>
              <a:rPr lang="en-GB" dirty="0"/>
              <a:t>Assessment and Feedback </a:t>
            </a:r>
          </a:p>
        </p:txBody>
      </p:sp>
      <p:pic>
        <p:nvPicPr>
          <p:cNvPr id="3" name="Audio 2">
            <a:hlinkClick r:id="" action="ppaction://media"/>
            <a:extLst>
              <a:ext uri="{FF2B5EF4-FFF2-40B4-BE49-F238E27FC236}">
                <a16:creationId xmlns:a16="http://schemas.microsoft.com/office/drawing/2014/main" id="{38159F1D-D709-4984-8FA8-CBE2C333EF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67530848"/>
      </p:ext>
    </p:extLst>
  </p:cSld>
  <p:clrMapOvr>
    <a:masterClrMapping/>
  </p:clrMapOvr>
  <mc:AlternateContent xmlns:mc="http://schemas.openxmlformats.org/markup-compatibility/2006" xmlns:p14="http://schemas.microsoft.com/office/powerpoint/2010/main">
    <mc:Choice Requires="p14">
      <p:transition spd="slow" p14:dur="2000" advTm="72404"/>
    </mc:Choice>
    <mc:Fallback xmlns="">
      <p:transition spd="slow" advTm="72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C828-AF43-4D78-B923-AC1794E7F052}"/>
              </a:ext>
            </a:extLst>
          </p:cNvPr>
          <p:cNvSpPr>
            <a:spLocks noGrp="1"/>
          </p:cNvSpPr>
          <p:nvPr>
            <p:ph type="title"/>
          </p:nvPr>
        </p:nvSpPr>
        <p:spPr>
          <a:xfrm>
            <a:off x="457200" y="274639"/>
            <a:ext cx="8229600" cy="1210145"/>
          </a:xfrm>
        </p:spPr>
        <p:txBody>
          <a:bodyPr>
            <a:normAutofit fontScale="90000"/>
          </a:bodyPr>
          <a:lstStyle/>
          <a:p>
            <a:r>
              <a:rPr lang="en-GB" dirty="0"/>
              <a:t>Wider skills and knowledge development </a:t>
            </a:r>
          </a:p>
        </p:txBody>
      </p:sp>
      <p:sp>
        <p:nvSpPr>
          <p:cNvPr id="3" name="Content Placeholder 2">
            <a:extLst>
              <a:ext uri="{FF2B5EF4-FFF2-40B4-BE49-F238E27FC236}">
                <a16:creationId xmlns:a16="http://schemas.microsoft.com/office/drawing/2014/main" id="{8422D64A-2DDC-4FB7-BC28-D59D366A51D8}"/>
              </a:ext>
            </a:extLst>
          </p:cNvPr>
          <p:cNvSpPr>
            <a:spLocks noGrp="1"/>
          </p:cNvSpPr>
          <p:nvPr>
            <p:ph idx="1"/>
          </p:nvPr>
        </p:nvSpPr>
        <p:spPr>
          <a:xfrm>
            <a:off x="457200" y="1484784"/>
            <a:ext cx="8229600" cy="4344483"/>
          </a:xfrm>
        </p:spPr>
        <p:txBody>
          <a:bodyPr>
            <a:normAutofit lnSpcReduction="10000"/>
          </a:bodyPr>
          <a:lstStyle/>
          <a:p>
            <a:r>
              <a:rPr lang="en-GB" dirty="0"/>
              <a:t>Innovation, creative thinking and project planning are skills valued by employers and students enjoy the process of coming up with their business idea</a:t>
            </a:r>
          </a:p>
          <a:p>
            <a:r>
              <a:rPr lang="en-GB" dirty="0"/>
              <a:t>The one thing students say every year is that they had no concept of how complex a real business is and the understanding of how a business really operates is something that they will take with them into any future role, regardless of their degree. </a:t>
            </a:r>
          </a:p>
        </p:txBody>
      </p:sp>
      <p:pic>
        <p:nvPicPr>
          <p:cNvPr id="6" name="Audio 5">
            <a:hlinkClick r:id="" action="ppaction://media"/>
            <a:extLst>
              <a:ext uri="{FF2B5EF4-FFF2-40B4-BE49-F238E27FC236}">
                <a16:creationId xmlns:a16="http://schemas.microsoft.com/office/drawing/2014/main" id="{BF8240F2-780C-4806-842A-D160701BAE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307111324"/>
      </p:ext>
    </p:extLst>
  </p:cSld>
  <p:clrMapOvr>
    <a:masterClrMapping/>
  </p:clrMapOvr>
  <mc:AlternateContent xmlns:mc="http://schemas.openxmlformats.org/markup-compatibility/2006">
    <mc:Choice xmlns:p14="http://schemas.microsoft.com/office/powerpoint/2010/main" Requires="p14">
      <p:transition spd="slow" p14:dur="2000" advTm="56694"/>
    </mc:Choice>
    <mc:Fallback>
      <p:transition spd="slow" advTm="56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A7B54-E97B-44EF-8172-40A8E99728E2}"/>
              </a:ext>
            </a:extLst>
          </p:cNvPr>
          <p:cNvSpPr>
            <a:spLocks noGrp="1"/>
          </p:cNvSpPr>
          <p:nvPr>
            <p:ph type="title"/>
          </p:nvPr>
        </p:nvSpPr>
        <p:spPr/>
        <p:txBody>
          <a:bodyPr/>
          <a:lstStyle/>
          <a:p>
            <a:r>
              <a:rPr lang="en-GB" dirty="0"/>
              <a:t>Reading material </a:t>
            </a:r>
          </a:p>
        </p:txBody>
      </p:sp>
      <p:sp>
        <p:nvSpPr>
          <p:cNvPr id="5" name="Content Placeholder 4">
            <a:extLst>
              <a:ext uri="{FF2B5EF4-FFF2-40B4-BE49-F238E27FC236}">
                <a16:creationId xmlns:a16="http://schemas.microsoft.com/office/drawing/2014/main" id="{A6859F50-0479-46C9-8D55-F712CBE2F74E}"/>
              </a:ext>
            </a:extLst>
          </p:cNvPr>
          <p:cNvSpPr>
            <a:spLocks noGrp="1"/>
          </p:cNvSpPr>
          <p:nvPr>
            <p:ph idx="1"/>
          </p:nvPr>
        </p:nvSpPr>
        <p:spPr/>
        <p:txBody>
          <a:bodyPr/>
          <a:lstStyle/>
          <a:p>
            <a:r>
              <a:rPr lang="en-GB" dirty="0"/>
              <a:t>Unlike the majority of final year modules this module has no core text or wider academic reading, this is all about being up to date with the news, understanding the political and economic situation and knowing your customer.</a:t>
            </a:r>
          </a:p>
          <a:p>
            <a:r>
              <a:rPr lang="en-GB" dirty="0"/>
              <a:t>It’s about getting out and doing the primary and secondary research, using library databases (FAME, Mintel, Nexis), talking to your customers and deriving a strategy based on your data.</a:t>
            </a:r>
          </a:p>
        </p:txBody>
      </p:sp>
      <p:pic>
        <p:nvPicPr>
          <p:cNvPr id="2" name="Audio 1">
            <a:hlinkClick r:id="" action="ppaction://media"/>
            <a:extLst>
              <a:ext uri="{FF2B5EF4-FFF2-40B4-BE49-F238E27FC236}">
                <a16:creationId xmlns:a16="http://schemas.microsoft.com/office/drawing/2014/main" id="{B8107EA5-5BD3-49A1-A875-78169E0C52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465480761"/>
      </p:ext>
    </p:extLst>
  </p:cSld>
  <p:clrMapOvr>
    <a:masterClrMapping/>
  </p:clrMapOvr>
  <mc:AlternateContent xmlns:mc="http://schemas.openxmlformats.org/markup-compatibility/2006" xmlns:p14="http://schemas.microsoft.com/office/powerpoint/2010/main">
    <mc:Choice Requires="p14">
      <p:transition spd="slow" p14:dur="2000" advTm="63519"/>
    </mc:Choice>
    <mc:Fallback xmlns="">
      <p:transition spd="slow" advTm="63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1B361D-7777-48C1-B67A-70FD6133477E}"/>
              </a:ext>
            </a:extLst>
          </p:cNvPr>
          <p:cNvSpPr>
            <a:spLocks noGrp="1"/>
          </p:cNvSpPr>
          <p:nvPr>
            <p:ph sz="half" idx="1"/>
          </p:nvPr>
        </p:nvSpPr>
        <p:spPr>
          <a:xfrm>
            <a:off x="457200" y="1124744"/>
            <a:ext cx="8229600" cy="4704523"/>
          </a:xfrm>
        </p:spPr>
        <p:txBody>
          <a:bodyPr>
            <a:normAutofit/>
          </a:bodyPr>
          <a:lstStyle/>
          <a:p>
            <a:r>
              <a:rPr lang="en-GB" dirty="0"/>
              <a:t>This module is probably the most fun you can have in your final year, you will learn so much about the business world in one 10 credit module and you will have a wider appreciation of how your education fits into the commercial sector</a:t>
            </a:r>
          </a:p>
          <a:p>
            <a:r>
              <a:rPr lang="en-GB" dirty="0"/>
              <a:t>You choose your group, you’d never go into business with people you don’t know!</a:t>
            </a:r>
          </a:p>
          <a:p>
            <a:r>
              <a:rPr lang="en-GB" dirty="0"/>
              <a:t>For further information contact Amanda Berry (module leader) a.j.berry@lboro.ac.uk</a:t>
            </a:r>
            <a:endParaRPr lang="en-GB" dirty="0">
              <a:solidFill>
                <a:srgbClr val="FF0000"/>
              </a:solidFill>
            </a:endParaRPr>
          </a:p>
        </p:txBody>
      </p:sp>
      <p:sp>
        <p:nvSpPr>
          <p:cNvPr id="4" name="Title 3">
            <a:extLst>
              <a:ext uri="{FF2B5EF4-FFF2-40B4-BE49-F238E27FC236}">
                <a16:creationId xmlns:a16="http://schemas.microsoft.com/office/drawing/2014/main" id="{8C2651EE-906E-4B50-B346-537E5E979E4E}"/>
              </a:ext>
            </a:extLst>
          </p:cNvPr>
          <p:cNvSpPr>
            <a:spLocks noGrp="1"/>
          </p:cNvSpPr>
          <p:nvPr>
            <p:ph type="title"/>
          </p:nvPr>
        </p:nvSpPr>
        <p:spPr/>
        <p:txBody>
          <a:bodyPr/>
          <a:lstStyle/>
          <a:p>
            <a:r>
              <a:rPr lang="en-GB" dirty="0"/>
              <a:t>Why choose this module?</a:t>
            </a:r>
          </a:p>
        </p:txBody>
      </p:sp>
      <p:pic>
        <p:nvPicPr>
          <p:cNvPr id="5" name="Audio 4">
            <a:hlinkClick r:id="" action="ppaction://media"/>
            <a:extLst>
              <a:ext uri="{FF2B5EF4-FFF2-40B4-BE49-F238E27FC236}">
                <a16:creationId xmlns:a16="http://schemas.microsoft.com/office/drawing/2014/main" id="{22CFE8BF-B16D-430B-921F-E2BBCA61825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23514048"/>
      </p:ext>
    </p:extLst>
  </p:cSld>
  <p:clrMapOvr>
    <a:masterClrMapping/>
  </p:clrMapOvr>
  <mc:AlternateContent xmlns:mc="http://schemas.openxmlformats.org/markup-compatibility/2006">
    <mc:Choice xmlns:p14="http://schemas.microsoft.com/office/powerpoint/2010/main" Requires="p14">
      <p:transition spd="slow" p14:dur="2000" advTm="57495"/>
    </mc:Choice>
    <mc:Fallback>
      <p:transition spd="slow" advTm="57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8517c4c7-33a2-494f-9e93-d087510e4a99"/>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c54d97-7c34-49a2-a30b-c16445f7a17b">
      <Terms xmlns="http://schemas.microsoft.com/office/infopath/2007/PartnerControls"/>
    </lcf76f155ced4ddcb4097134ff3c332f>
    <TaxCatchAll xmlns="d79e6cb5-5a2a-4cd3-8d72-a172e5aab3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689B97E61E83439B781AEB7570A0A1" ma:contentTypeVersion="13" ma:contentTypeDescription="Create a new document." ma:contentTypeScope="" ma:versionID="85e5f872deb163a466a07b85e4114c5a">
  <xsd:schema xmlns:xsd="http://www.w3.org/2001/XMLSchema" xmlns:xs="http://www.w3.org/2001/XMLSchema" xmlns:p="http://schemas.microsoft.com/office/2006/metadata/properties" xmlns:ns2="19c54d97-7c34-49a2-a30b-c16445f7a17b" xmlns:ns3="d79e6cb5-5a2a-4cd3-8d72-a172e5aab376" targetNamespace="http://schemas.microsoft.com/office/2006/metadata/properties" ma:root="true" ma:fieldsID="7efff47ae919905c2490f86e5204e8c8" ns2:_="" ns3:_="">
    <xsd:import namespace="19c54d97-7c34-49a2-a30b-c16445f7a17b"/>
    <xsd:import namespace="d79e6cb5-5a2a-4cd3-8d72-a172e5aab3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54d97-7c34-49a2-a30b-c16445f7a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e6cb5-5a2a-4cd3-8d72-a172e5aab3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567ab-3b85-4a22-822a-4639647c0e7b}" ma:internalName="TaxCatchAll" ma:showField="CatchAllData" ma:web="d79e6cb5-5a2a-4cd3-8d72-a172e5aab3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CDDF7-359F-44E3-A67E-AADD53E80EF4}">
  <ds:schemaRefs>
    <ds:schemaRef ds:uri="http://purl.org/dc/elements/1.1/"/>
    <ds:schemaRef ds:uri="http://schemas.microsoft.com/office/2006/metadata/properties"/>
    <ds:schemaRef ds:uri="2e0cf0ff-f355-4785-9e0d-715fce155c9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f07c88-fc37-468b-b62e-b843d4489dcd"/>
    <ds:schemaRef ds:uri="http://www.w3.org/XML/1998/namespace"/>
    <ds:schemaRef ds:uri="http://purl.org/dc/dcmitype/"/>
  </ds:schemaRefs>
</ds:datastoreItem>
</file>

<file path=customXml/itemProps2.xml><?xml version="1.0" encoding="utf-8"?>
<ds:datastoreItem xmlns:ds="http://schemas.openxmlformats.org/officeDocument/2006/customXml" ds:itemID="{F165599B-7648-4ADB-BE3E-162F6D0D8349}">
  <ds:schemaRefs>
    <ds:schemaRef ds:uri="http://schemas.microsoft.com/sharepoint/v3/contenttype/forms"/>
  </ds:schemaRefs>
</ds:datastoreItem>
</file>

<file path=customXml/itemProps3.xml><?xml version="1.0" encoding="utf-8"?>
<ds:datastoreItem xmlns:ds="http://schemas.openxmlformats.org/officeDocument/2006/customXml" ds:itemID="{A76593F3-E9B1-4B93-A6D2-252A6A7E95B8}"/>
</file>

<file path=docProps/app.xml><?xml version="1.0" encoding="utf-8"?>
<Properties xmlns="http://schemas.openxmlformats.org/officeDocument/2006/extended-properties" xmlns:vt="http://schemas.openxmlformats.org/officeDocument/2006/docPropsVTypes">
  <Template/>
  <TotalTime>350</TotalTime>
  <Words>517</Words>
  <Application>Microsoft Office PowerPoint</Application>
  <PresentationFormat>On-screen Show (4:3)</PresentationFormat>
  <Paragraphs>24</Paragraphs>
  <Slides>7</Slides>
  <Notes>1</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Default Theme</vt:lpstr>
      <vt:lpstr>BSC524 Entrepreneurship and Small Business Planning </vt:lpstr>
      <vt:lpstr>About This Module</vt:lpstr>
      <vt:lpstr>Teaching and Learning </vt:lpstr>
      <vt:lpstr>Assessment and Feedback </vt:lpstr>
      <vt:lpstr>Wider skills and knowledge development </vt:lpstr>
      <vt:lpstr>Reading material </vt:lpstr>
      <vt:lpstr>Why choose this module?</vt:lpstr>
    </vt:vector>
  </TitlesOfParts>
  <Company>Loughborough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Walters</dc:creator>
  <cp:lastModifiedBy>Amanda Berry</cp:lastModifiedBy>
  <cp:revision>22</cp:revision>
  <dcterms:created xsi:type="dcterms:W3CDTF">2015-08-21T07:21:37Z</dcterms:created>
  <dcterms:modified xsi:type="dcterms:W3CDTF">2021-04-19T16:37:04Z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0x0101006F689B97E61E83439B781AEB7570A0A1</vt:lpwstr>
  </property>
</Properties>
</file>