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6" r:id="rId3"/>
    <p:sldId id="267" r:id="rId4"/>
    <p:sldId id="304" r:id="rId5"/>
    <p:sldId id="305" r:id="rId6"/>
    <p:sldId id="265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44142-2008-4F3E-A68F-5D651F72336D}" v="5" dt="2023-05-04T09:47:44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667" autoAdjust="0"/>
  </p:normalViewPr>
  <p:slideViewPr>
    <p:cSldViewPr>
      <p:cViewPr varScale="1">
        <p:scale>
          <a:sx n="73" d="100"/>
          <a:sy n="73" d="100"/>
        </p:scale>
        <p:origin x="26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ligash Glass" userId="c90272d3-a566-4d5c-8779-445a73d56217" providerId="ADAL" clId="{D8144142-2008-4F3E-A68F-5D651F72336D}"/>
    <pc:docChg chg="custSel addSld delSld modSld replTag delTag">
      <pc:chgData name="Karligash Glass" userId="c90272d3-a566-4d5c-8779-445a73d56217" providerId="ADAL" clId="{D8144142-2008-4F3E-A68F-5D651F72336D}" dt="2023-05-04T09:49:18.325" v="158"/>
      <pc:docMkLst>
        <pc:docMk/>
      </pc:docMkLst>
      <pc:sldChg chg="modSp mod">
        <pc:chgData name="Karligash Glass" userId="c90272d3-a566-4d5c-8779-445a73d56217" providerId="ADAL" clId="{D8144142-2008-4F3E-A68F-5D651F72336D}" dt="2023-05-04T09:49:14.800" v="155" actId="1036"/>
        <pc:sldMkLst>
          <pc:docMk/>
          <pc:sldMk cId="1762933622" sldId="256"/>
        </pc:sldMkLst>
        <pc:spChg chg="mod">
          <ac:chgData name="Karligash Glass" userId="c90272d3-a566-4d5c-8779-445a73d56217" providerId="ADAL" clId="{D8144142-2008-4F3E-A68F-5D651F72336D}" dt="2023-05-04T09:49:10.300" v="151" actId="1036"/>
          <ac:spMkLst>
            <pc:docMk/>
            <pc:sldMk cId="1762933622" sldId="256"/>
            <ac:spMk id="2" creationId="{00000000-0000-0000-0000-000000000000}"/>
          </ac:spMkLst>
        </pc:spChg>
        <pc:spChg chg="mod">
          <ac:chgData name="Karligash Glass" userId="c90272d3-a566-4d5c-8779-445a73d56217" providerId="ADAL" clId="{D8144142-2008-4F3E-A68F-5D651F72336D}" dt="2023-05-04T09:49:14.800" v="155" actId="1036"/>
          <ac:spMkLst>
            <pc:docMk/>
            <pc:sldMk cId="1762933622" sldId="256"/>
            <ac:spMk id="5" creationId="{9E4F9629-2D65-4904-B400-8834EC619E82}"/>
          </ac:spMkLst>
        </pc:spChg>
      </pc:sldChg>
      <pc:sldChg chg="modSp mod">
        <pc:chgData name="Karligash Glass" userId="c90272d3-a566-4d5c-8779-445a73d56217" providerId="ADAL" clId="{D8144142-2008-4F3E-A68F-5D651F72336D}" dt="2023-05-04T09:37:21.614" v="45" actId="20577"/>
        <pc:sldMkLst>
          <pc:docMk/>
          <pc:sldMk cId="2954428042" sldId="266"/>
        </pc:sldMkLst>
        <pc:spChg chg="mod">
          <ac:chgData name="Karligash Glass" userId="c90272d3-a566-4d5c-8779-445a73d56217" providerId="ADAL" clId="{D8144142-2008-4F3E-A68F-5D651F72336D}" dt="2023-05-04T09:37:07.070" v="10"/>
          <ac:spMkLst>
            <pc:docMk/>
            <pc:sldMk cId="2954428042" sldId="266"/>
            <ac:spMk id="4098" creationId="{00000000-0000-0000-0000-000000000000}"/>
          </ac:spMkLst>
        </pc:spChg>
        <pc:spChg chg="mod">
          <ac:chgData name="Karligash Glass" userId="c90272d3-a566-4d5c-8779-445a73d56217" providerId="ADAL" clId="{D8144142-2008-4F3E-A68F-5D651F72336D}" dt="2023-05-04T09:37:21.614" v="45" actId="20577"/>
          <ac:spMkLst>
            <pc:docMk/>
            <pc:sldMk cId="2954428042" sldId="266"/>
            <ac:spMk id="4099" creationId="{00000000-0000-0000-0000-000000000000}"/>
          </ac:spMkLst>
        </pc:spChg>
      </pc:sldChg>
      <pc:sldChg chg="modSp mod">
        <pc:chgData name="Karligash Glass" userId="c90272d3-a566-4d5c-8779-445a73d56217" providerId="ADAL" clId="{D8144142-2008-4F3E-A68F-5D651F72336D}" dt="2023-05-04T09:44:04.260" v="102" actId="20577"/>
        <pc:sldMkLst>
          <pc:docMk/>
          <pc:sldMk cId="4230805497" sldId="267"/>
        </pc:sldMkLst>
        <pc:spChg chg="mod">
          <ac:chgData name="Karligash Glass" userId="c90272d3-a566-4d5c-8779-445a73d56217" providerId="ADAL" clId="{D8144142-2008-4F3E-A68F-5D651F72336D}" dt="2023-05-04T09:44:04.260" v="102" actId="20577"/>
          <ac:spMkLst>
            <pc:docMk/>
            <pc:sldMk cId="4230805497" sldId="267"/>
            <ac:spMk id="208899" creationId="{00000000-0000-0000-0000-000000000000}"/>
          </ac:spMkLst>
        </pc:spChg>
      </pc:sldChg>
      <pc:sldChg chg="modSp del mod">
        <pc:chgData name="Karligash Glass" userId="c90272d3-a566-4d5c-8779-445a73d56217" providerId="ADAL" clId="{D8144142-2008-4F3E-A68F-5D651F72336D}" dt="2023-05-04T09:44:27.651" v="106" actId="47"/>
        <pc:sldMkLst>
          <pc:docMk/>
          <pc:sldMk cId="1133263458" sldId="274"/>
        </pc:sldMkLst>
        <pc:spChg chg="mod">
          <ac:chgData name="Karligash Glass" userId="c90272d3-a566-4d5c-8779-445a73d56217" providerId="ADAL" clId="{D8144142-2008-4F3E-A68F-5D651F72336D}" dt="2023-05-04T09:37:34.442" v="49"/>
          <ac:spMkLst>
            <pc:docMk/>
            <pc:sldMk cId="1133263458" sldId="274"/>
            <ac:spMk id="215042" creationId="{00000000-0000-0000-0000-000000000000}"/>
          </ac:spMkLst>
        </pc:spChg>
      </pc:sldChg>
      <pc:sldChg chg="modSp mod">
        <pc:chgData name="Karligash Glass" userId="c90272d3-a566-4d5c-8779-445a73d56217" providerId="ADAL" clId="{D8144142-2008-4F3E-A68F-5D651F72336D}" dt="2023-05-04T09:39:39.907" v="53" actId="20577"/>
        <pc:sldMkLst>
          <pc:docMk/>
          <pc:sldMk cId="3767773109" sldId="304"/>
        </pc:sldMkLst>
        <pc:spChg chg="mod">
          <ac:chgData name="Karligash Glass" userId="c90272d3-a566-4d5c-8779-445a73d56217" providerId="ADAL" clId="{D8144142-2008-4F3E-A68F-5D651F72336D}" dt="2023-05-04T09:39:39.907" v="53" actId="20577"/>
          <ac:spMkLst>
            <pc:docMk/>
            <pc:sldMk cId="3767773109" sldId="304"/>
            <ac:spMk id="3" creationId="{00000000-0000-0000-0000-000000000000}"/>
          </ac:spMkLst>
        </pc:spChg>
      </pc:sldChg>
      <pc:sldChg chg="addSp delSp modSp add mod">
        <pc:chgData name="Karligash Glass" userId="c90272d3-a566-4d5c-8779-445a73d56217" providerId="ADAL" clId="{D8144142-2008-4F3E-A68F-5D651F72336D}" dt="2023-05-04T09:47:44.886" v="122" actId="1076"/>
        <pc:sldMkLst>
          <pc:docMk/>
          <pc:sldMk cId="3407619870" sldId="305"/>
        </pc:sldMkLst>
        <pc:spChg chg="add del mod">
          <ac:chgData name="Karligash Glass" userId="c90272d3-a566-4d5c-8779-445a73d56217" providerId="ADAL" clId="{D8144142-2008-4F3E-A68F-5D651F72336D}" dt="2023-05-04T09:47:31.490" v="115" actId="478"/>
          <ac:spMkLst>
            <pc:docMk/>
            <pc:sldMk cId="3407619870" sldId="305"/>
            <ac:spMk id="3" creationId="{B62464E0-B54A-DFFC-5A6C-C294993B52DA}"/>
          </ac:spMkLst>
        </pc:spChg>
        <pc:picChg chg="del">
          <ac:chgData name="Karligash Glass" userId="c90272d3-a566-4d5c-8779-445a73d56217" providerId="ADAL" clId="{D8144142-2008-4F3E-A68F-5D651F72336D}" dt="2023-05-04T09:47:26.490" v="114" actId="478"/>
          <ac:picMkLst>
            <pc:docMk/>
            <pc:sldMk cId="3407619870" sldId="305"/>
            <ac:picMk id="6" creationId="{6CFDC882-3BC5-4B66-9F66-7C19C82DD470}"/>
          </ac:picMkLst>
        </pc:picChg>
        <pc:picChg chg="add mod">
          <ac:chgData name="Karligash Glass" userId="c90272d3-a566-4d5c-8779-445a73d56217" providerId="ADAL" clId="{D8144142-2008-4F3E-A68F-5D651F72336D}" dt="2023-05-04T09:47:44.886" v="122" actId="1076"/>
          <ac:picMkLst>
            <pc:docMk/>
            <pc:sldMk cId="3407619870" sldId="305"/>
            <ac:picMk id="1026" creationId="{7B130864-3CCB-70A7-689D-0E8BF71820C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ADC4D-C5E3-4CD6-9838-444B40D860E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5142E-7254-4F7C-BD1F-41EB2C05B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79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5142E-7254-4F7C-BD1F-41EB2C05B7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103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18" charset="0"/>
                <a:cs typeface="Arial" charset="0"/>
              </a:defRPr>
            </a:lvl9pPr>
          </a:lstStyle>
          <a:p>
            <a:fld id="{DF33C81C-B582-40E9-9E7A-C024C7981614}" type="slidenum">
              <a:rPr lang="en-GB" sz="1200" b="0">
                <a:latin typeface="Arial" charset="0"/>
              </a:rPr>
              <a:pPr/>
              <a:t>2</a:t>
            </a:fld>
            <a:endParaRPr lang="en-GB" sz="1200" b="0">
              <a:latin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3888" y="2348880"/>
            <a:ext cx="5472608" cy="600066"/>
          </a:xfrm>
        </p:spPr>
        <p:txBody>
          <a:bodyPr>
            <a:noAutofit/>
          </a:bodyPr>
          <a:lstStyle>
            <a:lvl1pPr algn="ctr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3888" y="2924944"/>
            <a:ext cx="5472608" cy="40689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8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7045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3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11074"/>
            <a:ext cx="7772400" cy="1362075"/>
          </a:xfrm>
        </p:spPr>
        <p:txBody>
          <a:bodyPr anchor="t">
            <a:noAutofit/>
          </a:bodyPr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8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5"/>
            <a:ext cx="4038600" cy="5001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5"/>
            <a:ext cx="4038600" cy="5001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6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5482952" cy="47045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4168" y="1124744"/>
            <a:ext cx="2602632" cy="4128459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45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55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9715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568952" cy="44669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5373216"/>
            <a:ext cx="8640960" cy="365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38481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38481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1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229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1E08-53F6-4B30-8521-A8FFEF1ADBB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67" r:id="rId6"/>
    <p:sldLayoutId id="2147483669" r:id="rId7"/>
    <p:sldLayoutId id="2147483673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3300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4" Type="http://schemas.openxmlformats.org/officeDocument/2006/relationships/hyperlink" Target="mailto:k.glass@lboro.ac.u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3888" y="2746481"/>
            <a:ext cx="5472608" cy="600066"/>
          </a:xfrm>
        </p:spPr>
        <p:txBody>
          <a:bodyPr/>
          <a:lstStyle/>
          <a:p>
            <a:r>
              <a:rPr lang="en-GB" dirty="0"/>
              <a:t>Corporate Finance and Derivatives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E4F9629-2D65-4904-B400-8834EC619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0116" y="2073911"/>
            <a:ext cx="5472608" cy="406895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ECC141</a:t>
            </a:r>
          </a:p>
        </p:txBody>
      </p:sp>
    </p:spTree>
    <p:extLst>
      <p:ext uri="{BB962C8B-B14F-4D97-AF65-F5344CB8AC3E}">
        <p14:creationId xmlns:p14="http://schemas.microsoft.com/office/powerpoint/2010/main" val="1762933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sz="3200" dirty="0"/>
              <a:t>Corporate Finance and Derivatives</a:t>
            </a:r>
            <a:endParaRPr lang="en-US" sz="32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7924800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400" dirty="0"/>
              <a:t>Overview of module</a:t>
            </a:r>
            <a:endParaRPr lang="en-GB" sz="2400" i="1" dirty="0"/>
          </a:p>
          <a:p>
            <a:pPr lvl="2" eaLnBrk="1" hangingPunct="1">
              <a:buFont typeface="Wingdings" pitchFamily="2" charset="2"/>
              <a:buChar char="Ø"/>
            </a:pPr>
            <a:r>
              <a:rPr lang="en-GB" i="1" dirty="0"/>
              <a:t>Structure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GB" i="1" dirty="0"/>
              <a:t>Assessment</a:t>
            </a:r>
            <a:r>
              <a:rPr lang="en-GB" dirty="0"/>
              <a:t> </a:t>
            </a:r>
          </a:p>
          <a:p>
            <a:pPr eaLnBrk="1" hangingPunct="1"/>
            <a:endParaRPr lang="en-GB" sz="2400" dirty="0"/>
          </a:p>
          <a:p>
            <a:pPr eaLnBrk="1" hangingPunct="1">
              <a:buFont typeface="Wingdings" pitchFamily="2" charset="2"/>
              <a:buNone/>
            </a:pPr>
            <a:r>
              <a:rPr lang="en-GB" sz="2200" dirty="0"/>
              <a:t>Professor Karligash Glass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200" dirty="0"/>
              <a:t>     e-mail: </a:t>
            </a:r>
            <a:r>
              <a:rPr lang="en-GB" sz="2200" dirty="0">
                <a:hlinkClick r:id="rId4"/>
              </a:rPr>
              <a:t>k.glass@lboro.ac.uk</a:t>
            </a:r>
            <a:r>
              <a:rPr lang="en-GB" sz="2200" dirty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200" dirty="0"/>
              <a:t>     Loughborough Business School Building: BE 2.16</a:t>
            </a:r>
          </a:p>
          <a:p>
            <a:pPr eaLnBrk="1" hangingPunct="1">
              <a:buFont typeface="Wingdings" pitchFamily="2" charset="2"/>
              <a:buNone/>
            </a:pPr>
            <a:endParaRPr lang="en-GB" sz="2200" dirty="0"/>
          </a:p>
          <a:p>
            <a:pPr eaLnBrk="1" hangingPunct="1">
              <a:buNone/>
            </a:pPr>
            <a:r>
              <a:rPr lang="en-GB" sz="2200" dirty="0"/>
              <a:t>			</a:t>
            </a:r>
            <a:r>
              <a:rPr lang="en-GB" sz="2400" dirty="0"/>
              <a:t>		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442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Outline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sz="2400" dirty="0"/>
          </a:p>
          <a:p>
            <a:r>
              <a:rPr lang="en-GB" sz="2400" dirty="0"/>
              <a:t>Capital Budgeting</a:t>
            </a:r>
          </a:p>
          <a:p>
            <a:r>
              <a:rPr lang="en-GB" sz="2400" dirty="0"/>
              <a:t>Cost of Capital and Capital Structure </a:t>
            </a:r>
          </a:p>
          <a:p>
            <a:r>
              <a:rPr lang="en-GB" sz="2400" dirty="0"/>
              <a:t>Derivation of cash flows from accounting statements</a:t>
            </a:r>
          </a:p>
          <a:p>
            <a:r>
              <a:rPr lang="en-GB" sz="2400" dirty="0"/>
              <a:t>Corporate Valuation Financial Statement Modelling</a:t>
            </a:r>
          </a:p>
          <a:p>
            <a:r>
              <a:rPr lang="en-GB" sz="2400" dirty="0"/>
              <a:t>Assets, derivatives and underlying assets</a:t>
            </a:r>
          </a:p>
          <a:p>
            <a:r>
              <a:rPr lang="en-GB" sz="2400" dirty="0"/>
              <a:t>The basic derivatives</a:t>
            </a:r>
            <a:endParaRPr lang="en-GB" sz="2400" i="1" dirty="0"/>
          </a:p>
          <a:p>
            <a:pPr lvl="1">
              <a:buFont typeface="Wingdings" pitchFamily="2" charset="2"/>
              <a:buChar char="Ø"/>
            </a:pPr>
            <a:r>
              <a:rPr lang="en-GB" sz="2200" i="1" dirty="0"/>
              <a:t>Forwards/Futures</a:t>
            </a:r>
          </a:p>
          <a:p>
            <a:pPr lvl="1">
              <a:buFont typeface="Wingdings" pitchFamily="2" charset="2"/>
              <a:buChar char="Ø"/>
            </a:pPr>
            <a:r>
              <a:rPr lang="en-GB" sz="2200" i="1" dirty="0"/>
              <a:t>Options</a:t>
            </a:r>
            <a:endParaRPr lang="en-GB" sz="2200" dirty="0"/>
          </a:p>
          <a:p>
            <a:r>
              <a:rPr lang="en-GB" sz="2400" dirty="0"/>
              <a:t>Pricing by arbitrage arguments</a:t>
            </a:r>
          </a:p>
          <a:p>
            <a:r>
              <a:rPr lang="en-GB" sz="2400" dirty="0"/>
              <a:t>Risk management and financial engineering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080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Assessment and Feedback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523"/>
          </a:xfrm>
        </p:spPr>
        <p:txBody>
          <a:bodyPr>
            <a:normAutofit/>
          </a:bodyPr>
          <a:lstStyle/>
          <a:p>
            <a:r>
              <a:rPr lang="en-GB" sz="2400" dirty="0"/>
              <a:t>The assessment for this module is 100% exam-based. </a:t>
            </a:r>
          </a:p>
          <a:p>
            <a:endParaRPr lang="en-GB" sz="2400" dirty="0"/>
          </a:p>
          <a:p>
            <a:r>
              <a:rPr lang="en-GB" sz="2400" dirty="0"/>
              <a:t>The module will be assessed in a single 3-hour written examination at the end of the semester.</a:t>
            </a:r>
          </a:p>
          <a:p>
            <a:endParaRPr lang="en-GB" sz="2400" dirty="0"/>
          </a:p>
          <a:p>
            <a:r>
              <a:rPr lang="en-GB" sz="2400" dirty="0"/>
              <a:t> During the lectures, we will discuss exam technique and look at specimen exam questions.</a:t>
            </a:r>
            <a:endParaRPr lang="en-GB" sz="2400" b="1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6777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1A7B54-E97B-44EF-8172-40A8E9972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Reading material </a:t>
            </a:r>
            <a:r>
              <a:rPr lang="en-GB" sz="1800" dirty="0"/>
              <a:t>(earlier editions are good too)</a:t>
            </a:r>
          </a:p>
        </p:txBody>
      </p:sp>
      <p:pic>
        <p:nvPicPr>
          <p:cNvPr id="1026" name="Picture 2" descr="Corporate Finance, 4e">
            <a:extLst>
              <a:ext uri="{FF2B5EF4-FFF2-40B4-BE49-F238E27FC236}">
                <a16:creationId xmlns:a16="http://schemas.microsoft.com/office/drawing/2014/main" id="{7B130864-3CCB-70A7-689D-0E8BF7182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841" y="986408"/>
            <a:ext cx="3566318" cy="488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61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1A7B54-E97B-44EF-8172-40A8E9972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Reading material </a:t>
            </a:r>
            <a:r>
              <a:rPr lang="en-GB" sz="1800" dirty="0"/>
              <a:t>(earlier editions are good too)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CFDC882-3BC5-4B66-9F66-7C19C82DD4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0291" y="1125538"/>
            <a:ext cx="3723418" cy="4703762"/>
          </a:xfrm>
        </p:spPr>
      </p:pic>
    </p:spTree>
    <p:extLst>
      <p:ext uri="{BB962C8B-B14F-4D97-AF65-F5344CB8AC3E}">
        <p14:creationId xmlns:p14="http://schemas.microsoft.com/office/powerpoint/2010/main" val="14654807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1b10acdb-f980-48d3-88dd-764ece25b8a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b="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89B97E61E83439B781AEB7570A0A1" ma:contentTypeVersion="13" ma:contentTypeDescription="Create a new document." ma:contentTypeScope="" ma:versionID="85e5f872deb163a466a07b85e4114c5a">
  <xsd:schema xmlns:xsd="http://www.w3.org/2001/XMLSchema" xmlns:xs="http://www.w3.org/2001/XMLSchema" xmlns:p="http://schemas.microsoft.com/office/2006/metadata/properties" xmlns:ns2="19c54d97-7c34-49a2-a30b-c16445f7a17b" xmlns:ns3="d79e6cb5-5a2a-4cd3-8d72-a172e5aab376" targetNamespace="http://schemas.microsoft.com/office/2006/metadata/properties" ma:root="true" ma:fieldsID="7efff47ae919905c2490f86e5204e8c8" ns2:_="" ns3:_="">
    <xsd:import namespace="19c54d97-7c34-49a2-a30b-c16445f7a17b"/>
    <xsd:import namespace="d79e6cb5-5a2a-4cd3-8d72-a172e5aab3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54d97-7c34-49a2-a30b-c16445f7a1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3b1f9f8-f5cc-49a8-8ca6-8016371bfc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9e6cb5-5a2a-4cd3-8d72-a172e5aab3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c6567ab-3b85-4a22-822a-4639647c0e7b}" ma:internalName="TaxCatchAll" ma:showField="CatchAllData" ma:web="d79e6cb5-5a2a-4cd3-8d72-a172e5aab3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c54d97-7c34-49a2-a30b-c16445f7a17b">
      <Terms xmlns="http://schemas.microsoft.com/office/infopath/2007/PartnerControls"/>
    </lcf76f155ced4ddcb4097134ff3c332f>
    <TaxCatchAll xmlns="d79e6cb5-5a2a-4cd3-8d72-a172e5aab376" xsi:nil="true"/>
  </documentManagement>
</p:properties>
</file>

<file path=customXml/itemProps1.xml><?xml version="1.0" encoding="utf-8"?>
<ds:datastoreItem xmlns:ds="http://schemas.openxmlformats.org/officeDocument/2006/customXml" ds:itemID="{1CFC5F59-B310-4ADC-900F-2FE03B306A14}"/>
</file>

<file path=customXml/itemProps2.xml><?xml version="1.0" encoding="utf-8"?>
<ds:datastoreItem xmlns:ds="http://schemas.openxmlformats.org/officeDocument/2006/customXml" ds:itemID="{A22073ED-EF0A-48A1-9A63-05F343E6F69E}"/>
</file>

<file path=customXml/itemProps3.xml><?xml version="1.0" encoding="utf-8"?>
<ds:datastoreItem xmlns:ds="http://schemas.openxmlformats.org/officeDocument/2006/customXml" ds:itemID="{43F09545-C44A-4273-86C7-63F2AFFDD0E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1922</TotalTime>
  <Words>153</Words>
  <Application>Microsoft Office PowerPoint</Application>
  <PresentationFormat>On-screen Show (4:3)</PresentationFormat>
  <Paragraphs>34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Default Theme</vt:lpstr>
      <vt:lpstr>Corporate Finance and Derivatives</vt:lpstr>
      <vt:lpstr>Corporate Finance and Derivatives</vt:lpstr>
      <vt:lpstr>Outline</vt:lpstr>
      <vt:lpstr>Assessment and Feedback </vt:lpstr>
      <vt:lpstr>Reading material (earlier editions are good too)</vt:lpstr>
      <vt:lpstr>Reading material (earlier editions are good too)</vt:lpstr>
    </vt:vector>
  </TitlesOfParts>
  <Company>Loughborough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Walters</dc:creator>
  <cp:lastModifiedBy>Karligash Glass</cp:lastModifiedBy>
  <cp:revision>21</cp:revision>
  <dcterms:created xsi:type="dcterms:W3CDTF">2015-08-21T07:21:37Z</dcterms:created>
  <dcterms:modified xsi:type="dcterms:W3CDTF">2023-05-04T09:49:18Z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0x0101006F689B97E61E83439B781AEB7570A0A1</vt:lpwstr>
  </property>
</Properties>
</file>